
<file path=[Content_Types].xml><?xml version="1.0" encoding="utf-8"?>
<Types xmlns="http://schemas.openxmlformats.org/package/2006/content-types"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olors6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drawings/drawing19.xml" ContentType="application/vnd.openxmlformats-officedocument.drawingml.chartshape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drawings/drawing17.xml" ContentType="application/vnd.openxmlformats-officedocument.drawingml.chartshap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rawings/drawing15.xml" ContentType="application/vnd.openxmlformats-officedocument.drawingml.chartshapes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drawings/drawing9.xml" ContentType="application/vnd.openxmlformats-officedocument.drawingml.chartshapes+xml"/>
  <Override PartName="/ppt/drawings/drawing13.xml" ContentType="application/vnd.openxmlformats-officedocument.drawingml.chartshapes+xml"/>
  <Override PartName="/ppt/charts/chart20.xml" ContentType="application/vnd.openxmlformats-officedocument.drawingml.chart+xml"/>
  <Override PartName="/ppt/charts/style7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drawings/drawing11.xml" ContentType="application/vnd.openxmlformats-officedocument.drawingml.chartshapes+xml"/>
  <Override PartName="/ppt/drawings/drawing20.xml" ContentType="application/vnd.openxmlformats-officedocument.drawingml.chartshapes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charts/chart16.xml" ContentType="application/vnd.openxmlformats-officedocument.drawingml.chart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drawings/drawing18.xml" ContentType="application/vnd.openxmlformats-officedocument.drawingml.chartshapes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drawings/drawing16.xml" ContentType="application/vnd.openxmlformats-officedocument.drawingml.chartshapes+xml"/>
  <Override PartName="/ppt/charts/chart21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rawings/drawing14.xml" ContentType="application/vnd.openxmlformats-officedocument.drawingml.chartshapes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drawings/drawing12.xml" ContentType="application/vnd.openxmlformats-officedocument.drawingml.chartshapes+xml"/>
  <Override PartName="/ppt/drawings/drawing21.xml" ContentType="application/vnd.openxmlformats-officedocument.drawingml.chartshapes+xml"/>
  <Override PartName="/ppt/charts/style6.xml" ContentType="application/vnd.ms-office.chartstyl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sldIdLst>
    <p:sldId id="256" r:id="rId2"/>
    <p:sldId id="315" r:id="rId3"/>
    <p:sldId id="372" r:id="rId4"/>
    <p:sldId id="263" r:id="rId5"/>
    <p:sldId id="273" r:id="rId6"/>
    <p:sldId id="381" r:id="rId7"/>
    <p:sldId id="382" r:id="rId8"/>
    <p:sldId id="371" r:id="rId9"/>
    <p:sldId id="383" r:id="rId10"/>
    <p:sldId id="384" r:id="rId11"/>
    <p:sldId id="373" r:id="rId12"/>
    <p:sldId id="385" r:id="rId13"/>
    <p:sldId id="386" r:id="rId14"/>
    <p:sldId id="374" r:id="rId15"/>
    <p:sldId id="387" r:id="rId16"/>
    <p:sldId id="388" r:id="rId17"/>
    <p:sldId id="375" r:id="rId18"/>
    <p:sldId id="389" r:id="rId19"/>
    <p:sldId id="390" r:id="rId20"/>
    <p:sldId id="378" r:id="rId21"/>
    <p:sldId id="391" r:id="rId22"/>
    <p:sldId id="392" r:id="rId23"/>
    <p:sldId id="380" r:id="rId24"/>
    <p:sldId id="393" r:id="rId25"/>
    <p:sldId id="394" r:id="rId26"/>
    <p:sldId id="37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8E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95405" autoAdjust="0"/>
  </p:normalViewPr>
  <p:slideViewPr>
    <p:cSldViewPr>
      <p:cViewPr>
        <p:scale>
          <a:sx n="125" d="100"/>
          <a:sy n="125" d="100"/>
        </p:scale>
        <p:origin x="-1272" y="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_____Microsoft_Office_Excel10.xlsx"/><Relationship Id="rId1" Type="http://schemas.openxmlformats.org/officeDocument/2006/relationships/image" Target="../media/image6.png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_____Microsoft_Office_Excel11.xlsx"/><Relationship Id="rId1" Type="http://schemas.openxmlformats.org/officeDocument/2006/relationships/image" Target="../media/image6.png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Office_Excel12.xlsx"/><Relationship Id="rId4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_____Microsoft_Office_Excel15.xlsx"/><Relationship Id="rId4" Type="http://schemas.microsoft.com/office/2011/relationships/chartStyle" Target="style7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package" Target="../embeddings/_____Microsoft_Office_Excel23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Relationship Id="rId4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6.xlsx"/><Relationship Id="rId4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_____Microsoft_Office_Excel9.xlsx"/><Relationship Id="rId1" Type="http://schemas.openxmlformats.org/officeDocument/2006/relationships/image" Target="../media/image6.png"/><Relationship Id="rId5" Type="http://schemas.microsoft.com/office/2011/relationships/chartStyle" Target="style5.xml"/><Relationship Id="rId4" Type="http://schemas.microsoft.com/office/2011/relationships/chartColorStyle" Target="colors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 dirty="0"/>
              <a:t>Доля муниципальных </a:t>
            </a:r>
            <a:r>
              <a:rPr lang="ru-RU" dirty="0" smtClean="0"/>
              <a:t>программ </a:t>
            </a:r>
            <a:r>
              <a:rPr lang="ru-RU" dirty="0"/>
              <a:t>в общем объеме расходов </a:t>
            </a:r>
            <a:r>
              <a:rPr lang="ru-RU" dirty="0" smtClean="0"/>
              <a:t>бюджета ЗАТО г. Североморск, </a:t>
            </a:r>
            <a:r>
              <a:rPr lang="ru-RU" dirty="0"/>
              <a:t>% </a:t>
            </a:r>
          </a:p>
        </c:rich>
      </c:tx>
      <c:layout/>
    </c:title>
    <c:plotArea>
      <c:layout/>
      <c:area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муниципальных целевых программ в общем объеме расходов бюджета, % </c:v>
                </c:pt>
              </c:strCache>
            </c:strRef>
          </c:tx>
          <c:cat>
            <c:numRef>
              <c:f>Лист1!$A$2:$A$8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14.3</c:v>
                </c:pt>
                <c:pt idx="1">
                  <c:v>65.7</c:v>
                </c:pt>
                <c:pt idx="2">
                  <c:v>76</c:v>
                </c:pt>
                <c:pt idx="3">
                  <c:v>78</c:v>
                </c:pt>
                <c:pt idx="4">
                  <c:v>79</c:v>
                </c:pt>
                <c:pt idx="5">
                  <c:v>80</c:v>
                </c:pt>
                <c:pt idx="6">
                  <c:v>91</c:v>
                </c:pt>
              </c:numCache>
            </c:numRef>
          </c:val>
        </c:ser>
        <c:axId val="74928512"/>
        <c:axId val="74930048"/>
      </c:areaChart>
      <c:catAx>
        <c:axId val="74928512"/>
        <c:scaling>
          <c:orientation val="minMax"/>
        </c:scaling>
        <c:axPos val="b"/>
        <c:numFmt formatCode="General" sourceLinked="1"/>
        <c:tickLblPos val="nextTo"/>
        <c:crossAx val="74930048"/>
        <c:crosses val="autoZero"/>
        <c:auto val="1"/>
        <c:lblAlgn val="ctr"/>
        <c:lblOffset val="100"/>
      </c:catAx>
      <c:valAx>
        <c:axId val="74930048"/>
        <c:scaling>
          <c:orientation val="minMax"/>
        </c:scaling>
        <c:axPos val="l"/>
        <c:numFmt formatCode="General" sourceLinked="1"/>
        <c:tickLblPos val="nextTo"/>
        <c:crossAx val="74928512"/>
        <c:crosses val="autoZero"/>
        <c:crossBetween val="midCat"/>
      </c:valAx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100"/>
      <c:depthPercent val="100"/>
      <c:rAngAx val="1"/>
    </c:view3D>
    <c:floor>
      <c:spPr>
        <a:blipFill>
          <a:blip xmlns:r="http://schemas.openxmlformats.org/officeDocument/2006/relationships" r:embed="rId1"/>
          <a:stretch>
            <a:fillRect/>
          </a:stretch>
        </a:blipFill>
        <a:ln w="25400"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230153136125497E-2"/>
          <c:y val="0.12135506107059502"/>
          <c:w val="0.97976984686387447"/>
          <c:h val="0.86882787280225848"/>
        </c:manualLayout>
      </c:layout>
      <c:bar3D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граждан, состоящих в очереди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 </a:t>
                    </a:r>
                    <a:r>
                      <a:rPr lang="ru-RU" dirty="0" smtClean="0"/>
                      <a:t>3 867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1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 </a:t>
                    </a:r>
                    <a:r>
                      <a:rPr lang="ru-RU" sz="800" dirty="0" smtClean="0"/>
                      <a:t>тыс.руб</a:t>
                    </a:r>
                    <a:r>
                      <a:rPr lang="ru-RU" dirty="0" smtClean="0"/>
                      <a:t>.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#,##0.00</c:formatCode>
                <c:ptCount val="1"/>
                <c:pt idx="0">
                  <c:v>42538.5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Количество фактически выехавших семей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Pt>
            <c:idx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050" dirty="0" smtClean="0"/>
                      <a:t>42</a:t>
                    </a:r>
                    <a:r>
                      <a:rPr lang="en-US" sz="1050" dirty="0" smtClean="0"/>
                      <a:t> </a:t>
                    </a:r>
                    <a:r>
                      <a:rPr lang="ru-RU" sz="1050" dirty="0" smtClean="0"/>
                      <a:t>538</a:t>
                    </a:r>
                    <a:r>
                      <a:rPr lang="en-US" sz="1050" dirty="0" smtClean="0"/>
                      <a:t>,</a:t>
                    </a:r>
                    <a:r>
                      <a:rPr lang="ru-RU" sz="1050" dirty="0" smtClean="0"/>
                      <a:t>5 тыс. руб.</a:t>
                    </a:r>
                    <a:endParaRPr lang="en-US" sz="1050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Sheet1!$B$3</c:f>
              <c:numCache>
                <c:formatCode>#,##0.00</c:formatCode>
                <c:ptCount val="1"/>
                <c:pt idx="0">
                  <c:v>3867.1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Количество фактически выехавших семей</c:v>
                </c:pt>
              </c:strCache>
            </c:strRef>
          </c:tx>
          <c:dLbls>
            <c:dLbl>
              <c:idx val="0"/>
              <c:layout>
                <c:manualLayout>
                  <c:x val="3.7620991456521639E-2"/>
                  <c:y val="-2.8221320956032889E-2"/>
                </c:manualLayout>
              </c:layout>
              <c:tx>
                <c:rich>
                  <a:bodyPr/>
                  <a:lstStyle/>
                  <a:p>
                    <a:r>
                      <a:rPr lang="ru-RU" sz="1064" dirty="0" smtClean="0"/>
                      <a:t>157,0</a:t>
                    </a:r>
                    <a:r>
                      <a:rPr lang="ru-RU" sz="1064" baseline="0" dirty="0" smtClean="0"/>
                      <a:t> тыс. руб.</a:t>
                    </a:r>
                    <a:endParaRPr lang="en-US" sz="800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Sheet1!$B$4</c:f>
              <c:numCache>
                <c:formatCode>#,##0.00</c:formatCode>
                <c:ptCount val="1"/>
                <c:pt idx="0">
                  <c:v>157</c:v>
                </c:pt>
              </c:numCache>
            </c:numRef>
          </c:val>
        </c:ser>
        <c:dLbls>
          <c:showVal val="1"/>
        </c:dLbls>
        <c:gapWidth val="79"/>
        <c:shape val="box"/>
        <c:axId val="141650944"/>
        <c:axId val="141669120"/>
        <c:axId val="0"/>
      </c:bar3DChart>
      <c:catAx>
        <c:axId val="141650944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41669120"/>
        <c:crosses val="autoZero"/>
        <c:auto val="1"/>
        <c:lblAlgn val="ctr"/>
        <c:lblOffset val="100"/>
      </c:catAx>
      <c:valAx>
        <c:axId val="141669120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416509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100"/>
      <c:depthPercent val="100"/>
      <c:rAngAx val="1"/>
    </c:view3D>
    <c:floor>
      <c:spPr>
        <a:blipFill>
          <a:blip xmlns:r="http://schemas.openxmlformats.org/officeDocument/2006/relationships" r:embed="rId1"/>
          <a:stretch>
            <a:fillRect/>
          </a:stretch>
        </a:blipFill>
        <a:ln w="25400"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8613132491451568"/>
          <c:y val="0.22511500764756986"/>
          <c:w val="0.61386867508548604"/>
          <c:h val="0.75137261183774351"/>
        </c:manualLayout>
      </c:layout>
      <c:bar3D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граждан, состоящих в очереди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 </a:t>
                    </a:r>
                    <a:r>
                      <a:rPr lang="ru-RU" dirty="0" smtClean="0"/>
                      <a:t>3  867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1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 </a:t>
                    </a:r>
                    <a:r>
                      <a:rPr lang="ru-RU" sz="800" dirty="0" smtClean="0"/>
                      <a:t>тыс.руб</a:t>
                    </a:r>
                    <a:r>
                      <a:rPr lang="ru-RU" dirty="0" smtClean="0"/>
                      <a:t>.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#,##0.00</c:formatCode>
                <c:ptCount val="1"/>
                <c:pt idx="0">
                  <c:v>42538.5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Количество фактически выехавших семей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Pt>
            <c:idx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42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538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5</a:t>
                    </a:r>
                    <a:r>
                      <a:rPr lang="ru-RU" sz="800" dirty="0" smtClean="0"/>
                      <a:t> тыс. руб.</a:t>
                    </a:r>
                    <a:endParaRPr lang="en-US" sz="800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Sheet1!$B$3</c:f>
              <c:numCache>
                <c:formatCode>#,##0.00</c:formatCode>
                <c:ptCount val="1"/>
                <c:pt idx="0">
                  <c:v>3867.1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Количество фактически выехавших семей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4.171542668098608E-2"/>
                  <c:y val="-2.0569325843335495E-2"/>
                </c:manualLayout>
              </c:layout>
              <c:tx>
                <c:rich>
                  <a:bodyPr/>
                  <a:lstStyle/>
                  <a:p>
                    <a:r>
                      <a:rPr lang="ru-RU" sz="1050" dirty="0" smtClean="0"/>
                      <a:t>174,0 тыс. руб.</a:t>
                    </a:r>
                    <a:endParaRPr lang="en-US" sz="1050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Sheet1!$B$4</c:f>
              <c:numCache>
                <c:formatCode>#,##0.00</c:formatCode>
                <c:ptCount val="1"/>
                <c:pt idx="0">
                  <c:v>174</c:v>
                </c:pt>
              </c:numCache>
            </c:numRef>
          </c:val>
        </c:ser>
        <c:dLbls>
          <c:showVal val="1"/>
        </c:dLbls>
        <c:gapWidth val="79"/>
        <c:shape val="box"/>
        <c:axId val="141845632"/>
        <c:axId val="141847168"/>
        <c:axId val="0"/>
      </c:bar3DChart>
      <c:catAx>
        <c:axId val="14184563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41847168"/>
        <c:crosses val="autoZero"/>
        <c:auto val="1"/>
        <c:lblAlgn val="ctr"/>
        <c:lblOffset val="100"/>
      </c:catAx>
      <c:valAx>
        <c:axId val="141847168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4184563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100"/>
      <c:depthPercent val="100"/>
      <c:rAngAx val="1"/>
    </c:view3D>
    <c:floor>
      <c:spPr>
        <a:noFill/>
        <a:ln w="25400"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617486338797847E-2"/>
          <c:y val="1.7621145374449341E-2"/>
          <c:w val="0.63934426229508556"/>
          <c:h val="0.84140969162995594"/>
        </c:manualLayout>
      </c:layout>
      <c:bar3D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граждан, состоящих в очереди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457 908,1</a:t>
                    </a:r>
                  </a:p>
                  <a:p>
                    <a:endParaRPr lang="ru-RU" dirty="0" smtClean="0"/>
                  </a:p>
                  <a:p>
                    <a:endParaRPr lang="en-US" dirty="0" smtClean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Sheet1!$B$2</c:f>
              <c:numCache>
                <c:formatCode>#,##0.00</c:formatCode>
                <c:ptCount val="1"/>
                <c:pt idx="0">
                  <c:v>517776.8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Количество фактически выехавших семей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Pt>
            <c:idx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-4.3850229713053773E-2"/>
                  <c:y val="8.890625010938296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68</a:t>
                    </a:r>
                    <a:r>
                      <a:rPr lang="ru-RU" baseline="0" dirty="0" smtClean="0"/>
                      <a:t> 094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Sheet1!$B$3</c:f>
              <c:numCache>
                <c:formatCode>#,##0.00</c:formatCode>
                <c:ptCount val="1"/>
                <c:pt idx="0">
                  <c:v>91203.199999999997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Количество фактически выехавших семей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1.9732603370874194E-2"/>
                  <c:y val="-1.778125002187653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818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3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Sheet1!$B$4</c:f>
              <c:numCache>
                <c:formatCode>#,##0.00</c:formatCode>
                <c:ptCount val="1"/>
                <c:pt idx="0">
                  <c:v>29390.3</c:v>
                </c:pt>
              </c:numCache>
            </c:numRef>
          </c:val>
        </c:ser>
        <c:dLbls>
          <c:showVal val="1"/>
        </c:dLbls>
        <c:gapWidth val="79"/>
        <c:shape val="box"/>
        <c:axId val="141957760"/>
        <c:axId val="141963648"/>
        <c:axId val="0"/>
      </c:bar3DChart>
      <c:catAx>
        <c:axId val="141957760"/>
        <c:scaling>
          <c:orientation val="minMax"/>
        </c:scaling>
        <c:delete val="1"/>
        <c:axPos val="b"/>
        <c:numFmt formatCode="General" sourceLinked="1"/>
        <c:tickLblPos val="none"/>
        <c:crossAx val="141963648"/>
        <c:crosses val="autoZero"/>
        <c:auto val="1"/>
        <c:lblAlgn val="ctr"/>
        <c:lblOffset val="100"/>
      </c:catAx>
      <c:valAx>
        <c:axId val="141963648"/>
        <c:scaling>
          <c:orientation val="minMax"/>
        </c:scaling>
        <c:delete val="1"/>
        <c:axPos val="l"/>
        <c:numFmt formatCode="0%" sourceLinked="1"/>
        <c:tickLblPos val="none"/>
        <c:crossAx val="141957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100"/>
      <c:depthPercent val="100"/>
      <c:rAngAx val="1"/>
    </c:view3D>
    <c:floor>
      <c:spPr>
        <a:noFill/>
        <a:ln w="25400"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617486338797847E-2"/>
          <c:y val="1.7621145374449341E-2"/>
          <c:w val="0.63934426229508612"/>
          <c:h val="0.84140969162995594"/>
        </c:manualLayout>
      </c:layout>
      <c:bar3D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граждан, состоящих в очереди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435 246,3</a:t>
                    </a:r>
                  </a:p>
                  <a:p>
                    <a:endParaRPr lang="ru-RU" dirty="0" smtClean="0"/>
                  </a:p>
                  <a:p>
                    <a:endParaRPr lang="en-US" dirty="0" smtClean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Sheet1!$B$2</c:f>
              <c:numCache>
                <c:formatCode>#,##0.00</c:formatCode>
                <c:ptCount val="1"/>
                <c:pt idx="0">
                  <c:v>517776.8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Количество фактически выехавших семей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Pt>
            <c:idx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-4.3850229713053773E-2"/>
                  <c:y val="8.890625010938301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76</a:t>
                    </a:r>
                    <a:r>
                      <a:rPr lang="ru-RU" baseline="0" dirty="0" smtClean="0"/>
                      <a:t> 831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4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Sheet1!$B$3</c:f>
              <c:numCache>
                <c:formatCode>#,##0.00</c:formatCode>
                <c:ptCount val="1"/>
                <c:pt idx="0">
                  <c:v>91203.199999999997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Количество фактически выехавших семей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1.9732603370874194E-2"/>
                  <c:y val="-1.778125002187653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724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5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Sheet1!$B$4</c:f>
              <c:numCache>
                <c:formatCode>#,##0.00</c:formatCode>
                <c:ptCount val="1"/>
                <c:pt idx="0">
                  <c:v>29390.3</c:v>
                </c:pt>
              </c:numCache>
            </c:numRef>
          </c:val>
        </c:ser>
        <c:dLbls>
          <c:showVal val="1"/>
        </c:dLbls>
        <c:gapWidth val="79"/>
        <c:shape val="box"/>
        <c:axId val="142095104"/>
        <c:axId val="142096640"/>
        <c:axId val="0"/>
      </c:bar3DChart>
      <c:catAx>
        <c:axId val="142095104"/>
        <c:scaling>
          <c:orientation val="minMax"/>
        </c:scaling>
        <c:delete val="1"/>
        <c:axPos val="b"/>
        <c:numFmt formatCode="General" sourceLinked="1"/>
        <c:tickLblPos val="none"/>
        <c:crossAx val="142096640"/>
        <c:crosses val="autoZero"/>
        <c:auto val="1"/>
        <c:lblAlgn val="ctr"/>
        <c:lblOffset val="100"/>
      </c:catAx>
      <c:valAx>
        <c:axId val="142096640"/>
        <c:scaling>
          <c:orientation val="minMax"/>
        </c:scaling>
        <c:delete val="1"/>
        <c:axPos val="l"/>
        <c:numFmt formatCode="0%" sourceLinked="1"/>
        <c:tickLblPos val="none"/>
        <c:crossAx val="142095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100"/>
      <c:depthPercent val="100"/>
      <c:rAngAx val="1"/>
    </c:view3D>
    <c:floor>
      <c:spPr>
        <a:noFill/>
        <a:ln w="25400"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617486338797847E-2"/>
          <c:y val="1.7621145374449341E-2"/>
          <c:w val="0.63934426229508612"/>
          <c:h val="0.84140969162995594"/>
        </c:manualLayout>
      </c:layout>
      <c:bar3D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граждан, состоящих в очереди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435 698,8</a:t>
                    </a:r>
                  </a:p>
                  <a:p>
                    <a:endParaRPr lang="ru-RU" dirty="0" smtClean="0"/>
                  </a:p>
                  <a:p>
                    <a:endParaRPr lang="en-US" dirty="0" smtClean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Sheet1!$B$2</c:f>
              <c:numCache>
                <c:formatCode>#,##0.00</c:formatCode>
                <c:ptCount val="1"/>
                <c:pt idx="0">
                  <c:v>517776.8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Количество фактически выехавших семей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Pt>
            <c:idx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-4.3850229713053773E-2"/>
                  <c:y val="8.890625010938301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76</a:t>
                    </a:r>
                    <a:r>
                      <a:rPr lang="ru-RU" baseline="0" dirty="0" smtClean="0"/>
                      <a:t> 831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4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Sheet1!$B$3</c:f>
              <c:numCache>
                <c:formatCode>#,##0.00</c:formatCode>
                <c:ptCount val="1"/>
                <c:pt idx="0">
                  <c:v>91203.199999999997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Количество фактически выехавших семей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1.9732603370874194E-2"/>
                  <c:y val="-1.778125002187653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538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Sheet1!$B$4</c:f>
              <c:numCache>
                <c:formatCode>#,##0.00</c:formatCode>
                <c:ptCount val="1"/>
                <c:pt idx="0">
                  <c:v>29390.3</c:v>
                </c:pt>
              </c:numCache>
            </c:numRef>
          </c:val>
        </c:ser>
        <c:dLbls>
          <c:showVal val="1"/>
        </c:dLbls>
        <c:gapWidth val="79"/>
        <c:shape val="box"/>
        <c:axId val="142264960"/>
        <c:axId val="142279040"/>
        <c:axId val="0"/>
      </c:bar3DChart>
      <c:catAx>
        <c:axId val="142264960"/>
        <c:scaling>
          <c:orientation val="minMax"/>
        </c:scaling>
        <c:delete val="1"/>
        <c:axPos val="b"/>
        <c:numFmt formatCode="General" sourceLinked="1"/>
        <c:tickLblPos val="none"/>
        <c:crossAx val="142279040"/>
        <c:crosses val="autoZero"/>
        <c:auto val="1"/>
        <c:lblAlgn val="ctr"/>
        <c:lblOffset val="100"/>
      </c:catAx>
      <c:valAx>
        <c:axId val="142279040"/>
        <c:scaling>
          <c:orientation val="minMax"/>
        </c:scaling>
        <c:delete val="1"/>
        <c:axPos val="l"/>
        <c:numFmt formatCode="0%" sourceLinked="1"/>
        <c:tickLblPos val="none"/>
        <c:crossAx val="142264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100"/>
      <c:depthPercent val="100"/>
      <c:rAngAx val="1"/>
    </c:view3D>
    <c:floor>
      <c:spPr>
        <a:noFill/>
        <a:ln w="25400"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617486338797847E-2"/>
          <c:y val="1.7621145374449341E-2"/>
          <c:w val="0.63934426229508556"/>
          <c:h val="0.84140969162995594"/>
        </c:manualLayout>
      </c:layout>
      <c:bar3DChart>
        <c:barDir val="col"/>
        <c:grouping val="percentStacked"/>
        <c:ser>
          <c:idx val="1"/>
          <c:order val="0"/>
          <c:tx>
            <c:strRef>
              <c:f>Sheet1!$A$4</c:f>
              <c:strCache>
                <c:ptCount val="1"/>
                <c:pt idx="0">
                  <c:v>Количество граждан, состоящих в очереди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Pt>
            <c:idx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marL="228600" indent="-228600">
                      <a:buNone/>
                      <a:defRPr sz="1064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120 382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0</a:t>
                    </a:r>
                    <a:endParaRPr lang="ru-RU" dirty="0" smtClean="0"/>
                  </a:p>
                  <a:p>
                    <a:pPr marL="228600" indent="-228600">
                      <a:buNone/>
                      <a:defRPr sz="1064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900" dirty="0" smtClean="0"/>
                      <a:t>тыс. руб.</a:t>
                    </a:r>
                    <a:endParaRPr lang="en-US" sz="9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Sheet1!$B$4</c:f>
              <c:numCache>
                <c:formatCode>#,##0.00</c:formatCode>
                <c:ptCount val="1"/>
                <c:pt idx="0">
                  <c:v>120382.3</c:v>
                </c:pt>
              </c:numCache>
            </c:numRef>
          </c:val>
        </c:ser>
        <c:ser>
          <c:idx val="2"/>
          <c:order val="1"/>
          <c:tx>
            <c:strRef>
              <c:f>Sheet1!$A$5</c:f>
              <c:strCache>
                <c:ptCount val="1"/>
                <c:pt idx="0">
                  <c:v>Количество фактически выехавших семей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6.5775344569580663E-3"/>
                  <c:y val="-1.481782502643270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98 117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9</a:t>
                    </a:r>
                    <a:r>
                      <a:rPr lang="en-US" dirty="0" smtClean="0"/>
                      <a:t>0</a:t>
                    </a:r>
                    <a:endParaRPr lang="ru-RU" dirty="0" smtClean="0"/>
                  </a:p>
                  <a:p>
                    <a:r>
                      <a:rPr lang="ru-RU" sz="900" dirty="0" smtClean="0"/>
                      <a:t>тыс. руб</a:t>
                    </a:r>
                    <a:r>
                      <a:rPr lang="ru-RU" dirty="0" smtClean="0"/>
                      <a:t>.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Sheet1!$B$5</c:f>
              <c:numCache>
                <c:formatCode>#,##0.00</c:formatCode>
                <c:ptCount val="1"/>
                <c:pt idx="0">
                  <c:v>98117.9</c:v>
                </c:pt>
              </c:numCache>
            </c:numRef>
          </c:val>
        </c:ser>
        <c:ser>
          <c:idx val="3"/>
          <c:order val="2"/>
          <c:tx>
            <c:strRef>
              <c:f>Sheet1!$A$6</c:f>
              <c:strCache>
                <c:ptCount val="1"/>
                <c:pt idx="0">
                  <c:v>Количество фактически выехавших семей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1.315506891391612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64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899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0</a:t>
                    </a:r>
                    <a:endParaRPr lang="ru-RU" dirty="0" smtClean="0"/>
                  </a:p>
                  <a:p>
                    <a:r>
                      <a:rPr lang="ru-RU" sz="900" dirty="0" smtClean="0"/>
                      <a:t>тыс. руб.</a:t>
                    </a:r>
                    <a:endParaRPr lang="en-US" sz="900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Sheet1!$B$6</c:f>
              <c:numCache>
                <c:formatCode>#,##0.00</c:formatCode>
                <c:ptCount val="1"/>
                <c:pt idx="0">
                  <c:v>64899.3</c:v>
                </c:pt>
              </c:numCache>
            </c:numRef>
          </c:val>
        </c:ser>
        <c:ser>
          <c:idx val="4"/>
          <c:order val="3"/>
          <c:tx>
            <c:strRef>
              <c:f>Sheet1!$A$7</c:f>
              <c:strCache>
                <c:ptCount val="1"/>
                <c:pt idx="0">
                  <c:v>Количество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4.6042741198706494E-2"/>
                  <c:y val="-2.815364586797120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664</a:t>
                    </a:r>
                    <a:r>
                      <a:rPr lang="en-US" dirty="0" smtClean="0"/>
                      <a:t>,0</a:t>
                    </a:r>
                    <a:r>
                      <a:rPr lang="ru-RU" dirty="0" smtClean="0"/>
                      <a:t> </a:t>
                    </a:r>
                    <a:r>
                      <a:rPr lang="ru-RU" sz="800" dirty="0" smtClean="0"/>
                      <a:t>тыс. руб.</a:t>
                    </a:r>
                    <a:endParaRPr lang="en-US" sz="800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Sheet1!$B$7</c:f>
              <c:numCache>
                <c:formatCode>#,##0.00</c:formatCode>
                <c:ptCount val="1"/>
                <c:pt idx="0">
                  <c:v>14847.5</c:v>
                </c:pt>
              </c:numCache>
            </c:numRef>
          </c:val>
        </c:ser>
        <c:ser>
          <c:idx val="0"/>
          <c:order val="4"/>
          <c:tx>
            <c:strRef>
              <c:f>Sheet1!$A$8</c:f>
              <c:strCache>
                <c:ptCount val="1"/>
                <c:pt idx="0">
                  <c:v>Количество</c:v>
                </c:pt>
              </c:strCache>
            </c:strRef>
          </c:tx>
          <c:val>
            <c:numRef>
              <c:f>Sheet1!$B$8</c:f>
              <c:numCache>
                <c:formatCode>#,##0.00</c:formatCode>
                <c:ptCount val="1"/>
                <c:pt idx="0">
                  <c:v>1664</c:v>
                </c:pt>
              </c:numCache>
            </c:numRef>
          </c:val>
        </c:ser>
        <c:dLbls>
          <c:showVal val="1"/>
        </c:dLbls>
        <c:gapWidth val="79"/>
        <c:shape val="box"/>
        <c:axId val="142441856"/>
        <c:axId val="142460032"/>
        <c:axId val="0"/>
      </c:bar3DChart>
      <c:catAx>
        <c:axId val="142441856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42460032"/>
        <c:crosses val="autoZero"/>
        <c:auto val="1"/>
        <c:lblAlgn val="ctr"/>
        <c:lblOffset val="100"/>
      </c:catAx>
      <c:valAx>
        <c:axId val="142460032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42441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100"/>
      <c:depthPercent val="100"/>
      <c:rAngAx val="1"/>
    </c:view3D>
    <c:floor>
      <c:spPr>
        <a:noFill/>
        <a:ln w="25400"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617486338797847E-2"/>
          <c:y val="1.7621145374449341E-2"/>
          <c:w val="0.63934426229508612"/>
          <c:h val="0.84140969162995594"/>
        </c:manualLayout>
      </c:layout>
      <c:bar3DChart>
        <c:barDir val="col"/>
        <c:grouping val="percentStacked"/>
        <c:ser>
          <c:idx val="1"/>
          <c:order val="0"/>
          <c:tx>
            <c:strRef>
              <c:f>Sheet1!$A$4</c:f>
              <c:strCache>
                <c:ptCount val="1"/>
                <c:pt idx="0">
                  <c:v>Количество граждан, состоящих в очереди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Pt>
            <c:idx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marL="228600" indent="-228600">
                      <a:buNone/>
                      <a:defRPr sz="1064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131 306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7</a:t>
                    </a:r>
                    <a:r>
                      <a:rPr lang="en-US" dirty="0" smtClean="0"/>
                      <a:t>0</a:t>
                    </a:r>
                    <a:endParaRPr lang="ru-RU" dirty="0" smtClean="0"/>
                  </a:p>
                  <a:p>
                    <a:pPr marL="228600" indent="-228600">
                      <a:buNone/>
                      <a:defRPr sz="1064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900" dirty="0" smtClean="0"/>
                      <a:t>тыс. руб.</a:t>
                    </a:r>
                    <a:endParaRPr lang="en-US" sz="9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Sheet1!$B$4</c:f>
              <c:numCache>
                <c:formatCode>#,##0.00</c:formatCode>
                <c:ptCount val="1"/>
                <c:pt idx="0">
                  <c:v>120382.3</c:v>
                </c:pt>
              </c:numCache>
            </c:numRef>
          </c:val>
        </c:ser>
        <c:ser>
          <c:idx val="2"/>
          <c:order val="1"/>
          <c:tx>
            <c:strRef>
              <c:f>Sheet1!$A$5</c:f>
              <c:strCache>
                <c:ptCount val="1"/>
                <c:pt idx="0">
                  <c:v>Количество фактически выехавших семей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6.5775344569580663E-3"/>
                  <c:y val="-1.481782502643270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103 339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2</a:t>
                    </a:r>
                    <a:r>
                      <a:rPr lang="en-US" dirty="0" smtClean="0"/>
                      <a:t>0</a:t>
                    </a:r>
                    <a:endParaRPr lang="ru-RU" dirty="0" smtClean="0"/>
                  </a:p>
                  <a:p>
                    <a:r>
                      <a:rPr lang="ru-RU" sz="900" dirty="0" smtClean="0"/>
                      <a:t>тыс. руб</a:t>
                    </a:r>
                    <a:r>
                      <a:rPr lang="ru-RU" dirty="0" smtClean="0"/>
                      <a:t>.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Sheet1!$B$5</c:f>
              <c:numCache>
                <c:formatCode>#,##0.00</c:formatCode>
                <c:ptCount val="1"/>
                <c:pt idx="0">
                  <c:v>98117.9</c:v>
                </c:pt>
              </c:numCache>
            </c:numRef>
          </c:val>
        </c:ser>
        <c:ser>
          <c:idx val="3"/>
          <c:order val="2"/>
          <c:tx>
            <c:strRef>
              <c:f>Sheet1!$A$6</c:f>
              <c:strCache>
                <c:ptCount val="1"/>
                <c:pt idx="0">
                  <c:v>Количество фактически выехавших семей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1.315506891391612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72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293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2</a:t>
                    </a:r>
                    <a:r>
                      <a:rPr lang="en-US" dirty="0" smtClean="0"/>
                      <a:t>0</a:t>
                    </a:r>
                    <a:endParaRPr lang="ru-RU" dirty="0" smtClean="0"/>
                  </a:p>
                  <a:p>
                    <a:r>
                      <a:rPr lang="ru-RU" sz="900" dirty="0" smtClean="0"/>
                      <a:t>тыс. руб.</a:t>
                    </a:r>
                    <a:endParaRPr lang="en-US" sz="900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Sheet1!$B$6</c:f>
              <c:numCache>
                <c:formatCode>#,##0.00</c:formatCode>
                <c:ptCount val="1"/>
                <c:pt idx="0">
                  <c:v>64899.3</c:v>
                </c:pt>
              </c:numCache>
            </c:numRef>
          </c:val>
        </c:ser>
        <c:ser>
          <c:idx val="4"/>
          <c:order val="3"/>
          <c:tx>
            <c:strRef>
              <c:f>Sheet1!$A$7</c:f>
              <c:strCache>
                <c:ptCount val="1"/>
                <c:pt idx="0">
                  <c:v>Количество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4.6042741198706494E-2"/>
                  <c:y val="-2.81536458679712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484</a:t>
                    </a:r>
                    <a:r>
                      <a:rPr lang="en-US" dirty="0" smtClean="0"/>
                      <a:t>,0</a:t>
                    </a:r>
                    <a:r>
                      <a:rPr lang="ru-RU" dirty="0" smtClean="0"/>
                      <a:t> </a:t>
                    </a:r>
                    <a:r>
                      <a:rPr lang="ru-RU" sz="800" dirty="0" smtClean="0"/>
                      <a:t>тыс. руб.</a:t>
                    </a:r>
                    <a:endParaRPr lang="en-US" sz="800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Sheet1!$B$7</c:f>
              <c:numCache>
                <c:formatCode>#,##0.00</c:formatCode>
                <c:ptCount val="1"/>
                <c:pt idx="0">
                  <c:v>14847.5</c:v>
                </c:pt>
              </c:numCache>
            </c:numRef>
          </c:val>
        </c:ser>
        <c:ser>
          <c:idx val="0"/>
          <c:order val="4"/>
          <c:tx>
            <c:strRef>
              <c:f>Sheet1!$A$8</c:f>
              <c:strCache>
                <c:ptCount val="1"/>
                <c:pt idx="0">
                  <c:v>Количество</c:v>
                </c:pt>
              </c:strCache>
            </c:strRef>
          </c:tx>
          <c:val>
            <c:numRef>
              <c:f>Sheet1!$B$8</c:f>
              <c:numCache>
                <c:formatCode>#,##0.00</c:formatCode>
                <c:ptCount val="1"/>
                <c:pt idx="0">
                  <c:v>1664</c:v>
                </c:pt>
              </c:numCache>
            </c:numRef>
          </c:val>
        </c:ser>
        <c:dLbls>
          <c:showVal val="1"/>
        </c:dLbls>
        <c:gapWidth val="79"/>
        <c:shape val="box"/>
        <c:axId val="142774656"/>
        <c:axId val="142776192"/>
        <c:axId val="0"/>
      </c:bar3DChart>
      <c:catAx>
        <c:axId val="142774656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42776192"/>
        <c:crosses val="autoZero"/>
        <c:auto val="1"/>
        <c:lblAlgn val="ctr"/>
        <c:lblOffset val="100"/>
      </c:catAx>
      <c:valAx>
        <c:axId val="142776192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42774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100"/>
      <c:depthPercent val="100"/>
      <c:rAngAx val="1"/>
    </c:view3D>
    <c:floor>
      <c:spPr>
        <a:noFill/>
        <a:ln w="25400"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617486338797847E-2"/>
          <c:y val="1.7621145374449341E-2"/>
          <c:w val="0.63934426229508612"/>
          <c:h val="0.84140969162995594"/>
        </c:manualLayout>
      </c:layout>
      <c:bar3DChart>
        <c:barDir val="col"/>
        <c:grouping val="percentStacked"/>
        <c:ser>
          <c:idx val="1"/>
          <c:order val="0"/>
          <c:tx>
            <c:strRef>
              <c:f>Sheet1!$A$4</c:f>
              <c:strCache>
                <c:ptCount val="1"/>
                <c:pt idx="0">
                  <c:v>Количество граждан, состоящих в очереди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Pt>
            <c:idx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marL="228600" indent="-228600">
                      <a:buNone/>
                      <a:defRPr sz="1064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136 289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7</a:t>
                    </a:r>
                    <a:r>
                      <a:rPr lang="en-US" dirty="0" smtClean="0"/>
                      <a:t>0</a:t>
                    </a:r>
                    <a:endParaRPr lang="ru-RU" dirty="0" smtClean="0"/>
                  </a:p>
                  <a:p>
                    <a:pPr marL="228600" indent="-228600">
                      <a:buNone/>
                      <a:defRPr sz="1064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900" dirty="0" smtClean="0"/>
                      <a:t>тыс. руб.</a:t>
                    </a:r>
                    <a:endParaRPr lang="en-US" sz="9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Sheet1!$B$4</c:f>
              <c:numCache>
                <c:formatCode>#,##0.00</c:formatCode>
                <c:ptCount val="1"/>
                <c:pt idx="0">
                  <c:v>120382.3</c:v>
                </c:pt>
              </c:numCache>
            </c:numRef>
          </c:val>
        </c:ser>
        <c:ser>
          <c:idx val="2"/>
          <c:order val="1"/>
          <c:tx>
            <c:strRef>
              <c:f>Sheet1!$A$5</c:f>
              <c:strCache>
                <c:ptCount val="1"/>
                <c:pt idx="0">
                  <c:v>Количество фактически выехавших семей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6.5775344569580663E-3"/>
                  <c:y val="-1.481782502643270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103 684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4</a:t>
                    </a:r>
                    <a:r>
                      <a:rPr lang="en-US" dirty="0" smtClean="0"/>
                      <a:t>0</a:t>
                    </a:r>
                    <a:endParaRPr lang="ru-RU" dirty="0" smtClean="0"/>
                  </a:p>
                  <a:p>
                    <a:r>
                      <a:rPr lang="ru-RU" sz="900" dirty="0" smtClean="0"/>
                      <a:t>тыс. руб</a:t>
                    </a:r>
                    <a:r>
                      <a:rPr lang="ru-RU" dirty="0" smtClean="0"/>
                      <a:t>.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Sheet1!$B$5</c:f>
              <c:numCache>
                <c:formatCode>#,##0.00</c:formatCode>
                <c:ptCount val="1"/>
                <c:pt idx="0">
                  <c:v>98117.9</c:v>
                </c:pt>
              </c:numCache>
            </c:numRef>
          </c:val>
        </c:ser>
        <c:ser>
          <c:idx val="3"/>
          <c:order val="2"/>
          <c:tx>
            <c:strRef>
              <c:f>Sheet1!$A$6</c:f>
              <c:strCache>
                <c:ptCount val="1"/>
                <c:pt idx="0">
                  <c:v>Количество фактически выехавших семей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1.315506891391612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75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665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8</a:t>
                    </a:r>
                    <a:r>
                      <a:rPr lang="en-US" dirty="0" smtClean="0"/>
                      <a:t>0</a:t>
                    </a:r>
                    <a:endParaRPr lang="ru-RU" dirty="0" smtClean="0"/>
                  </a:p>
                  <a:p>
                    <a:r>
                      <a:rPr lang="ru-RU" sz="900" dirty="0" smtClean="0"/>
                      <a:t>тыс. руб.</a:t>
                    </a:r>
                    <a:endParaRPr lang="en-US" sz="900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Sheet1!$B$6</c:f>
              <c:numCache>
                <c:formatCode>#,##0.00</c:formatCode>
                <c:ptCount val="1"/>
                <c:pt idx="0">
                  <c:v>64899.3</c:v>
                </c:pt>
              </c:numCache>
            </c:numRef>
          </c:val>
        </c:ser>
        <c:ser>
          <c:idx val="4"/>
          <c:order val="3"/>
          <c:tx>
            <c:strRef>
              <c:f>Sheet1!$A$7</c:f>
              <c:strCache>
                <c:ptCount val="1"/>
                <c:pt idx="0">
                  <c:v>Количество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4.6042741198706494E-2"/>
                  <c:y val="-2.81536458679712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484</a:t>
                    </a:r>
                    <a:r>
                      <a:rPr lang="en-US" dirty="0" smtClean="0"/>
                      <a:t>,0</a:t>
                    </a:r>
                    <a:r>
                      <a:rPr lang="ru-RU" dirty="0" smtClean="0"/>
                      <a:t> </a:t>
                    </a:r>
                    <a:r>
                      <a:rPr lang="ru-RU" sz="800" dirty="0" smtClean="0"/>
                      <a:t>тыс. руб.</a:t>
                    </a:r>
                    <a:endParaRPr lang="en-US" sz="800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Sheet1!$B$7</c:f>
              <c:numCache>
                <c:formatCode>#,##0.00</c:formatCode>
                <c:ptCount val="1"/>
                <c:pt idx="0">
                  <c:v>14847.5</c:v>
                </c:pt>
              </c:numCache>
            </c:numRef>
          </c:val>
        </c:ser>
        <c:ser>
          <c:idx val="0"/>
          <c:order val="4"/>
          <c:tx>
            <c:strRef>
              <c:f>Sheet1!$A$8</c:f>
              <c:strCache>
                <c:ptCount val="1"/>
                <c:pt idx="0">
                  <c:v>Количество</c:v>
                </c:pt>
              </c:strCache>
            </c:strRef>
          </c:tx>
          <c:val>
            <c:numRef>
              <c:f>Sheet1!$B$8</c:f>
              <c:numCache>
                <c:formatCode>#,##0.00</c:formatCode>
                <c:ptCount val="1"/>
                <c:pt idx="0">
                  <c:v>1664</c:v>
                </c:pt>
              </c:numCache>
            </c:numRef>
          </c:val>
        </c:ser>
        <c:dLbls>
          <c:showVal val="1"/>
        </c:dLbls>
        <c:gapWidth val="79"/>
        <c:shape val="box"/>
        <c:axId val="141939840"/>
        <c:axId val="141941376"/>
        <c:axId val="0"/>
      </c:bar3DChart>
      <c:catAx>
        <c:axId val="14193984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41941376"/>
        <c:crosses val="autoZero"/>
        <c:auto val="1"/>
        <c:lblAlgn val="ctr"/>
        <c:lblOffset val="100"/>
      </c:catAx>
      <c:valAx>
        <c:axId val="141941376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41939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100"/>
      <c:depthPercent val="100"/>
      <c:rAngAx val="1"/>
    </c:view3D>
    <c:floor>
      <c:spPr>
        <a:noFill/>
        <a:ln w="25400"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617486338797847E-2"/>
          <c:y val="1.7621145374449341E-2"/>
          <c:w val="0.63934426229508612"/>
          <c:h val="0.84140969162995594"/>
        </c:manualLayout>
      </c:layout>
      <c:bar3DChart>
        <c:barDir val="col"/>
        <c:grouping val="percentStacked"/>
        <c:ser>
          <c:idx val="0"/>
          <c:order val="0"/>
          <c:tx>
            <c:strRef>
              <c:f>Sheet1!$A$4</c:f>
              <c:strCache>
                <c:ptCount val="1"/>
                <c:pt idx="0">
                  <c:v>Количество граждан, состоящих в очереди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66  506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Sheet1!$B$4</c:f>
              <c:numCache>
                <c:formatCode>#,##0.00</c:formatCode>
                <c:ptCount val="1"/>
                <c:pt idx="0">
                  <c:v>66506</c:v>
                </c:pt>
              </c:numCache>
            </c:numRef>
          </c:val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Количество фактически выехавших семей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Pt>
            <c:idx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38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 498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2</a:t>
                    </a:r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Sheet1!$B$5</c:f>
              <c:numCache>
                <c:formatCode>#,##0.00</c:formatCode>
                <c:ptCount val="1"/>
                <c:pt idx="0">
                  <c:v>33963.300000000003</c:v>
                </c:pt>
              </c:numCache>
            </c:numRef>
          </c:val>
        </c:ser>
        <c:ser>
          <c:idx val="2"/>
          <c:order val="2"/>
          <c:tx>
            <c:strRef>
              <c:f>Sheet1!$A$6</c:f>
              <c:strCache>
                <c:ptCount val="1"/>
                <c:pt idx="0">
                  <c:v>Количество фактически выехавших семей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6.5775344569580663E-3"/>
                  <c:y val="7.408854175781859E-3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33  963</a:t>
                    </a:r>
                    <a:r>
                      <a:rPr lang="en-US" sz="900" dirty="0" smtClean="0"/>
                      <a:t>,</a:t>
                    </a:r>
                    <a:r>
                      <a:rPr lang="ru-RU" sz="900" dirty="0" smtClean="0"/>
                      <a:t>3</a:t>
                    </a:r>
                    <a:r>
                      <a:rPr lang="en-US" sz="900" dirty="0" smtClean="0"/>
                      <a:t>0</a:t>
                    </a:r>
                    <a:r>
                      <a:rPr lang="ru-RU" dirty="0" smtClean="0"/>
                      <a:t> </a:t>
                    </a:r>
                    <a:r>
                      <a:rPr lang="ru-RU" sz="800" dirty="0" smtClean="0"/>
                      <a:t>тыс. руб.</a:t>
                    </a:r>
                    <a:endParaRPr lang="en-US" sz="800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Sheet1!$B$6</c:f>
              <c:numCache>
                <c:formatCode>#,##0.00</c:formatCode>
                <c:ptCount val="1"/>
                <c:pt idx="0">
                  <c:v>27509.4</c:v>
                </c:pt>
              </c:numCache>
            </c:numRef>
          </c:val>
        </c:ser>
        <c:ser>
          <c:idx val="3"/>
          <c:order val="3"/>
          <c:tx>
            <c:strRef>
              <c:f>Sheet1!#ССЫЛКА!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dLbls>
            <c:delete val="1"/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4"/>
          <c:order val="4"/>
          <c:tx>
            <c:strRef>
              <c:f>Sheet1!#ССЫЛКА!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4.3850229713053773E-2"/>
                  <c:y val="-3.5562500043753074E-2"/>
                </c:manualLayout>
              </c:layout>
              <c:tx>
                <c:rich>
                  <a:bodyPr/>
                  <a:lstStyle/>
                  <a:p>
                    <a:endParaRPr lang="ru-RU" dirty="0" smtClean="0"/>
                  </a:p>
                  <a:p>
                    <a:endParaRPr lang="ru-RU" dirty="0" smtClean="0"/>
                  </a:p>
                  <a:p>
                    <a:r>
                      <a:rPr lang="ru-RU" sz="900" dirty="0" smtClean="0"/>
                      <a:t>27 509,4</a:t>
                    </a:r>
                  </a:p>
                  <a:p>
                    <a:r>
                      <a:rPr lang="ru-RU" sz="900" dirty="0" smtClean="0"/>
                      <a:t>тыс.руб.</a:t>
                    </a:r>
                    <a:endParaRPr lang="en-US" sz="900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Val val="1"/>
        </c:dLbls>
        <c:gapWidth val="79"/>
        <c:shape val="box"/>
        <c:axId val="143037568"/>
        <c:axId val="143039104"/>
        <c:axId val="0"/>
      </c:bar3DChart>
      <c:catAx>
        <c:axId val="143037568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43039104"/>
        <c:crosses val="autoZero"/>
        <c:auto val="1"/>
        <c:lblAlgn val="ctr"/>
        <c:lblOffset val="100"/>
      </c:catAx>
      <c:valAx>
        <c:axId val="143039104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43037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100"/>
      <c:depthPercent val="100"/>
      <c:rAngAx val="1"/>
    </c:view3D>
    <c:floor>
      <c:spPr>
        <a:noFill/>
        <a:ln w="25400"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617486338797847E-2"/>
          <c:y val="1.7621145374449341E-2"/>
          <c:w val="0.63934426229508656"/>
          <c:h val="0.84140969162995594"/>
        </c:manualLayout>
      </c:layout>
      <c:bar3DChart>
        <c:barDir val="col"/>
        <c:grouping val="percentStacked"/>
        <c:ser>
          <c:idx val="0"/>
          <c:order val="0"/>
          <c:tx>
            <c:strRef>
              <c:f>Sheet1!$A$4</c:f>
              <c:strCache>
                <c:ptCount val="1"/>
                <c:pt idx="0">
                  <c:v>Количество граждан, состоящих в очереди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71 075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Sheet1!$B$4</c:f>
              <c:numCache>
                <c:formatCode>#,##0.00</c:formatCode>
                <c:ptCount val="1"/>
                <c:pt idx="0">
                  <c:v>66506</c:v>
                </c:pt>
              </c:numCache>
            </c:numRef>
          </c:val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Количество фактически выехавших семей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Pt>
            <c:idx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marL="228600" indent="-228600">
                      <a:buNone/>
                      <a:defRPr sz="1064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000" dirty="0" smtClean="0"/>
                      <a:t>37 217</a:t>
                    </a:r>
                    <a:r>
                      <a:rPr lang="en-US" sz="1000" dirty="0" smtClean="0"/>
                      <a:t>,</a:t>
                    </a:r>
                    <a:r>
                      <a:rPr lang="ru-RU" sz="1000" dirty="0" smtClean="0"/>
                      <a:t>9</a:t>
                    </a:r>
                    <a:r>
                      <a:rPr lang="en-US" sz="1000" dirty="0" smtClean="0"/>
                      <a:t>0</a:t>
                    </a:r>
                    <a:endParaRPr lang="ru-RU" sz="1000" dirty="0" smtClean="0"/>
                  </a:p>
                  <a:p>
                    <a:pPr marL="228600" indent="-228600">
                      <a:buNone/>
                      <a:defRPr sz="1064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 </a:t>
                    </a:r>
                    <a:r>
                      <a:rPr lang="ru-RU" sz="900" dirty="0" smtClean="0"/>
                      <a:t>тыс. руб.</a:t>
                    </a:r>
                    <a:endParaRPr lang="en-US" sz="9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Sheet1!$B$5</c:f>
              <c:numCache>
                <c:formatCode>#,##0.00</c:formatCode>
                <c:ptCount val="1"/>
                <c:pt idx="0">
                  <c:v>33963.300000000003</c:v>
                </c:pt>
              </c:numCache>
            </c:numRef>
          </c:val>
        </c:ser>
        <c:ser>
          <c:idx val="2"/>
          <c:order val="2"/>
          <c:tx>
            <c:strRef>
              <c:f>Sheet1!$A$6</c:f>
              <c:strCache>
                <c:ptCount val="1"/>
                <c:pt idx="0">
                  <c:v>Количество фактически выехавших семей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6.5775344569580663E-3"/>
                  <c:y val="7.4088541757818633E-3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36 963</a:t>
                    </a:r>
                    <a:r>
                      <a:rPr lang="en-US" sz="900" dirty="0" smtClean="0"/>
                      <a:t>,</a:t>
                    </a:r>
                    <a:r>
                      <a:rPr lang="ru-RU" sz="900" dirty="0" smtClean="0"/>
                      <a:t>3</a:t>
                    </a:r>
                    <a:r>
                      <a:rPr lang="en-US" sz="900" dirty="0" smtClean="0"/>
                      <a:t>0</a:t>
                    </a:r>
                    <a:r>
                      <a:rPr lang="ru-RU" dirty="0" smtClean="0"/>
                      <a:t> </a:t>
                    </a:r>
                    <a:r>
                      <a:rPr lang="ru-RU" sz="800" dirty="0" smtClean="0"/>
                      <a:t>тыс. руб.</a:t>
                    </a:r>
                    <a:endParaRPr lang="en-US" sz="800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Sheet1!$B$6</c:f>
              <c:numCache>
                <c:formatCode>#,##0.00</c:formatCode>
                <c:ptCount val="1"/>
                <c:pt idx="0">
                  <c:v>27509.4</c:v>
                </c:pt>
              </c:numCache>
            </c:numRef>
          </c:val>
        </c:ser>
        <c:ser>
          <c:idx val="3"/>
          <c:order val="3"/>
          <c:tx>
            <c:strRef>
              <c:f>Sheet1!#ССЫЛКА!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dLbls>
            <c:delete val="1"/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4"/>
          <c:order val="4"/>
          <c:tx>
            <c:strRef>
              <c:f>Sheet1!#ССЫЛКА!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4.3850229713053773E-2"/>
                  <c:y val="-3.5562500043753074E-2"/>
                </c:manualLayout>
              </c:layout>
              <c:tx>
                <c:rich>
                  <a:bodyPr/>
                  <a:lstStyle/>
                  <a:p>
                    <a:endParaRPr lang="ru-RU" dirty="0" smtClean="0"/>
                  </a:p>
                  <a:p>
                    <a:endParaRPr lang="ru-RU" dirty="0" smtClean="0"/>
                  </a:p>
                  <a:p>
                    <a:r>
                      <a:rPr lang="ru-RU" sz="900" dirty="0" smtClean="0"/>
                      <a:t>27 230,9</a:t>
                    </a:r>
                  </a:p>
                  <a:p>
                    <a:r>
                      <a:rPr lang="ru-RU" sz="900" dirty="0" smtClean="0"/>
                      <a:t>тыс.руб.</a:t>
                    </a:r>
                    <a:endParaRPr lang="en-US" sz="900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Val val="1"/>
        </c:dLbls>
        <c:gapWidth val="79"/>
        <c:shape val="box"/>
        <c:axId val="143218176"/>
        <c:axId val="143219712"/>
        <c:axId val="0"/>
      </c:bar3DChart>
      <c:catAx>
        <c:axId val="143218176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43219712"/>
        <c:crosses val="autoZero"/>
        <c:auto val="1"/>
        <c:lblAlgn val="ctr"/>
        <c:lblOffset val="100"/>
      </c:catAx>
      <c:valAx>
        <c:axId val="143219712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43218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Удельный вес в общем объеме расходов, предусмотренных</a:t>
            </a:r>
            <a:r>
              <a:rPr lang="ru-RU" baseline="0" dirty="0" smtClean="0"/>
              <a:t> на муниципальные программы, в</a:t>
            </a:r>
            <a:r>
              <a:rPr lang="ru-RU" dirty="0" smtClean="0"/>
              <a:t> </a:t>
            </a:r>
            <a:r>
              <a:rPr lang="ru-RU" dirty="0"/>
              <a:t>%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в общем объеме расходов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11784125761962325"/>
                  <c:y val="-4.330454021094857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7</a:t>
                    </a:r>
                    <a:endParaRPr lang="en-US" dirty="0"/>
                  </a:p>
                </c:rich>
              </c:tx>
              <c:dLblPos val="bestFit"/>
              <c:showLegendKey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10803871280295349"/>
                      <c:h val="6.1629198279160483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2912749026572007E-2"/>
                  <c:y val="-2.27918632689203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0,1%</a:t>
                    </a:r>
                    <a:endParaRPr lang="en-US" dirty="0"/>
                  </a:p>
                </c:rich>
              </c:tx>
              <c:dLblPos val="bestFit"/>
              <c:showLegendKey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14445192365042597"/>
                      <c:h val="6.1629198279160483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2227449298528305"/>
                  <c:y val="3.190860857648841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1"/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73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LegendKey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0129355099040423E-2"/>
                  <c:y val="7.06547761336529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4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4169858846078581"/>
                  <c:y val="3.190860857648841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9.0284186835163843E-2"/>
                      <c:h val="6.1629198279160483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0.20470347709037851"/>
                  <c:y val="-2.9629422249596388E-2"/>
                </c:manualLayout>
              </c:layout>
              <c:dLblPos val="bestFit"/>
              <c:showLegendKey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9.0284186835163843E-2"/>
                      <c:h val="6.1629198279160483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0.19458180215863669"/>
                  <c:y val="8.8888266748789246E-2"/>
                </c:manualLayout>
              </c:layout>
              <c:dLblPos val="bestFit"/>
              <c:showLegendKey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9.0284186835163843E-2"/>
                      <c:h val="6.1629198279160483E-2"/>
                    </c:manualLayout>
                  </c15:layout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overflow" horzOverflow="overflow" vert="horz" wrap="square" lIns="38100" tIns="19050" rIns="38100" bIns="19050" anchor="ctr" anchorCtr="1">
                <a:no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1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Лист1!$A$2:$A$8</c:f>
              <c:strCache>
                <c:ptCount val="7"/>
                <c:pt idx="0">
                  <c:v>Улучшение качества и безопасности жизни населения</c:v>
                </c:pt>
                <c:pt idx="1">
                  <c:v>Развитие конкурентноспособной экономики</c:v>
                </c:pt>
                <c:pt idx="2">
                  <c:v>Развитие муниципального управления и гражданского общества</c:v>
                </c:pt>
                <c:pt idx="3">
                  <c:v>Развитие образования ЗАТО г. Североморск</c:v>
                </c:pt>
                <c:pt idx="4">
                  <c:v>Культура ЗАТО г. Североморск</c:v>
                </c:pt>
                <c:pt idx="5">
                  <c:v>Обеспечение комфортной городской среды 
ЗАТО г. Североморск</c:v>
                </c:pt>
                <c:pt idx="6">
                  <c:v>Создание условий для эффективного и ответственного управления муниципальными финансами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14815.4</c:v>
                </c:pt>
                <c:pt idx="1">
                  <c:v>2958</c:v>
                </c:pt>
                <c:pt idx="2">
                  <c:v>54881.2</c:v>
                </c:pt>
                <c:pt idx="3">
                  <c:v>1557820.4</c:v>
                </c:pt>
                <c:pt idx="4">
                  <c:v>299911</c:v>
                </c:pt>
                <c:pt idx="5">
                  <c:v>166476.9</c:v>
                </c:pt>
                <c:pt idx="6">
                  <c:v>20539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086000925419675"/>
          <c:y val="0.18163212712332238"/>
          <c:w val="0.32897820691723773"/>
          <c:h val="0.72308280947940562"/>
        </c:manualLayout>
      </c:layout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noFill/>
      <a:round/>
    </a:ln>
    <a:effectLst>
      <a:softEdge rad="127000"/>
    </a:effectLst>
  </c:spPr>
  <c:txPr>
    <a:bodyPr/>
    <a:lstStyle/>
    <a:p>
      <a:pPr>
        <a:defRPr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100"/>
      <c:depthPercent val="100"/>
      <c:rAngAx val="1"/>
    </c:view3D>
    <c:floor>
      <c:spPr>
        <a:noFill/>
        <a:ln w="25400"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617486338797847E-2"/>
          <c:y val="1.7621145374449341E-2"/>
          <c:w val="0.63934426229508656"/>
          <c:h val="0.84140969162995594"/>
        </c:manualLayout>
      </c:layout>
      <c:bar3DChart>
        <c:barDir val="col"/>
        <c:grouping val="percentStacked"/>
        <c:ser>
          <c:idx val="0"/>
          <c:order val="0"/>
          <c:tx>
            <c:strRef>
              <c:f>Sheet1!$A$4</c:f>
              <c:strCache>
                <c:ptCount val="1"/>
                <c:pt idx="0">
                  <c:v>Количество граждан, состоящих в очереди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71 075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Sheet1!$B$4</c:f>
              <c:numCache>
                <c:formatCode>#,##0.00</c:formatCode>
                <c:ptCount val="1"/>
                <c:pt idx="0">
                  <c:v>66506</c:v>
                </c:pt>
              </c:numCache>
            </c:numRef>
          </c:val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Количество фактически выехавших семей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Pt>
            <c:idx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37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 980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Sheet1!$B$5</c:f>
              <c:numCache>
                <c:formatCode>#,##0.00</c:formatCode>
                <c:ptCount val="1"/>
                <c:pt idx="0">
                  <c:v>33963.300000000003</c:v>
                </c:pt>
              </c:numCache>
            </c:numRef>
          </c:val>
        </c:ser>
        <c:ser>
          <c:idx val="2"/>
          <c:order val="2"/>
          <c:tx>
            <c:strRef>
              <c:f>Sheet1!$A$6</c:f>
              <c:strCache>
                <c:ptCount val="1"/>
                <c:pt idx="0">
                  <c:v>Количество фактически выехавших семей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6.5775344569580663E-3"/>
                  <c:y val="7.4088541757818633E-3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36  963</a:t>
                    </a:r>
                    <a:r>
                      <a:rPr lang="en-US" sz="900" dirty="0" smtClean="0"/>
                      <a:t>,</a:t>
                    </a:r>
                    <a:r>
                      <a:rPr lang="ru-RU" sz="900" dirty="0" smtClean="0"/>
                      <a:t>3</a:t>
                    </a:r>
                    <a:r>
                      <a:rPr lang="en-US" sz="900" dirty="0" smtClean="0"/>
                      <a:t>0</a:t>
                    </a:r>
                    <a:r>
                      <a:rPr lang="ru-RU" dirty="0" smtClean="0"/>
                      <a:t> </a:t>
                    </a:r>
                    <a:r>
                      <a:rPr lang="ru-RU" sz="800" dirty="0" smtClean="0"/>
                      <a:t>тыс. руб.</a:t>
                    </a:r>
                    <a:endParaRPr lang="en-US" sz="800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Sheet1!$B$6</c:f>
              <c:numCache>
                <c:formatCode>#,##0.00</c:formatCode>
                <c:ptCount val="1"/>
                <c:pt idx="0">
                  <c:v>27509.4</c:v>
                </c:pt>
              </c:numCache>
            </c:numRef>
          </c:val>
        </c:ser>
        <c:ser>
          <c:idx val="3"/>
          <c:order val="3"/>
          <c:tx>
            <c:strRef>
              <c:f>Sheet1!#ССЫЛКА!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dLbls>
            <c:delete val="1"/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4"/>
          <c:order val="4"/>
          <c:tx>
            <c:strRef>
              <c:f>Sheet1!#ССЫЛКА!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4.3850229713053773E-2"/>
                  <c:y val="-3.5562500043753074E-2"/>
                </c:manualLayout>
              </c:layout>
              <c:tx>
                <c:rich>
                  <a:bodyPr/>
                  <a:lstStyle/>
                  <a:p>
                    <a:endParaRPr lang="ru-RU" dirty="0" smtClean="0"/>
                  </a:p>
                  <a:p>
                    <a:endParaRPr lang="ru-RU" dirty="0" smtClean="0"/>
                  </a:p>
                  <a:p>
                    <a:r>
                      <a:rPr lang="ru-RU" sz="900" dirty="0" smtClean="0"/>
                      <a:t>27 230,9</a:t>
                    </a:r>
                  </a:p>
                  <a:p>
                    <a:r>
                      <a:rPr lang="ru-RU" sz="900" dirty="0" smtClean="0"/>
                      <a:t>тыс.руб.</a:t>
                    </a:r>
                    <a:endParaRPr lang="en-US" sz="900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Val val="1"/>
        </c:dLbls>
        <c:gapWidth val="79"/>
        <c:shape val="box"/>
        <c:axId val="143754752"/>
        <c:axId val="143756288"/>
        <c:axId val="0"/>
      </c:bar3DChart>
      <c:catAx>
        <c:axId val="14375475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43756288"/>
        <c:crosses val="autoZero"/>
        <c:auto val="1"/>
        <c:lblAlgn val="ctr"/>
        <c:lblOffset val="100"/>
      </c:catAx>
      <c:valAx>
        <c:axId val="143756288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43754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100"/>
      <c:depthPercent val="100"/>
      <c:rAngAx val="1"/>
    </c:view3D>
    <c:floor>
      <c:spPr>
        <a:noFill/>
        <a:ln w="25400"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617486338797847E-2"/>
          <c:y val="1.7621145374449341E-2"/>
          <c:w val="0.63934426229508656"/>
          <c:h val="0.84140969162995594"/>
        </c:manualLayout>
      </c:layout>
      <c:bar3DChart>
        <c:barDir val="col"/>
        <c:grouping val="percentStacked"/>
        <c:ser>
          <c:idx val="0"/>
          <c:order val="0"/>
          <c:tx>
            <c:strRef>
              <c:f>Sheet1!$A$4</c:f>
              <c:strCache>
                <c:ptCount val="1"/>
                <c:pt idx="0">
                  <c:v>Количество граждан, состоящих в очереди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8.7700459426107522E-3"/>
                  <c:y val="-3.704427087890949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marL="228600" indent="-228600">
                      <a:buNone/>
                      <a:defRPr sz="1064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20 539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0</a:t>
                    </a:r>
                  </a:p>
                  <a:p>
                    <a:pPr marL="228600" indent="-228600">
                      <a:buNone/>
                      <a:defRPr sz="1064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тыс. руб.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Sheet1!$B$4</c:f>
              <c:numCache>
                <c:formatCode>#,##0.00</c:formatCode>
                <c:ptCount val="1"/>
                <c:pt idx="0">
                  <c:v>20539</c:v>
                </c:pt>
              </c:numCache>
            </c:numRef>
          </c:val>
        </c:ser>
        <c:dLbls>
          <c:showVal val="1"/>
        </c:dLbls>
        <c:gapWidth val="79"/>
        <c:shape val="box"/>
        <c:axId val="143910016"/>
        <c:axId val="143911552"/>
        <c:axId val="0"/>
      </c:bar3DChart>
      <c:catAx>
        <c:axId val="143910016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43911552"/>
        <c:crosses val="autoZero"/>
        <c:auto val="1"/>
        <c:lblAlgn val="ctr"/>
        <c:lblOffset val="100"/>
      </c:catAx>
      <c:valAx>
        <c:axId val="143911552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43910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100"/>
      <c:depthPercent val="100"/>
      <c:rAngAx val="1"/>
    </c:view3D>
    <c:floor>
      <c:spPr>
        <a:noFill/>
        <a:ln w="25400"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617486338797847E-2"/>
          <c:y val="1.7621145374449341E-2"/>
          <c:w val="0.63934426229508712"/>
          <c:h val="0.84140969162995594"/>
        </c:manualLayout>
      </c:layout>
      <c:bar3DChart>
        <c:barDir val="col"/>
        <c:grouping val="percentStacked"/>
        <c:ser>
          <c:idx val="0"/>
          <c:order val="0"/>
          <c:tx>
            <c:strRef>
              <c:f>Sheet1!$A$4</c:f>
              <c:strCache>
                <c:ptCount val="1"/>
                <c:pt idx="0">
                  <c:v>Количество граждан, состоящих в очереди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8.7700459426107522E-3"/>
                  <c:y val="-3.704427087890951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marL="228600" indent="-228600">
                      <a:buNone/>
                      <a:defRPr sz="1064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34 587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8</a:t>
                    </a:r>
                  </a:p>
                  <a:p>
                    <a:pPr marL="228600" indent="-228600">
                      <a:buNone/>
                      <a:defRPr sz="1064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тыс. руб.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Sheet1!$B$4</c:f>
              <c:numCache>
                <c:formatCode>#,##0.00</c:formatCode>
                <c:ptCount val="1"/>
                <c:pt idx="0">
                  <c:v>20539</c:v>
                </c:pt>
              </c:numCache>
            </c:numRef>
          </c:val>
        </c:ser>
        <c:dLbls>
          <c:showVal val="1"/>
        </c:dLbls>
        <c:gapWidth val="79"/>
        <c:shape val="box"/>
        <c:axId val="143688448"/>
        <c:axId val="143689984"/>
        <c:axId val="0"/>
      </c:bar3DChart>
      <c:catAx>
        <c:axId val="143688448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43689984"/>
        <c:crosses val="autoZero"/>
        <c:auto val="1"/>
        <c:lblAlgn val="ctr"/>
        <c:lblOffset val="100"/>
      </c:catAx>
      <c:valAx>
        <c:axId val="143689984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43688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100"/>
      <c:depthPercent val="100"/>
      <c:rAngAx val="1"/>
    </c:view3D>
    <c:floor>
      <c:spPr>
        <a:noFill/>
        <a:ln w="25400"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617486338797847E-2"/>
          <c:y val="1.7621145374449341E-2"/>
          <c:w val="0.63934426229508712"/>
          <c:h val="0.84140969162995594"/>
        </c:manualLayout>
      </c:layout>
      <c:bar3DChart>
        <c:barDir val="col"/>
        <c:grouping val="percentStacked"/>
        <c:ser>
          <c:idx val="0"/>
          <c:order val="0"/>
          <c:tx>
            <c:strRef>
              <c:f>Sheet1!$A$4</c:f>
              <c:strCache>
                <c:ptCount val="1"/>
                <c:pt idx="0">
                  <c:v>Количество граждан, состоящих в очереди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8.7700459426107522E-3"/>
                  <c:y val="-3.704427087890951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marL="228600" indent="-228600">
                      <a:buNone/>
                      <a:defRPr sz="1064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50 237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6</a:t>
                    </a:r>
                  </a:p>
                  <a:p>
                    <a:pPr marL="228600" indent="-228600">
                      <a:buNone/>
                      <a:defRPr sz="1064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тыс. руб.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Sheet1!$B$4</c:f>
              <c:numCache>
                <c:formatCode>#,##0.00</c:formatCode>
                <c:ptCount val="1"/>
                <c:pt idx="0">
                  <c:v>20539</c:v>
                </c:pt>
              </c:numCache>
            </c:numRef>
          </c:val>
        </c:ser>
        <c:dLbls>
          <c:showVal val="1"/>
        </c:dLbls>
        <c:gapWidth val="79"/>
        <c:shape val="box"/>
        <c:axId val="144150912"/>
        <c:axId val="144152448"/>
        <c:axId val="0"/>
      </c:bar3DChart>
      <c:catAx>
        <c:axId val="14415091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44152448"/>
        <c:crosses val="autoZero"/>
        <c:auto val="1"/>
        <c:lblAlgn val="ctr"/>
        <c:lblOffset val="100"/>
      </c:catAx>
      <c:valAx>
        <c:axId val="144152448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44150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100"/>
      <c:depthPercent val="100"/>
      <c:rAngAx val="1"/>
    </c:view3D>
    <c:floor>
      <c:spPr>
        <a:noFill/>
        <a:ln w="25400"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617486338797847E-2"/>
          <c:y val="1.7621145374449341E-2"/>
          <c:w val="0.63934426229508556"/>
          <c:h val="0.84140969162995594"/>
        </c:manualLayout>
      </c:layout>
      <c:bar3D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граждан, состоящих в очереди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6.5775344569580663E-3"/>
                  <c:y val="5.927083340625512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 470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0 тыс.руб.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Sheet1!$B$2</c:f>
              <c:numCache>
                <c:formatCode>#,##0.00</c:formatCode>
                <c:ptCount val="1"/>
                <c:pt idx="0">
                  <c:v>2500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Количество фактически выехавших семей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Pt>
            <c:idx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-1.0962557428263481E-2"/>
                  <c:y val="2.96354167031276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767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5</a:t>
                    </a:r>
                  </a:p>
                  <a:p>
                    <a:r>
                      <a:rPr lang="ru-RU" dirty="0" smtClean="0"/>
                      <a:t>тыс.руб.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Sheet1!$B$3</c:f>
              <c:numCache>
                <c:formatCode>#,##0.00</c:formatCode>
                <c:ptCount val="1"/>
                <c:pt idx="0">
                  <c:v>3014.4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Количество фактически выехавших семей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8577,9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Sheet1!$B$4</c:f>
              <c:numCache>
                <c:formatCode>#,##0.00</c:formatCode>
                <c:ptCount val="1"/>
                <c:pt idx="0">
                  <c:v>8419.6</c:v>
                </c:pt>
              </c:numCache>
            </c:numRef>
          </c:val>
        </c:ser>
        <c:dLbls>
          <c:showVal val="1"/>
        </c:dLbls>
        <c:gapWidth val="79"/>
        <c:shape val="box"/>
        <c:axId val="93585408"/>
        <c:axId val="93586944"/>
        <c:axId val="0"/>
      </c:bar3DChart>
      <c:catAx>
        <c:axId val="93585408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93586944"/>
        <c:crosses val="autoZero"/>
        <c:auto val="1"/>
        <c:lblAlgn val="ctr"/>
        <c:lblOffset val="100"/>
      </c:catAx>
      <c:valAx>
        <c:axId val="93586944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93585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100"/>
      <c:depthPercent val="100"/>
      <c:rAngAx val="1"/>
    </c:view3D>
    <c:floor>
      <c:spPr>
        <a:noFill/>
        <a:ln w="25400"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617486338797847E-2"/>
          <c:y val="1.7621145374449341E-2"/>
          <c:w val="0.63934426229508612"/>
          <c:h val="0.84140969162995594"/>
        </c:manualLayout>
      </c:layout>
      <c:bar3D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граждан, состоящих в очереди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8.770045942610752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1 300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0  </a:t>
                    </a:r>
                    <a:r>
                      <a:rPr lang="ru-RU" sz="900" dirty="0" smtClean="0"/>
                      <a:t>тыс.руб.</a:t>
                    </a:r>
                    <a:endParaRPr lang="en-US" sz="900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Sheet1!$B$2</c:f>
              <c:numCache>
                <c:formatCode>#,##0.00</c:formatCode>
                <c:ptCount val="1"/>
                <c:pt idx="0">
                  <c:v>1300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Количество фактически выехавших семей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Pt>
            <c:idx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-1.0962557428263485E-2"/>
                  <c:y val="2.963541670312765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5 095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0</a:t>
                    </a:r>
                  </a:p>
                  <a:p>
                    <a:r>
                      <a:rPr lang="ru-RU" dirty="0" smtClean="0"/>
                      <a:t>тыс.руб.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Sheet1!$B$3</c:f>
              <c:numCache>
                <c:formatCode>#,##0.00</c:formatCode>
                <c:ptCount val="1"/>
                <c:pt idx="0">
                  <c:v>5095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Количество фактически выехавших семей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9 062,9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Sheet1!$B$4</c:f>
              <c:numCache>
                <c:formatCode>#,##0.00</c:formatCode>
                <c:ptCount val="1"/>
                <c:pt idx="0">
                  <c:v>9062.9</c:v>
                </c:pt>
              </c:numCache>
            </c:numRef>
          </c:val>
        </c:ser>
        <c:dLbls>
          <c:showVal val="1"/>
        </c:dLbls>
        <c:gapWidth val="79"/>
        <c:shape val="box"/>
        <c:axId val="95336320"/>
        <c:axId val="95337856"/>
        <c:axId val="0"/>
      </c:bar3DChart>
      <c:catAx>
        <c:axId val="9533632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95337856"/>
        <c:crosses val="autoZero"/>
        <c:auto val="1"/>
        <c:lblAlgn val="ctr"/>
        <c:lblOffset val="100"/>
      </c:catAx>
      <c:valAx>
        <c:axId val="95337856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95336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100"/>
      <c:depthPercent val="100"/>
      <c:rAngAx val="1"/>
    </c:view3D>
    <c:floor>
      <c:spPr>
        <a:noFill/>
        <a:ln w="25400"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617486338797847E-2"/>
          <c:y val="1.7621145374449341E-2"/>
          <c:w val="0.63934426229508612"/>
          <c:h val="0.84140969162995594"/>
        </c:manualLayout>
      </c:layout>
      <c:bar3D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граждан, состоящих в очереди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8.7700459426107522E-3"/>
                  <c:y val="-1.481770835156378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</a:t>
                    </a:r>
                    <a:r>
                      <a:rPr lang="ru-RU" dirty="0" smtClean="0"/>
                      <a:t> 1 300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0 </a:t>
                    </a:r>
                    <a:r>
                      <a:rPr lang="ru-RU" sz="800" dirty="0" smtClean="0"/>
                      <a:t>тыс.руб.</a:t>
                    </a:r>
                    <a:endParaRPr lang="en-US" sz="800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Sheet1!$B$2</c:f>
              <c:numCache>
                <c:formatCode>#,##0.00</c:formatCode>
                <c:ptCount val="1"/>
                <c:pt idx="0">
                  <c:v>1300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Количество фактически выехавших семей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Pt>
            <c:idx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-1.0962557428263485E-2"/>
                  <c:y val="2.963541670312765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5  095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0</a:t>
                    </a:r>
                  </a:p>
                  <a:p>
                    <a:r>
                      <a:rPr lang="ru-RU" dirty="0" smtClean="0"/>
                      <a:t>тыс.руб.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Sheet1!$B$3</c:f>
              <c:numCache>
                <c:formatCode>#,##0.00</c:formatCode>
                <c:ptCount val="1"/>
                <c:pt idx="0">
                  <c:v>5095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Количество фактически выехавших семей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10</a:t>
                    </a:r>
                    <a:r>
                      <a:rPr lang="ru-RU" baseline="0" dirty="0" smtClean="0"/>
                      <a:t> 180</a:t>
                    </a:r>
                    <a:r>
                      <a:rPr lang="ru-RU" dirty="0" smtClean="0"/>
                      <a:t>,3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Sheet1!$B$4</c:f>
              <c:numCache>
                <c:formatCode>#,##0.00</c:formatCode>
                <c:ptCount val="1"/>
                <c:pt idx="0">
                  <c:v>10180.299999999997</c:v>
                </c:pt>
              </c:numCache>
            </c:numRef>
          </c:val>
        </c:ser>
        <c:dLbls>
          <c:showVal val="1"/>
        </c:dLbls>
        <c:gapWidth val="79"/>
        <c:shape val="box"/>
        <c:axId val="98889728"/>
        <c:axId val="98891264"/>
        <c:axId val="0"/>
      </c:bar3DChart>
      <c:catAx>
        <c:axId val="98889728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98891264"/>
        <c:crosses val="autoZero"/>
        <c:auto val="1"/>
        <c:lblAlgn val="ctr"/>
        <c:lblOffset val="100"/>
      </c:catAx>
      <c:valAx>
        <c:axId val="98891264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98889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100"/>
      <c:depthPercent val="100"/>
      <c:rAngAx val="1"/>
    </c:view3D>
    <c:floor>
      <c:spPr>
        <a:noFill/>
        <a:ln w="25400"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617486338797847E-2"/>
          <c:y val="1.7621145374449341E-2"/>
          <c:w val="0.63934426229508556"/>
          <c:h val="0.84140969162995594"/>
        </c:manualLayout>
      </c:layout>
      <c:bar3D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граждан, состоящих в очереди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elete val="1"/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Sheet1!$B$2</c:f>
              <c:numCache>
                <c:formatCode>#,##0.00</c:formatCode>
                <c:ptCount val="1"/>
                <c:pt idx="0">
                  <c:v>90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Количество фактически выехавших семей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Pt>
            <c:idx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</c:dPt>
          <c:dLbls>
            <c:delete val="1"/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Sheet1!$B$3</c:f>
              <c:numCache>
                <c:formatCode>#,##0.00</c:formatCode>
                <c:ptCount val="1"/>
                <c:pt idx="0">
                  <c:v>1538</c:v>
                </c:pt>
              </c:numCache>
            </c:numRef>
          </c:val>
        </c:ser>
        <c:dLbls>
          <c:showVal val="1"/>
        </c:dLbls>
        <c:gapWidth val="79"/>
        <c:shape val="box"/>
        <c:axId val="98861056"/>
        <c:axId val="98862592"/>
        <c:axId val="0"/>
      </c:bar3DChart>
      <c:catAx>
        <c:axId val="98861056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98862592"/>
        <c:crosses val="autoZero"/>
        <c:auto val="1"/>
        <c:lblAlgn val="ctr"/>
        <c:lblOffset val="100"/>
      </c:catAx>
      <c:valAx>
        <c:axId val="98862592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98861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100"/>
      <c:depthPercent val="100"/>
      <c:rAngAx val="1"/>
    </c:view3D>
    <c:floor>
      <c:spPr>
        <a:noFill/>
        <a:ln w="25400"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617486338797847E-2"/>
          <c:y val="1.7621145374449341E-2"/>
          <c:w val="0.63934426229508612"/>
          <c:h val="0.84140969162995594"/>
        </c:manualLayout>
      </c:layout>
      <c:bar3D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граждан, состоящих в очереди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elete val="1"/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Sheet1!$B$2</c:f>
              <c:numCache>
                <c:formatCode>#,##0.00</c:formatCode>
                <c:ptCount val="1"/>
                <c:pt idx="0">
                  <c:v>90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Количество фактически выехавших семей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Pt>
            <c:idx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</c:dPt>
          <c:dLbls>
            <c:delete val="1"/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Sheet1!$B$3</c:f>
              <c:numCache>
                <c:formatCode>#,##0.00</c:formatCode>
                <c:ptCount val="1"/>
                <c:pt idx="0">
                  <c:v>1538</c:v>
                </c:pt>
              </c:numCache>
            </c:numRef>
          </c:val>
        </c:ser>
        <c:dLbls>
          <c:showVal val="1"/>
        </c:dLbls>
        <c:gapWidth val="79"/>
        <c:shape val="box"/>
        <c:axId val="69600768"/>
        <c:axId val="99565952"/>
        <c:axId val="0"/>
      </c:bar3DChart>
      <c:catAx>
        <c:axId val="69600768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99565952"/>
        <c:crosses val="autoZero"/>
        <c:auto val="1"/>
        <c:lblAlgn val="ctr"/>
        <c:lblOffset val="100"/>
      </c:catAx>
      <c:valAx>
        <c:axId val="99565952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69600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100"/>
      <c:depthPercent val="100"/>
      <c:rAngAx val="1"/>
    </c:view3D>
    <c:floor>
      <c:spPr>
        <a:noFill/>
        <a:ln w="25400"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617486338797847E-2"/>
          <c:y val="1.7621145374449341E-2"/>
          <c:w val="0.63934426229508612"/>
          <c:h val="0.84140969162995594"/>
        </c:manualLayout>
      </c:layout>
      <c:bar3D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граждан, состоящих в очереди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elete val="1"/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Sheet1!$B$2</c:f>
              <c:numCache>
                <c:formatCode>#,##0.00</c:formatCode>
                <c:ptCount val="1"/>
                <c:pt idx="0">
                  <c:v>90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Количество фактически выехавших семей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Pt>
            <c:idx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</c:dPt>
          <c:dLbls>
            <c:delete val="1"/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Sheet1!$B$3</c:f>
              <c:numCache>
                <c:formatCode>#,##0.00</c:formatCode>
                <c:ptCount val="1"/>
                <c:pt idx="0">
                  <c:v>1538</c:v>
                </c:pt>
              </c:numCache>
            </c:numRef>
          </c:val>
        </c:ser>
        <c:dLbls>
          <c:showVal val="1"/>
        </c:dLbls>
        <c:gapWidth val="79"/>
        <c:shape val="box"/>
        <c:axId val="135477888"/>
        <c:axId val="135483776"/>
        <c:axId val="0"/>
      </c:bar3DChart>
      <c:catAx>
        <c:axId val="135477888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35483776"/>
        <c:crosses val="autoZero"/>
        <c:auto val="1"/>
        <c:lblAlgn val="ctr"/>
        <c:lblOffset val="100"/>
      </c:catAx>
      <c:valAx>
        <c:axId val="135483776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35477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100"/>
      <c:depthPercent val="100"/>
      <c:rAngAx val="1"/>
    </c:view3D>
    <c:floor>
      <c:spPr>
        <a:blipFill>
          <a:blip xmlns:r="http://schemas.openxmlformats.org/officeDocument/2006/relationships" r:embed="rId1"/>
          <a:stretch>
            <a:fillRect/>
          </a:stretch>
        </a:blipFill>
        <a:ln w="25400"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8613132491451568"/>
          <c:y val="0.22511500764756986"/>
          <c:w val="0.61386867508548582"/>
          <c:h val="0.75137261183774351"/>
        </c:manualLayout>
      </c:layout>
      <c:bar3D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граждан, состоящих в очереди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 </a:t>
                    </a:r>
                    <a:r>
                      <a:rPr lang="ru-RU" dirty="0" smtClean="0"/>
                      <a:t>5 335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 </a:t>
                    </a:r>
                    <a:r>
                      <a:rPr lang="ru-RU" sz="800" dirty="0" smtClean="0"/>
                      <a:t>тыс.руб</a:t>
                    </a:r>
                    <a:r>
                      <a:rPr lang="ru-RU" dirty="0" smtClean="0"/>
                      <a:t>.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#,##0.00</c:formatCode>
                <c:ptCount val="1"/>
                <c:pt idx="0">
                  <c:v>49545.9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Количество фактически выехавших семей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Pt>
            <c:idx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49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545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9</a:t>
                    </a:r>
                    <a:r>
                      <a:rPr lang="ru-RU" sz="800" dirty="0" smtClean="0"/>
                      <a:t> тыс. руб.</a:t>
                    </a:r>
                    <a:endParaRPr lang="en-US" sz="800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Sheet1!$B$3</c:f>
              <c:numCache>
                <c:formatCode>#,##0.00</c:formatCode>
                <c:ptCount val="1"/>
                <c:pt idx="0">
                  <c:v>5335.3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Количество фактически выехавших семей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1.3155068913916129E-2"/>
                  <c:y val="-1.18541666812510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    </a:t>
                    </a:r>
                    <a:endParaRPr lang="en-US" sz="800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Sheet1!$B$4</c:f>
              <c:numCache>
                <c:formatCode>General</c:formatCode>
                <c:ptCount val="1"/>
              </c:numCache>
            </c:numRef>
          </c:val>
        </c:ser>
        <c:dLbls>
          <c:showVal val="1"/>
        </c:dLbls>
        <c:gapWidth val="79"/>
        <c:shape val="box"/>
        <c:axId val="141390976"/>
        <c:axId val="141392512"/>
        <c:axId val="0"/>
      </c:bar3DChart>
      <c:catAx>
        <c:axId val="141390976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41392512"/>
        <c:crosses val="autoZero"/>
        <c:auto val="1"/>
        <c:lblAlgn val="ctr"/>
        <c:lblOffset val="100"/>
      </c:catAx>
      <c:valAx>
        <c:axId val="141392512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413909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0.69875</cdr:x>
      <cdr:y>0.89375</cdr:y>
    </cdr:from>
    <cdr:to>
      <cdr:x>0.86975</cdr:x>
      <cdr:y>0.95525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89868" y="3864888"/>
          <a:ext cx="1490329" cy="2659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1600" b="1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0.69875</cdr:x>
      <cdr:y>0.89375</cdr:y>
    </cdr:from>
    <cdr:to>
      <cdr:x>0.86975</cdr:x>
      <cdr:y>0.95525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89868" y="3864888"/>
          <a:ext cx="1490329" cy="2659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1600" b="1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0.69875</cdr:x>
      <cdr:y>0.89375</cdr:y>
    </cdr:from>
    <cdr:to>
      <cdr:x>0.86975</cdr:x>
      <cdr:y>0.95525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89868" y="3864888"/>
          <a:ext cx="1490329" cy="2659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1600" b="1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0.69875</cdr:x>
      <cdr:y>0.89375</cdr:y>
    </cdr:from>
    <cdr:to>
      <cdr:x>0.86975</cdr:x>
      <cdr:y>0.95525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89868" y="3864888"/>
          <a:ext cx="1490329" cy="2659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1600" b="1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0.69875</cdr:x>
      <cdr:y>0.89375</cdr:y>
    </cdr:from>
    <cdr:to>
      <cdr:x>0.86975</cdr:x>
      <cdr:y>0.95525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89868" y="3864888"/>
          <a:ext cx="1490329" cy="2659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1600" b="1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0.12004</cdr:x>
      <cdr:y>0.02251</cdr:y>
    </cdr:to>
    <cdr:sp macro="" textlink="">
      <cdr:nvSpPr>
        <cdr:cNvPr id="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695338" cy="1929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r="http://schemas.openxmlformats.org/officeDocument/2006/relationships" xmlns:p="http://schemas.openxmlformats.org/presentationml/2006/main" xmlns="" xmlns:a14="http://schemas.microsoft.com/office/drawing/2010/main" xmlns:lc="http://schemas.openxmlformats.org/drawingml/2006/lockedCanvas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r="http://schemas.openxmlformats.org/officeDocument/2006/relationships" xmlns:p="http://schemas.openxmlformats.org/presentationml/2006/main" xmlns="" xmlns:a14="http://schemas.microsoft.com/office/drawing/2010/main" xmlns:lc="http://schemas.openxmlformats.org/drawingml/2006/lockedCanvas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36576" tIns="32004" rIns="36576" bIns="0" anchor="t" upright="1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800" b="1" i="0" u="none" strike="noStrike" baseline="0" dirty="0" smtClean="0">
              <a:solidFill>
                <a:sysClr val="window" lastClr="FFFFFF"/>
              </a:solidFill>
              <a:latin typeface="Arial Cyr"/>
              <a:cs typeface="Arial Cyr"/>
            </a:rPr>
            <a:t>тыс. руб.</a:t>
          </a:r>
        </a:p>
        <a:p xmlns:a="http://schemas.openxmlformats.org/drawingml/2006/main">
          <a:pPr algn="ctr" rtl="0">
            <a:defRPr sz="1000"/>
          </a:pPr>
          <a:endParaRPr lang="ru-RU" sz="2000" b="1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0.12004</cdr:x>
      <cdr:y>0.02251</cdr:y>
    </cdr:to>
    <cdr:sp macro="" textlink="">
      <cdr:nvSpPr>
        <cdr:cNvPr id="5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695338" cy="1929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r="http://schemas.openxmlformats.org/officeDocument/2006/relationships" xmlns:p="http://schemas.openxmlformats.org/presentationml/2006/main" xmlns="" xmlns:a14="http://schemas.microsoft.com/office/drawing/2010/main" xmlns:lc="http://schemas.openxmlformats.org/drawingml/2006/lockedCanvas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r="http://schemas.openxmlformats.org/officeDocument/2006/relationships" xmlns:p="http://schemas.openxmlformats.org/presentationml/2006/main" xmlns="" xmlns:a14="http://schemas.microsoft.com/office/drawing/2010/main" xmlns:lc="http://schemas.openxmlformats.org/drawingml/2006/lockedCanvas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36576" tIns="32004" rIns="36576" bIns="0" anchor="t" upright="1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800" b="1" i="0" u="none" strike="noStrike" baseline="0" dirty="0" smtClean="0">
              <a:solidFill>
                <a:sysClr val="window" lastClr="FFFFFF"/>
              </a:solidFill>
              <a:latin typeface="Arial Cyr"/>
              <a:cs typeface="Arial Cyr"/>
            </a:rPr>
            <a:t>тыс. руб.</a:t>
          </a:r>
        </a:p>
        <a:p xmlns:a="http://schemas.openxmlformats.org/drawingml/2006/main">
          <a:pPr algn="ctr" rtl="0">
            <a:defRPr sz="1000"/>
          </a:pPr>
          <a:endParaRPr lang="ru-RU" sz="2000" b="1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0.69875</cdr:x>
      <cdr:y>0.89375</cdr:y>
    </cdr:from>
    <cdr:to>
      <cdr:x>0.86975</cdr:x>
      <cdr:y>0.95525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89868" y="3864888"/>
          <a:ext cx="1490329" cy="2659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1600" b="1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0.12004</cdr:x>
      <cdr:y>0.02251</cdr:y>
    </cdr:to>
    <cdr:sp macro="" textlink="">
      <cdr:nvSpPr>
        <cdr:cNvPr id="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695338" cy="1929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r="http://schemas.openxmlformats.org/officeDocument/2006/relationships" xmlns:p="http://schemas.openxmlformats.org/presentationml/2006/main" xmlns="" xmlns:a14="http://schemas.microsoft.com/office/drawing/2010/main" xmlns:lc="http://schemas.openxmlformats.org/drawingml/2006/lockedCanvas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r="http://schemas.openxmlformats.org/officeDocument/2006/relationships" xmlns:p="http://schemas.openxmlformats.org/presentationml/2006/main" xmlns="" xmlns:a14="http://schemas.microsoft.com/office/drawing/2010/main" xmlns:lc="http://schemas.openxmlformats.org/drawingml/2006/lockedCanvas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36576" tIns="32004" rIns="36576" bIns="0" anchor="t" upright="1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800" b="1" i="0" u="none" strike="noStrike" baseline="0" dirty="0" smtClean="0">
              <a:solidFill>
                <a:sysClr val="window" lastClr="FFFFFF"/>
              </a:solidFill>
              <a:latin typeface="Arial Cyr"/>
              <a:cs typeface="Arial Cyr"/>
            </a:rPr>
            <a:t>тыс. руб.</a:t>
          </a:r>
        </a:p>
        <a:p xmlns:a="http://schemas.openxmlformats.org/drawingml/2006/main">
          <a:pPr algn="ctr" rtl="0">
            <a:defRPr sz="1000"/>
          </a:pPr>
          <a:endParaRPr lang="ru-RU" sz="2000" b="1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0.12004</cdr:x>
      <cdr:y>0.02251</cdr:y>
    </cdr:to>
    <cdr:sp macro="" textlink="">
      <cdr:nvSpPr>
        <cdr:cNvPr id="5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695338" cy="1929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r="http://schemas.openxmlformats.org/officeDocument/2006/relationships" xmlns:p="http://schemas.openxmlformats.org/presentationml/2006/main" xmlns="" xmlns:a14="http://schemas.microsoft.com/office/drawing/2010/main" xmlns:lc="http://schemas.openxmlformats.org/drawingml/2006/lockedCanvas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r="http://schemas.openxmlformats.org/officeDocument/2006/relationships" xmlns:p="http://schemas.openxmlformats.org/presentationml/2006/main" xmlns="" xmlns:a14="http://schemas.microsoft.com/office/drawing/2010/main" xmlns:lc="http://schemas.openxmlformats.org/drawingml/2006/lockedCanvas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36576" tIns="32004" rIns="36576" bIns="0" anchor="t" upright="1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800" b="1" i="0" u="none" strike="noStrike" baseline="0" dirty="0" smtClean="0">
              <a:solidFill>
                <a:sysClr val="window" lastClr="FFFFFF"/>
              </a:solidFill>
              <a:latin typeface="Arial Cyr"/>
              <a:cs typeface="Arial Cyr"/>
            </a:rPr>
            <a:t>тыс. руб.</a:t>
          </a:r>
        </a:p>
        <a:p xmlns:a="http://schemas.openxmlformats.org/drawingml/2006/main">
          <a:pPr algn="ctr" rtl="0">
            <a:defRPr sz="1000"/>
          </a:pPr>
          <a:endParaRPr lang="ru-RU" sz="2000" b="1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0.69875</cdr:x>
      <cdr:y>0.89375</cdr:y>
    </cdr:from>
    <cdr:to>
      <cdr:x>0.86975</cdr:x>
      <cdr:y>0.95525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89868" y="3864888"/>
          <a:ext cx="1490329" cy="2659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1600" b="1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0.12004</cdr:x>
      <cdr:y>0.02251</cdr:y>
    </cdr:to>
    <cdr:sp macro="" textlink="">
      <cdr:nvSpPr>
        <cdr:cNvPr id="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695338" cy="1929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r="http://schemas.openxmlformats.org/officeDocument/2006/relationships" xmlns:p="http://schemas.openxmlformats.org/presentationml/2006/main" xmlns="" xmlns:a14="http://schemas.microsoft.com/office/drawing/2010/main" xmlns:lc="http://schemas.openxmlformats.org/drawingml/2006/lockedCanvas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r="http://schemas.openxmlformats.org/officeDocument/2006/relationships" xmlns:p="http://schemas.openxmlformats.org/presentationml/2006/main" xmlns="" xmlns:a14="http://schemas.microsoft.com/office/drawing/2010/main" xmlns:lc="http://schemas.openxmlformats.org/drawingml/2006/lockedCanvas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36576" tIns="32004" rIns="36576" bIns="0" anchor="t" upright="1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800" b="1" i="0" u="none" strike="noStrike" baseline="0" dirty="0" smtClean="0">
              <a:solidFill>
                <a:sysClr val="window" lastClr="FFFFFF"/>
              </a:solidFill>
              <a:latin typeface="Arial Cyr"/>
              <a:cs typeface="Arial Cyr"/>
            </a:rPr>
            <a:t>тыс. руб.</a:t>
          </a:r>
        </a:p>
        <a:p xmlns:a="http://schemas.openxmlformats.org/drawingml/2006/main">
          <a:pPr algn="ctr" rtl="0">
            <a:defRPr sz="1000"/>
          </a:pPr>
          <a:endParaRPr lang="ru-RU" sz="2000" b="1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0.12004</cdr:x>
      <cdr:y>0.02251</cdr:y>
    </cdr:to>
    <cdr:sp macro="" textlink="">
      <cdr:nvSpPr>
        <cdr:cNvPr id="5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695338" cy="1929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r="http://schemas.openxmlformats.org/officeDocument/2006/relationships" xmlns:p="http://schemas.openxmlformats.org/presentationml/2006/main" xmlns="" xmlns:a14="http://schemas.microsoft.com/office/drawing/2010/main" xmlns:lc="http://schemas.openxmlformats.org/drawingml/2006/lockedCanvas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r="http://schemas.openxmlformats.org/officeDocument/2006/relationships" xmlns:p="http://schemas.openxmlformats.org/presentationml/2006/main" xmlns="" xmlns:a14="http://schemas.microsoft.com/office/drawing/2010/main" xmlns:lc="http://schemas.openxmlformats.org/drawingml/2006/lockedCanvas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36576" tIns="32004" rIns="36576" bIns="0" anchor="t" upright="1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800" b="1" i="0" u="none" strike="noStrike" baseline="0" dirty="0" smtClean="0">
              <a:solidFill>
                <a:sysClr val="window" lastClr="FFFFFF"/>
              </a:solidFill>
              <a:latin typeface="Arial Cyr"/>
              <a:cs typeface="Arial Cyr"/>
            </a:rPr>
            <a:t>тыс. руб.</a:t>
          </a:r>
        </a:p>
        <a:p xmlns:a="http://schemas.openxmlformats.org/drawingml/2006/main">
          <a:pPr algn="ctr" rtl="0">
            <a:defRPr sz="1000"/>
          </a:pPr>
          <a:endParaRPr lang="ru-RU" sz="2000" b="1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0.69875</cdr:x>
      <cdr:y>0.89375</cdr:y>
    </cdr:from>
    <cdr:to>
      <cdr:x>0.86975</cdr:x>
      <cdr:y>0.95525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89868" y="3864888"/>
          <a:ext cx="1490329" cy="2659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1600" b="1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0.69875</cdr:x>
      <cdr:y>0.89375</cdr:y>
    </cdr:from>
    <cdr:to>
      <cdr:x>0.86975</cdr:x>
      <cdr:y>0.95525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89868" y="3864888"/>
          <a:ext cx="1490329" cy="2659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1600" b="1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0.69875</cdr:x>
      <cdr:y>0.89375</cdr:y>
    </cdr:from>
    <cdr:to>
      <cdr:x>0.86975</cdr:x>
      <cdr:y>0.95525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89868" y="3864888"/>
          <a:ext cx="1490329" cy="2659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1600" b="1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0.69875</cdr:x>
      <cdr:y>0.89375</cdr:y>
    </cdr:from>
    <cdr:to>
      <cdr:x>0.86975</cdr:x>
      <cdr:y>0.95525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89868" y="3864888"/>
          <a:ext cx="1490329" cy="2659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1600" b="1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0.69875</cdr:x>
      <cdr:y>0.89375</cdr:y>
    </cdr:from>
    <cdr:to>
      <cdr:x>0.86975</cdr:x>
      <cdr:y>0.95525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89868" y="3864888"/>
          <a:ext cx="1490329" cy="2659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1600" b="1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0.69875</cdr:x>
      <cdr:y>0.89375</cdr:y>
    </cdr:from>
    <cdr:to>
      <cdr:x>0.86975</cdr:x>
      <cdr:y>0.95525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89868" y="3864888"/>
          <a:ext cx="1490329" cy="2659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1600" b="1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0.69875</cdr:x>
      <cdr:y>0.89375</cdr:y>
    </cdr:from>
    <cdr:to>
      <cdr:x>0.86975</cdr:x>
      <cdr:y>0.95525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89868" y="3864888"/>
          <a:ext cx="1490329" cy="2659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1600" b="1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0.69875</cdr:x>
      <cdr:y>0.89375</cdr:y>
    </cdr:from>
    <cdr:to>
      <cdr:x>0.86975</cdr:x>
      <cdr:y>0.95525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89868" y="3864888"/>
          <a:ext cx="1490329" cy="2659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1600" b="1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0.69875</cdr:x>
      <cdr:y>0.89375</cdr:y>
    </cdr:from>
    <cdr:to>
      <cdr:x>0.86975</cdr:x>
      <cdr:y>0.95525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89868" y="3864888"/>
          <a:ext cx="1490329" cy="2659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1600" b="1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0.69875</cdr:x>
      <cdr:y>0.89375</cdr:y>
    </cdr:from>
    <cdr:to>
      <cdr:x>0.86975</cdr:x>
      <cdr:y>0.95525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89868" y="3864888"/>
          <a:ext cx="1490329" cy="2659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1600" b="1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0.69875</cdr:x>
      <cdr:y>0.89375</cdr:y>
    </cdr:from>
    <cdr:to>
      <cdr:x>0.86975</cdr:x>
      <cdr:y>0.95525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89868" y="3864888"/>
          <a:ext cx="1490329" cy="2659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1600" b="1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0.69875</cdr:x>
      <cdr:y>0.89375</cdr:y>
    </cdr:from>
    <cdr:to>
      <cdr:x>0.86975</cdr:x>
      <cdr:y>0.95525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89868" y="3864888"/>
          <a:ext cx="1490329" cy="2659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1600" b="1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0.69875</cdr:x>
      <cdr:y>0.89375</cdr:y>
    </cdr:from>
    <cdr:to>
      <cdr:x>0.86975</cdr:x>
      <cdr:y>0.95525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89868" y="3864888"/>
          <a:ext cx="1490329" cy="2659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1600" b="1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0.69875</cdr:x>
      <cdr:y>0.89375</cdr:y>
    </cdr:from>
    <cdr:to>
      <cdr:x>0.86975</cdr:x>
      <cdr:y>0.95525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89868" y="3864888"/>
          <a:ext cx="1490329" cy="2659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1600" b="1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FEE36-352C-4657-BBFF-B1FA0A4CC9E2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9A3D3-182F-4AA0-954B-83903185A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2148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A75453D-C60E-4074-93D5-D557CF0149BE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57D6C9F-D605-4E36-9414-68FB1CE05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453D-C60E-4074-93D5-D557CF0149BE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6C9F-D605-4E36-9414-68FB1CE05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453D-C60E-4074-93D5-D557CF0149BE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6C9F-D605-4E36-9414-68FB1CE05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75453D-C60E-4074-93D5-D557CF0149BE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57D6C9F-D605-4E36-9414-68FB1CE059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A75453D-C60E-4074-93D5-D557CF0149BE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57D6C9F-D605-4E36-9414-68FB1CE05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453D-C60E-4074-93D5-D557CF0149BE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6C9F-D605-4E36-9414-68FB1CE059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453D-C60E-4074-93D5-D557CF0149BE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6C9F-D605-4E36-9414-68FB1CE059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75453D-C60E-4074-93D5-D557CF0149BE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57D6C9F-D605-4E36-9414-68FB1CE059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453D-C60E-4074-93D5-D557CF0149BE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6C9F-D605-4E36-9414-68FB1CE05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75453D-C60E-4074-93D5-D557CF0149BE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57D6C9F-D605-4E36-9414-68FB1CE059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75453D-C60E-4074-93D5-D557CF0149BE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57D6C9F-D605-4E36-9414-68FB1CE059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A75453D-C60E-4074-93D5-D557CF0149BE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57D6C9F-D605-4E36-9414-68FB1CE05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 descr="\\Buh\mb\Информационно-технический отдел\Пехтерев АВ\ФОТО\Инфа на отправку\Обложка\Город7.jpg"/>
          <p:cNvPicPr>
            <a:picLocks noChangeAspect="1" noChangeArrowheads="1"/>
          </p:cNvPicPr>
          <p:nvPr/>
        </p:nvPicPr>
        <p:blipFill>
          <a:blip r:embed="rId2" cstate="print">
            <a:lum bright="17000" contrast="-3000"/>
          </a:blip>
          <a:srcRect/>
          <a:stretch>
            <a:fillRect/>
          </a:stretch>
        </p:blipFill>
        <p:spPr bwMode="auto">
          <a:xfrm>
            <a:off x="285721" y="142852"/>
            <a:ext cx="8429684" cy="6572296"/>
          </a:xfrm>
          <a:prstGeom prst="rect">
            <a:avLst/>
          </a:prstGeom>
          <a:blipFill dpi="0" rotWithShape="0">
            <a:blip r:embed="rId3" cstate="print">
              <a:alphaModFix amt="37000"/>
              <a:lum bright="17000" contrast="-3000"/>
            </a:blip>
            <a:srcRect/>
            <a:tile tx="0" ty="0" sx="100000" sy="100000" flip="none" algn="ctr"/>
          </a:blipFill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0"/>
            <a:ext cx="8786874" cy="6857999"/>
          </a:xfrm>
          <a:noFill/>
        </p:spPr>
        <p:txBody>
          <a:bodyPr anchor="ctr">
            <a:noAutofit/>
          </a:bodyPr>
          <a:lstStyle/>
          <a:p>
            <a:pPr algn="ctr"/>
            <a:r>
              <a:rPr lang="ru-RU" sz="5000" cap="none" dirty="0" smtClean="0">
                <a:ln w="317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41500">
                      <a:srgbClr val="C0631E"/>
                    </a:gs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rgbClr val="C00000"/>
                    </a:gs>
                  </a:gsLst>
                  <a:lin ang="5400000" scaled="1"/>
                </a:gradFill>
                <a:effectLst>
                  <a:glow rad="63500">
                    <a:schemeClr val="bg1">
                      <a:alpha val="73000"/>
                    </a:schemeClr>
                  </a:glow>
                  <a:reflection blurRad="6350" stA="420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Сведения </a:t>
            </a:r>
            <a:br>
              <a:rPr lang="ru-RU" sz="5000" cap="none" dirty="0" smtClean="0">
                <a:ln w="317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41500">
                      <a:srgbClr val="C0631E"/>
                    </a:gs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rgbClr val="C00000"/>
                    </a:gs>
                  </a:gsLst>
                  <a:lin ang="5400000" scaled="1"/>
                </a:gradFill>
                <a:effectLst>
                  <a:glow rad="63500">
                    <a:schemeClr val="bg1">
                      <a:alpha val="73000"/>
                    </a:schemeClr>
                  </a:glow>
                  <a:reflection blurRad="6350" stA="420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ru-RU" sz="5000" cap="none" dirty="0" smtClean="0">
                <a:ln w="317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41500">
                      <a:srgbClr val="C0631E"/>
                    </a:gs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rgbClr val="C00000"/>
                    </a:gs>
                  </a:gsLst>
                  <a:lin ang="5400000" scaled="1"/>
                </a:gradFill>
                <a:effectLst>
                  <a:glow rad="63500">
                    <a:schemeClr val="bg1">
                      <a:alpha val="73000"/>
                    </a:schemeClr>
                  </a:glow>
                  <a:reflection blurRad="6350" stA="420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о  муниципальных </a:t>
            </a:r>
            <a:br>
              <a:rPr lang="ru-RU" sz="5000" cap="none" dirty="0" smtClean="0">
                <a:ln w="317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41500">
                      <a:srgbClr val="C0631E"/>
                    </a:gs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rgbClr val="C00000"/>
                    </a:gs>
                  </a:gsLst>
                  <a:lin ang="5400000" scaled="1"/>
                </a:gradFill>
                <a:effectLst>
                  <a:glow rad="63500">
                    <a:schemeClr val="bg1">
                      <a:alpha val="73000"/>
                    </a:schemeClr>
                  </a:glow>
                  <a:reflection blurRad="6350" stA="420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ru-RU" sz="5000" cap="none" dirty="0" smtClean="0">
                <a:ln w="317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41500">
                      <a:srgbClr val="C0631E"/>
                    </a:gs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rgbClr val="C00000"/>
                    </a:gs>
                  </a:gsLst>
                  <a:lin ang="5400000" scaled="1"/>
                </a:gradFill>
                <a:effectLst>
                  <a:glow rad="63500">
                    <a:schemeClr val="bg1">
                      <a:alpha val="73000"/>
                    </a:schemeClr>
                  </a:glow>
                  <a:reflection blurRad="6350" stA="420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программах </a:t>
            </a:r>
            <a:r>
              <a:rPr lang="ru-RU" sz="5000" cap="none" dirty="0">
                <a:ln w="317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41500">
                      <a:srgbClr val="C0631E"/>
                    </a:gs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rgbClr val="C00000"/>
                    </a:gs>
                  </a:gsLst>
                  <a:lin ang="5400000" scaled="1"/>
                </a:gradFill>
                <a:effectLst>
                  <a:glow rad="63500">
                    <a:schemeClr val="bg1">
                      <a:alpha val="73000"/>
                    </a:schemeClr>
                  </a:glow>
                  <a:reflection blurRad="6350" stA="420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ЗАТО </a:t>
            </a:r>
            <a:r>
              <a:rPr lang="ru-RU" sz="5000" cap="none" dirty="0" smtClean="0">
                <a:ln w="317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41500">
                      <a:srgbClr val="C0631E"/>
                    </a:gs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rgbClr val="C00000"/>
                    </a:gs>
                  </a:gsLst>
                  <a:lin ang="5400000" scaled="1"/>
                </a:gradFill>
                <a:effectLst>
                  <a:glow rad="63500">
                    <a:schemeClr val="bg1">
                      <a:alpha val="73000"/>
                    </a:schemeClr>
                  </a:glow>
                  <a:reflection blurRad="6350" stA="420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5000" cap="none" dirty="0" smtClean="0">
                <a:ln w="317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41500">
                      <a:srgbClr val="C0631E"/>
                    </a:gs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rgbClr val="C00000"/>
                    </a:gs>
                  </a:gsLst>
                  <a:lin ang="5400000" scaled="1"/>
                </a:gradFill>
                <a:effectLst>
                  <a:glow rad="63500">
                    <a:schemeClr val="bg1">
                      <a:alpha val="73000"/>
                    </a:schemeClr>
                  </a:glow>
                  <a:reflection blurRad="6350" stA="420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ru-RU" sz="5000" cap="none" dirty="0" smtClean="0">
                <a:ln w="317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41500">
                      <a:srgbClr val="C0631E"/>
                    </a:gs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rgbClr val="C00000"/>
                    </a:gs>
                  </a:gsLst>
                  <a:lin ang="5400000" scaled="1"/>
                </a:gradFill>
                <a:effectLst>
                  <a:glow rad="63500">
                    <a:schemeClr val="bg1">
                      <a:alpha val="73000"/>
                    </a:schemeClr>
                  </a:glow>
                  <a:reflection blurRad="6350" stA="420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г</a:t>
            </a:r>
            <a:r>
              <a:rPr lang="ru-RU" sz="5000" cap="none" dirty="0">
                <a:ln w="317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41500">
                      <a:srgbClr val="C0631E"/>
                    </a:gs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rgbClr val="C00000"/>
                    </a:gs>
                  </a:gsLst>
                  <a:lin ang="5400000" scaled="1"/>
                </a:gradFill>
                <a:effectLst>
                  <a:glow rad="63500">
                    <a:schemeClr val="bg1">
                      <a:alpha val="73000"/>
                    </a:schemeClr>
                  </a:glow>
                  <a:reflection blurRad="6350" stA="420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. Североморск </a:t>
            </a:r>
            <a:r>
              <a:rPr lang="ru-RU" sz="5000" cap="none" dirty="0" smtClean="0">
                <a:ln w="317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41500">
                      <a:srgbClr val="C0631E"/>
                    </a:gs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rgbClr val="C00000"/>
                    </a:gs>
                  </a:gsLst>
                  <a:lin ang="5400000" scaled="1"/>
                </a:gradFill>
                <a:effectLst>
                  <a:glow rad="63500">
                    <a:schemeClr val="bg1">
                      <a:alpha val="73000"/>
                    </a:schemeClr>
                  </a:glow>
                  <a:reflection blurRad="6350" stA="420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на 2017 год</a:t>
            </a:r>
            <a:br>
              <a:rPr lang="ru-RU" sz="5000" cap="none" dirty="0" smtClean="0">
                <a:ln w="317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41500">
                      <a:srgbClr val="C0631E"/>
                    </a:gs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rgbClr val="C00000"/>
                    </a:gs>
                  </a:gsLst>
                  <a:lin ang="5400000" scaled="1"/>
                </a:gradFill>
                <a:effectLst>
                  <a:glow rad="63500">
                    <a:schemeClr val="bg1">
                      <a:alpha val="73000"/>
                    </a:schemeClr>
                  </a:glow>
                  <a:reflection blurRad="6350" stA="420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ru-RU" sz="5000" cap="none" dirty="0" smtClean="0">
                <a:ln w="317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41500">
                      <a:srgbClr val="C0631E"/>
                    </a:gs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rgbClr val="C00000"/>
                    </a:gs>
                  </a:gsLst>
                  <a:lin ang="5400000" scaled="1"/>
                </a:gradFill>
                <a:effectLst>
                  <a:glow rad="63500">
                    <a:schemeClr val="bg1">
                      <a:alpha val="73000"/>
                    </a:schemeClr>
                  </a:glow>
                  <a:reflection blurRad="6350" stA="420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и на период до</a:t>
            </a:r>
            <a:br>
              <a:rPr lang="ru-RU" sz="5000" cap="none" dirty="0" smtClean="0">
                <a:ln w="317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41500">
                      <a:srgbClr val="C0631E"/>
                    </a:gs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rgbClr val="C00000"/>
                    </a:gs>
                  </a:gsLst>
                  <a:lin ang="5400000" scaled="1"/>
                </a:gradFill>
                <a:effectLst>
                  <a:glow rad="63500">
                    <a:schemeClr val="bg1">
                      <a:alpha val="73000"/>
                    </a:schemeClr>
                  </a:glow>
                  <a:reflection blurRad="6350" stA="420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ru-RU" sz="5000" cap="none" dirty="0" smtClean="0">
                <a:ln w="317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41500">
                      <a:srgbClr val="C0631E"/>
                    </a:gs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rgbClr val="C00000"/>
                    </a:gs>
                  </a:gsLst>
                  <a:lin ang="5400000" scaled="1"/>
                </a:gradFill>
                <a:effectLst>
                  <a:glow rad="63500">
                    <a:schemeClr val="bg1">
                      <a:alpha val="73000"/>
                    </a:schemeClr>
                  </a:glow>
                  <a:reflection blurRad="6350" stA="420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2019 года</a:t>
            </a:r>
            <a:endParaRPr lang="ru-RU" sz="5000" cap="none" dirty="0">
              <a:ln w="3175" cmpd="sng">
                <a:solidFill>
                  <a:schemeClr val="tx1"/>
                </a:solidFill>
                <a:prstDash val="solid"/>
              </a:ln>
              <a:gradFill>
                <a:gsLst>
                  <a:gs pos="41500">
                    <a:srgbClr val="C0631E"/>
                  </a:gs>
                  <a:gs pos="0">
                    <a:schemeClr val="accent5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lin ang="5400000" scaled="1"/>
              </a:gradFill>
              <a:effectLst>
                <a:glow rad="63500">
                  <a:schemeClr val="bg1">
                    <a:alpha val="73000"/>
                  </a:schemeClr>
                </a:glow>
                <a:reflection blurRad="6350" stA="420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9520" y="5214950"/>
            <a:ext cx="1500166" cy="148013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940152" y="6396335"/>
            <a:ext cx="29164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56442607"/>
              </p:ext>
            </p:extLst>
          </p:nvPr>
        </p:nvGraphicFramePr>
        <p:xfrm>
          <a:off x="-772652" y="912125"/>
          <a:ext cx="5792444" cy="8570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17233"/>
            <a:ext cx="1038201" cy="10243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807347"/>
            <a:ext cx="7560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/>
              <a:t>ДИНАМИКА</a:t>
            </a:r>
            <a:br>
              <a:rPr lang="ru-RU" sz="2500" dirty="0"/>
            </a:br>
            <a:r>
              <a:rPr lang="ru-RU" sz="2500" dirty="0"/>
              <a:t>переселения граждан из ЗАТО г. Североморск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116632"/>
            <a:ext cx="9144000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340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Переселение граждан</a:t>
            </a:r>
            <a:endParaRPr lang="ru-RU" sz="4000" b="1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34000" endPos="50000" dist="29997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-540568" y="2204864"/>
            <a:ext cx="4539758" cy="57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Всего: 2 758,0 тыс. руб., </a:t>
            </a:r>
          </a:p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 том числе 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59832" y="3429000"/>
            <a:ext cx="55161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900" dirty="0" smtClean="0"/>
              <a:t>    </a:t>
            </a:r>
            <a:r>
              <a:rPr lang="ru-RU" sz="900" b="1" dirty="0" smtClean="0">
                <a:solidFill>
                  <a:srgbClr val="00B050"/>
                </a:solidFill>
              </a:rPr>
              <a:t> Поддержка малого и среднего предпринимательства</a:t>
            </a:r>
            <a:endParaRPr lang="ru-RU" sz="900" b="1" dirty="0" smtClean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endParaRPr lang="ru-RU" sz="900" i="1" dirty="0" smtClean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900" dirty="0" smtClean="0"/>
              <a:t>           -</a:t>
            </a:r>
            <a:r>
              <a:rPr lang="ru-RU" sz="900" i="1" dirty="0" smtClean="0">
                <a:solidFill>
                  <a:srgbClr val="00B050"/>
                </a:solidFill>
              </a:rPr>
              <a:t> информационно-консультационная, имущественная и  финансовая поддержка субъектов малого и среднего предпринимательства</a:t>
            </a:r>
            <a:r>
              <a:rPr lang="en-US" sz="900" i="1" dirty="0" smtClean="0">
                <a:solidFill>
                  <a:srgbClr val="00B050"/>
                </a:solidFill>
              </a:rPr>
              <a:t>:</a:t>
            </a:r>
          </a:p>
          <a:p>
            <a:r>
              <a:rPr lang="ru-RU" sz="900" i="1" dirty="0" smtClean="0">
                <a:solidFill>
                  <a:srgbClr val="00B050"/>
                </a:solidFill>
              </a:rPr>
              <a:t>- количество предпринимателей, получивших</a:t>
            </a:r>
            <a:r>
              <a:rPr lang="en-US" sz="900" i="1" dirty="0" smtClean="0">
                <a:solidFill>
                  <a:srgbClr val="00B050"/>
                </a:solidFill>
              </a:rPr>
              <a:t> </a:t>
            </a:r>
            <a:r>
              <a:rPr lang="ru-RU" sz="900" i="1" dirty="0" smtClean="0">
                <a:solidFill>
                  <a:srgbClr val="00B050"/>
                </a:solidFill>
              </a:rPr>
              <a:t>консультационную поддержку –125  чел, </a:t>
            </a:r>
          </a:p>
          <a:p>
            <a:r>
              <a:rPr lang="ru-RU" sz="900" i="1" dirty="0" smtClean="0">
                <a:solidFill>
                  <a:srgbClr val="00B050"/>
                </a:solidFill>
              </a:rPr>
              <a:t>-  предоставление финансовой и имущественной поддержки начинающим предпринимателям- количество получателей поддержки- 59 ед. </a:t>
            </a:r>
          </a:p>
          <a:p>
            <a:r>
              <a:rPr lang="ru-RU" sz="900" i="1" dirty="0" smtClean="0">
                <a:solidFill>
                  <a:srgbClr val="00B050"/>
                </a:solidFill>
              </a:rPr>
              <a:t>            -популяризация товаров и услуг местных товаропроизводителей –  участие в проведении различных смотров и конкурсов - количество участников- 11 ед..</a:t>
            </a:r>
          </a:p>
          <a:p>
            <a:endParaRPr lang="ru-RU" sz="900" dirty="0" smtClean="0"/>
          </a:p>
          <a:p>
            <a:r>
              <a:rPr lang="ru-RU" sz="900" dirty="0" smtClean="0"/>
              <a:t>             </a:t>
            </a:r>
            <a:r>
              <a:rPr lang="ru-RU" sz="900" b="1" dirty="0" smtClean="0"/>
              <a:t>   </a:t>
            </a:r>
            <a:r>
              <a:rPr lang="ru-RU" sz="900" b="1" dirty="0" smtClean="0">
                <a:solidFill>
                  <a:srgbClr val="00B0F0"/>
                </a:solidFill>
              </a:rPr>
              <a:t> Совершенствование потребительского рынка</a:t>
            </a:r>
          </a:p>
          <a:p>
            <a:endParaRPr lang="ru-RU" sz="900" dirty="0" smtClean="0"/>
          </a:p>
          <a:p>
            <a:r>
              <a:rPr lang="ru-RU" sz="900" dirty="0" smtClean="0"/>
              <a:t>          </a:t>
            </a:r>
            <a:r>
              <a:rPr lang="ru-RU" sz="900" i="1" dirty="0" smtClean="0">
                <a:solidFill>
                  <a:srgbClr val="00B0F0"/>
                </a:solidFill>
              </a:rPr>
              <a:t> - информационно-консультационная поддержка  субъектов потребительского рынка – проведение семинаров, круглых столов- количество участников- 90 чел. </a:t>
            </a:r>
          </a:p>
          <a:p>
            <a:r>
              <a:rPr lang="ru-RU" sz="900" i="1" dirty="0" smtClean="0">
                <a:solidFill>
                  <a:srgbClr val="00B0F0"/>
                </a:solidFill>
              </a:rPr>
              <a:t>           - совершенствование схем  размещения  объектов торговли и услуг – ежегодная актуализация.</a:t>
            </a: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900" i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endParaRPr 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135973"/>
            <a:ext cx="9144000" cy="15841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Муниципальная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«Развитие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конкурентноспособной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экономики» на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2014-2020 годы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67282" y="1800976"/>
            <a:ext cx="3873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/>
            </a:pP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Объем расходов </a:t>
            </a:r>
            <a:r>
              <a:rPr lang="ru-RU" sz="2000" b="1" dirty="0" smtClean="0">
                <a:solidFill>
                  <a:srgbClr val="000000"/>
                </a:solidFill>
                <a:latin typeface="Arial Cyr"/>
                <a:cs typeface="Arial Cyr"/>
              </a:rPr>
              <a:t>на 2019 </a:t>
            </a: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год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0"/>
            <a:ext cx="1074640" cy="109488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115616" y="3596985"/>
            <a:ext cx="5769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15616" y="4233477"/>
            <a:ext cx="5769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115616" y="4581128"/>
            <a:ext cx="619058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050" b="1" dirty="0" smtClean="0">
                <a:solidFill>
                  <a:schemeClr val="bg1"/>
                </a:solidFill>
                <a:latin typeface="Arial Cyr"/>
                <a:cs typeface="Arial Cyr"/>
              </a:rPr>
              <a:t>265</a:t>
            </a:r>
            <a:r>
              <a:rPr lang="ru-RU" sz="105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8,0</a:t>
            </a:r>
          </a:p>
          <a:p>
            <a:pPr algn="ctr">
              <a:defRPr sz="1000"/>
            </a:pPr>
            <a:r>
              <a:rPr lang="ru-RU" sz="1050" b="1" dirty="0" smtClean="0">
                <a:solidFill>
                  <a:schemeClr val="bg1"/>
                </a:solidFill>
                <a:latin typeface="Arial Cyr"/>
                <a:cs typeface="Arial Cyr"/>
              </a:rPr>
              <a:t> </a:t>
            </a:r>
            <a:r>
              <a:rPr lang="ru-RU" sz="1050" b="1" dirty="0" err="1" smtClean="0">
                <a:solidFill>
                  <a:schemeClr val="bg1"/>
                </a:solidFill>
                <a:latin typeface="Arial Cyr"/>
                <a:cs typeface="Arial Cyr"/>
              </a:rPr>
              <a:t>тыс.руб</a:t>
            </a:r>
            <a:endParaRPr lang="ru-RU" sz="1050" b="1" i="0" u="none" strike="noStrike" baseline="0" dirty="0" smtClean="0">
              <a:solidFill>
                <a:schemeClr val="bg1"/>
              </a:solidFill>
              <a:latin typeface="Arial Cyr"/>
              <a:cs typeface="Arial Cyr"/>
            </a:endParaRPr>
          </a:p>
          <a:p>
            <a:pPr algn="ctr" rtl="0">
              <a:defRPr sz="1000"/>
            </a:pPr>
            <a:endParaRPr lang="ru-RU" sz="105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 flipV="1">
            <a:off x="899592" y="5877270"/>
            <a:ext cx="936104" cy="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ru-RU" sz="105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   </a:t>
            </a: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100,0 </a:t>
            </a:r>
            <a:r>
              <a:rPr lang="ru-RU" sz="800" b="1" dirty="0" smtClean="0">
                <a:solidFill>
                  <a:schemeClr val="bg1"/>
                </a:solidFill>
                <a:latin typeface="Arial Cyr"/>
                <a:cs typeface="Arial Cyr"/>
              </a:rPr>
              <a:t> </a:t>
            </a:r>
            <a:r>
              <a:rPr lang="ru-RU" sz="800" b="1" dirty="0" err="1" smtClean="0">
                <a:solidFill>
                  <a:schemeClr val="bg1"/>
                </a:solidFill>
                <a:latin typeface="Arial Cyr"/>
                <a:cs typeface="Arial Cyr"/>
              </a:rPr>
              <a:t>тыс.руб</a:t>
            </a:r>
            <a:endParaRPr lang="ru-RU" sz="800" b="1" i="0" u="none" strike="noStrike" baseline="0" dirty="0" smtClean="0">
              <a:solidFill>
                <a:schemeClr val="bg1"/>
              </a:solidFill>
              <a:latin typeface="Arial Cyr"/>
              <a:cs typeface="Arial Cyr"/>
            </a:endParaRPr>
          </a:p>
          <a:p>
            <a:pPr algn="ctr" rtl="0">
              <a:defRPr sz="1000"/>
            </a:pPr>
            <a:endParaRPr lang="ru-RU" sz="800" b="1" dirty="0" smtClean="0">
              <a:solidFill>
                <a:schemeClr val="bg1"/>
              </a:solidFill>
              <a:latin typeface="Arial Cyr"/>
              <a:cs typeface="Arial Cyr"/>
            </a:endParaRPr>
          </a:p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 </a:t>
            </a:r>
            <a:r>
              <a:rPr lang="ru-RU" sz="105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руб.</a:t>
            </a:r>
          </a:p>
          <a:p>
            <a:pPr algn="ctr" rtl="0">
              <a:defRPr sz="1000"/>
            </a:pPr>
            <a:r>
              <a:rPr lang="ru-RU" sz="20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 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029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940152" y="6396335"/>
            <a:ext cx="29164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448290"/>
            <a:ext cx="1038201" cy="10243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807347"/>
            <a:ext cx="7560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/>
              <a:t>ДИНАМИКА</a:t>
            </a:r>
            <a:br>
              <a:rPr lang="ru-RU" sz="2500" dirty="0"/>
            </a:br>
            <a:r>
              <a:rPr lang="ru-RU" sz="2500" dirty="0"/>
              <a:t>переселения граждан из ЗАТО г. Североморск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116632"/>
            <a:ext cx="9144000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340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Переселение граждан</a:t>
            </a:r>
            <a:endParaRPr lang="ru-RU" sz="4000" b="1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34000" endPos="50000" dist="29997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2276872"/>
            <a:ext cx="3528392" cy="57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Всего: 54 881,20 тыс. руб., </a:t>
            </a:r>
          </a:p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 том числе 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15816" y="2780929"/>
            <a:ext cx="566016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/>
              <a:t>     </a:t>
            </a:r>
            <a:r>
              <a:rPr lang="ru-RU" sz="900" b="1" dirty="0" smtClean="0"/>
              <a:t>           </a:t>
            </a:r>
            <a:r>
              <a:rPr lang="ru-RU" sz="900" b="1" dirty="0" smtClean="0">
                <a:solidFill>
                  <a:srgbClr val="C00000"/>
                </a:solidFill>
              </a:rPr>
              <a:t>Поддержка общественных объединений ЗАТО г. Североморск (реализуется без предоставления финансирования в рамках текущей деятельности)</a:t>
            </a:r>
          </a:p>
          <a:p>
            <a:endParaRPr lang="ru-RU" sz="900" b="1" i="1" dirty="0" smtClean="0">
              <a:solidFill>
                <a:srgbClr val="C00000"/>
              </a:solidFill>
            </a:endParaRPr>
          </a:p>
          <a:p>
            <a:r>
              <a:rPr lang="ru-RU" sz="900" b="1" i="1" dirty="0" smtClean="0">
                <a:solidFill>
                  <a:srgbClr val="C00000"/>
                </a:solidFill>
              </a:rPr>
              <a:t>-</a:t>
            </a:r>
            <a:r>
              <a:rPr lang="ru-RU" sz="900" i="1" dirty="0" smtClean="0">
                <a:solidFill>
                  <a:srgbClr val="C00000"/>
                </a:solidFill>
              </a:rPr>
              <a:t>популяризация общественно-полезной деятельности – увеличение количество организаций, участвующих в  реализации </a:t>
            </a:r>
            <a:r>
              <a:rPr lang="ru-RU" sz="900" i="1" dirty="0" smtClean="0">
                <a:solidFill>
                  <a:srgbClr val="C00000"/>
                </a:solidFill>
              </a:rPr>
              <a:t>гражданских инициатив- </a:t>
            </a:r>
            <a:r>
              <a:rPr lang="ru-RU" sz="900" i="1" dirty="0" smtClean="0">
                <a:solidFill>
                  <a:srgbClr val="C00000"/>
                </a:solidFill>
              </a:rPr>
              <a:t>50% </a:t>
            </a:r>
            <a:r>
              <a:rPr lang="ru-RU" sz="900" i="1" dirty="0" smtClean="0">
                <a:solidFill>
                  <a:srgbClr val="C00000"/>
                </a:solidFill>
              </a:rPr>
              <a:t>от общего числа общественных организаций </a:t>
            </a:r>
            <a:endParaRPr lang="ru-RU" sz="900" i="1" dirty="0" smtClean="0">
              <a:solidFill>
                <a:srgbClr val="C00000"/>
              </a:solidFill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900" i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dirty="0" smtClean="0"/>
              <a:t>     </a:t>
            </a:r>
            <a:r>
              <a:rPr lang="ru-RU" sz="900" b="1" dirty="0" smtClean="0"/>
              <a:t> </a:t>
            </a:r>
            <a:r>
              <a:rPr lang="ru-RU" sz="900" b="1" dirty="0" smtClean="0">
                <a:solidFill>
                  <a:srgbClr val="00B050"/>
                </a:solidFill>
              </a:rPr>
              <a:t>Повышение эффективности муниципального управления </a:t>
            </a:r>
          </a:p>
          <a:p>
            <a:pPr indent="342900" algn="just">
              <a:spcAft>
                <a:spcPts val="0"/>
              </a:spcAft>
            </a:pPr>
            <a:endParaRPr lang="ru-RU" sz="900" i="1" dirty="0" smtClean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sz="900" i="1" dirty="0" smtClean="0">
                <a:solidFill>
                  <a:srgbClr val="00B050"/>
                </a:solidFill>
              </a:rPr>
              <a:t>увеличение количества объектов муниципального имущества, вовлеченных в хозяйственный оборот -  количество процедур по вовлечению -79 ед.</a:t>
            </a:r>
          </a:p>
          <a:p>
            <a:pPr>
              <a:buFontTx/>
              <a:buChar char="-"/>
            </a:pPr>
            <a:r>
              <a:rPr lang="ru-RU" sz="900" i="1" dirty="0" smtClean="0">
                <a:solidFill>
                  <a:srgbClr val="00B050"/>
                </a:solidFill>
              </a:rPr>
              <a:t>- проведение оценки рыночной стоимости  муниципального имущества, в т.ч. земельных участков- </a:t>
            </a:r>
            <a:r>
              <a:rPr lang="en-US" sz="900" i="1" dirty="0" smtClean="0">
                <a:solidFill>
                  <a:srgbClr val="00B050"/>
                </a:solidFill>
              </a:rPr>
              <a:t> </a:t>
            </a:r>
            <a:r>
              <a:rPr lang="ru-RU" sz="900" i="1" dirty="0" smtClean="0">
                <a:solidFill>
                  <a:srgbClr val="00B050"/>
                </a:solidFill>
              </a:rPr>
              <a:t>55 ед.</a:t>
            </a:r>
          </a:p>
          <a:p>
            <a:r>
              <a:rPr lang="en-US" sz="900" i="1" dirty="0" smtClean="0">
                <a:solidFill>
                  <a:srgbClr val="00B050"/>
                </a:solidFill>
              </a:rPr>
              <a:t>-</a:t>
            </a:r>
            <a:r>
              <a:rPr lang="ru-RU" sz="900" i="1" dirty="0" smtClean="0">
                <a:solidFill>
                  <a:srgbClr val="00B050"/>
                </a:solidFill>
              </a:rPr>
              <a:t> повышение квалификационного уровня муниципальных служащих</a:t>
            </a:r>
            <a:r>
              <a:rPr lang="en-US" sz="900" i="1" dirty="0" smtClean="0">
                <a:solidFill>
                  <a:srgbClr val="00B050"/>
                </a:solidFill>
              </a:rPr>
              <a:t> -</a:t>
            </a:r>
          </a:p>
          <a:p>
            <a:r>
              <a:rPr lang="ru-RU" sz="900" i="1" dirty="0" smtClean="0">
                <a:solidFill>
                  <a:srgbClr val="00B050"/>
                </a:solidFill>
              </a:rPr>
              <a:t> участие в обучающих семинарах- 2</a:t>
            </a:r>
            <a:r>
              <a:rPr lang="en-US" sz="900" i="1" dirty="0" smtClean="0">
                <a:solidFill>
                  <a:srgbClr val="00B050"/>
                </a:solidFill>
              </a:rPr>
              <a:t>9</a:t>
            </a:r>
            <a:r>
              <a:rPr lang="ru-RU" sz="900" i="1" dirty="0" smtClean="0">
                <a:solidFill>
                  <a:srgbClr val="00B050"/>
                </a:solidFill>
              </a:rPr>
              <a:t> чел., участие на курсах повышения квалификации-40 чел.</a:t>
            </a:r>
          </a:p>
          <a:p>
            <a:pPr indent="342900" algn="just">
              <a:spcAft>
                <a:spcPts val="0"/>
              </a:spcAft>
            </a:pPr>
            <a:r>
              <a:rPr lang="ru-RU" sz="900" b="1" dirty="0" smtClean="0">
                <a:solidFill>
                  <a:srgbClr val="00B050"/>
                </a:solidFill>
              </a:rPr>
              <a:t> </a:t>
            </a:r>
            <a:r>
              <a:rPr lang="ru-RU" sz="900" b="1" dirty="0" smtClean="0"/>
              <a:t>    </a:t>
            </a:r>
          </a:p>
          <a:p>
            <a:pPr indent="342900" algn="just">
              <a:spcAft>
                <a:spcPts val="0"/>
              </a:spcAft>
            </a:pPr>
            <a:endParaRPr lang="ru-RU" sz="900" b="1" dirty="0" smtClean="0"/>
          </a:p>
          <a:p>
            <a:pPr indent="342900" algn="just">
              <a:spcAft>
                <a:spcPts val="0"/>
              </a:spcAft>
            </a:pPr>
            <a:r>
              <a:rPr lang="ru-RU" sz="900" b="1" dirty="0" smtClean="0"/>
              <a:t>      </a:t>
            </a:r>
            <a:r>
              <a:rPr lang="ru-RU" sz="900" b="1" dirty="0" smtClean="0">
                <a:solidFill>
                  <a:srgbClr val="0070C0"/>
                </a:solidFill>
              </a:rPr>
              <a:t>Развитие информационного общества ЗАТО г. Североморск</a:t>
            </a:r>
            <a:r>
              <a:rPr lang="ru-RU" sz="900" dirty="0" smtClean="0">
                <a:solidFill>
                  <a:srgbClr val="0070C0"/>
                </a:solidFill>
              </a:rPr>
              <a:t>   </a:t>
            </a:r>
          </a:p>
          <a:p>
            <a:pPr indent="342900" algn="just">
              <a:spcAft>
                <a:spcPts val="0"/>
              </a:spcAft>
            </a:pPr>
            <a:endParaRPr lang="ru-RU" sz="900" i="1" dirty="0" smtClean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900" dirty="0" smtClean="0">
                <a:solidFill>
                  <a:srgbClr val="0070C0"/>
                </a:solidFill>
              </a:rPr>
              <a:t> -</a:t>
            </a:r>
            <a:r>
              <a:rPr lang="ru-RU" sz="900" i="1" dirty="0" smtClean="0">
                <a:solidFill>
                  <a:srgbClr val="0070C0"/>
                </a:solidFill>
              </a:rPr>
              <a:t>развитие системы «Электронный муниципалитет»</a:t>
            </a:r>
          </a:p>
          <a:p>
            <a:r>
              <a:rPr lang="ru-RU" sz="900" i="1" dirty="0" smtClean="0">
                <a:solidFill>
                  <a:srgbClr val="0070C0"/>
                </a:solidFill>
              </a:rPr>
              <a:t>  -совершенствование информационных систем органов местного самоуправления, муниципальных учреждений образования, культуры, ЖКХ.</a:t>
            </a:r>
          </a:p>
          <a:p>
            <a:r>
              <a:rPr lang="ru-RU" sz="900" i="1" dirty="0" smtClean="0">
                <a:solidFill>
                  <a:srgbClr val="0070C0"/>
                </a:solidFill>
              </a:rPr>
              <a:t>-обеспечение комплексной защиты информации в информационной сети  органов местного самоуправления.         </a:t>
            </a:r>
          </a:p>
          <a:p>
            <a:endParaRPr lang="ru-RU" sz="900" dirty="0" smtClean="0"/>
          </a:p>
          <a:p>
            <a:endParaRPr lang="ru-RU" sz="900" i="1" dirty="0" smtClean="0"/>
          </a:p>
          <a:p>
            <a:endParaRPr lang="ru-RU" sz="900" i="1" dirty="0" smtClean="0"/>
          </a:p>
          <a:p>
            <a:r>
              <a:rPr lang="ru-RU" sz="900" i="1" dirty="0" smtClean="0"/>
              <a:t> </a:t>
            </a: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</a:p>
          <a:p>
            <a:pPr indent="342900" algn="just">
              <a:spcAft>
                <a:spcPts val="0"/>
              </a:spcAft>
            </a:pPr>
            <a:endParaRPr lang="ru-RU" sz="900" i="1" dirty="0" smtClean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135973"/>
            <a:ext cx="9144000" cy="15841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Муниципальная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«Развитие муниципального управления и гражданского общества» на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2014-2020 годы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67282" y="1800976"/>
            <a:ext cx="3873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/>
            </a:pP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Объем расходов </a:t>
            </a:r>
            <a:r>
              <a:rPr lang="ru-RU" sz="2000" b="1" dirty="0" smtClean="0">
                <a:solidFill>
                  <a:srgbClr val="000000"/>
                </a:solidFill>
                <a:latin typeface="Arial Cyr"/>
                <a:cs typeface="Arial Cyr"/>
              </a:rPr>
              <a:t>на 2017 </a:t>
            </a: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год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0"/>
            <a:ext cx="1074640" cy="109488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115616" y="3596985"/>
            <a:ext cx="5769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 Cyr"/>
                <a:cs typeface="Arial Cyr"/>
              </a:rPr>
              <a:t>25 %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98539" y="5171291"/>
            <a:ext cx="5769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 Cyr"/>
                <a:cs typeface="Arial Cyr"/>
              </a:rPr>
              <a:t>49 %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15616" y="4233477"/>
            <a:ext cx="5769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 Cyr"/>
                <a:cs typeface="Arial Cyr"/>
              </a:rPr>
              <a:t>26 %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039337" y="3977671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руб.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039337" y="4636213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руб.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039337" y="5573255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руб.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25572809"/>
              </p:ext>
            </p:extLst>
          </p:nvPr>
        </p:nvGraphicFramePr>
        <p:xfrm>
          <a:off x="-2772816" y="-1323528"/>
          <a:ext cx="6480720" cy="10200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1098539" y="3801643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645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940152" y="6396335"/>
            <a:ext cx="29164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448290"/>
            <a:ext cx="1038201" cy="10243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807347"/>
            <a:ext cx="7560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/>
              <a:t>ДИНАМИКА</a:t>
            </a:r>
            <a:br>
              <a:rPr lang="ru-RU" sz="2500" dirty="0"/>
            </a:br>
            <a:r>
              <a:rPr lang="ru-RU" sz="2500" dirty="0"/>
              <a:t>переселения граждан из ЗАТО г. Североморск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116632"/>
            <a:ext cx="9144000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340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Переселение граждан</a:t>
            </a:r>
            <a:endParaRPr lang="ru-RU" sz="4000" b="1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34000" endPos="50000" dist="29997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2276872"/>
            <a:ext cx="2915816" cy="57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Всего: </a:t>
            </a: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46 562,60 </a:t>
            </a: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тыс. руб., </a:t>
            </a:r>
          </a:p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 том числе 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15816" y="2780929"/>
            <a:ext cx="5660163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/>
              <a:t>     </a:t>
            </a:r>
            <a:r>
              <a:rPr lang="ru-RU" sz="900" b="1" dirty="0" smtClean="0"/>
              <a:t>           </a:t>
            </a:r>
            <a:r>
              <a:rPr lang="ru-RU" sz="900" b="1" dirty="0" smtClean="0">
                <a:solidFill>
                  <a:srgbClr val="C00000"/>
                </a:solidFill>
              </a:rPr>
              <a:t>Поддержка общественных объединений ЗАТО г. Североморск </a:t>
            </a:r>
          </a:p>
          <a:p>
            <a:endParaRPr lang="ru-RU" sz="900" b="1" i="1" dirty="0" smtClean="0">
              <a:solidFill>
                <a:srgbClr val="C00000"/>
              </a:solidFill>
            </a:endParaRPr>
          </a:p>
          <a:p>
            <a:r>
              <a:rPr lang="ru-RU" sz="900" b="1" i="1" dirty="0" smtClean="0">
                <a:solidFill>
                  <a:srgbClr val="C00000"/>
                </a:solidFill>
              </a:rPr>
              <a:t>-</a:t>
            </a:r>
            <a:r>
              <a:rPr lang="ru-RU" sz="900" i="1" dirty="0" smtClean="0">
                <a:solidFill>
                  <a:srgbClr val="C00000"/>
                </a:solidFill>
              </a:rPr>
              <a:t>популяризация общественно-полезной деятельности – увеличение количество организаций, участвующих в  реализации </a:t>
            </a:r>
            <a:r>
              <a:rPr lang="ru-RU" sz="900" i="1" dirty="0" smtClean="0">
                <a:solidFill>
                  <a:srgbClr val="C00000"/>
                </a:solidFill>
              </a:rPr>
              <a:t>гражданских инициатив- 53% от общего числа общественных организаций </a:t>
            </a:r>
            <a:endParaRPr lang="ru-RU" sz="900" i="1" dirty="0" smtClean="0">
              <a:solidFill>
                <a:srgbClr val="C00000"/>
              </a:solidFill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900" i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dirty="0" smtClean="0"/>
              <a:t>     </a:t>
            </a:r>
            <a:r>
              <a:rPr lang="ru-RU" sz="900" b="1" dirty="0" smtClean="0"/>
              <a:t> </a:t>
            </a:r>
            <a:r>
              <a:rPr lang="ru-RU" sz="900" b="1" dirty="0" smtClean="0">
                <a:solidFill>
                  <a:srgbClr val="00B050"/>
                </a:solidFill>
              </a:rPr>
              <a:t>Повышение эффективности муниципального управления </a:t>
            </a:r>
          </a:p>
          <a:p>
            <a:pPr indent="342900" algn="just">
              <a:spcAft>
                <a:spcPts val="0"/>
              </a:spcAft>
            </a:pPr>
            <a:endParaRPr lang="ru-RU" sz="900" i="1" dirty="0" smtClean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sz="900" i="1" dirty="0" smtClean="0">
                <a:solidFill>
                  <a:srgbClr val="00B050"/>
                </a:solidFill>
              </a:rPr>
              <a:t>увеличение количества объектов муниципального имущества, вовлеченных в хозяйственный оборот -  количество процедур по вовлечению -79 ед.</a:t>
            </a:r>
          </a:p>
          <a:p>
            <a:pPr>
              <a:buFontTx/>
              <a:buChar char="-"/>
            </a:pPr>
            <a:r>
              <a:rPr lang="ru-RU" sz="900" i="1" dirty="0" smtClean="0">
                <a:solidFill>
                  <a:srgbClr val="00B050"/>
                </a:solidFill>
              </a:rPr>
              <a:t>- проведение оценки рыночной стоимости  муниципального имущества, в т.ч. земельных участков- </a:t>
            </a:r>
            <a:r>
              <a:rPr lang="en-US" sz="900" i="1" dirty="0" smtClean="0">
                <a:solidFill>
                  <a:srgbClr val="00B050"/>
                </a:solidFill>
              </a:rPr>
              <a:t> </a:t>
            </a:r>
            <a:r>
              <a:rPr lang="ru-RU" sz="900" i="1" dirty="0" smtClean="0">
                <a:solidFill>
                  <a:srgbClr val="00B050"/>
                </a:solidFill>
              </a:rPr>
              <a:t>55 ед.</a:t>
            </a:r>
          </a:p>
          <a:p>
            <a:r>
              <a:rPr lang="en-US" sz="900" i="1" dirty="0" smtClean="0">
                <a:solidFill>
                  <a:srgbClr val="00B050"/>
                </a:solidFill>
              </a:rPr>
              <a:t>-</a:t>
            </a:r>
            <a:r>
              <a:rPr lang="ru-RU" sz="900" i="1" dirty="0" smtClean="0">
                <a:solidFill>
                  <a:srgbClr val="00B050"/>
                </a:solidFill>
              </a:rPr>
              <a:t> повышение квалификационного уровня муниципальных служащих</a:t>
            </a:r>
            <a:r>
              <a:rPr lang="en-US" sz="900" i="1" dirty="0" smtClean="0">
                <a:solidFill>
                  <a:srgbClr val="00B050"/>
                </a:solidFill>
              </a:rPr>
              <a:t> -</a:t>
            </a:r>
          </a:p>
          <a:p>
            <a:r>
              <a:rPr lang="ru-RU" sz="900" i="1" dirty="0" smtClean="0">
                <a:solidFill>
                  <a:srgbClr val="00B050"/>
                </a:solidFill>
              </a:rPr>
              <a:t> участие в обучающих семинарах- 2</a:t>
            </a:r>
            <a:r>
              <a:rPr lang="en-US" sz="900" i="1" dirty="0" smtClean="0">
                <a:solidFill>
                  <a:srgbClr val="00B050"/>
                </a:solidFill>
              </a:rPr>
              <a:t>9</a:t>
            </a:r>
            <a:r>
              <a:rPr lang="ru-RU" sz="900" i="1" dirty="0" smtClean="0">
                <a:solidFill>
                  <a:srgbClr val="00B050"/>
                </a:solidFill>
              </a:rPr>
              <a:t> чел., участие на курсах повышения </a:t>
            </a:r>
            <a:r>
              <a:rPr lang="ru-RU" sz="900" i="1" dirty="0" smtClean="0">
                <a:solidFill>
                  <a:srgbClr val="00B050"/>
                </a:solidFill>
              </a:rPr>
              <a:t>квалификации-41 </a:t>
            </a:r>
            <a:r>
              <a:rPr lang="ru-RU" sz="900" i="1" dirty="0" smtClean="0">
                <a:solidFill>
                  <a:srgbClr val="00B050"/>
                </a:solidFill>
              </a:rPr>
              <a:t>чел.</a:t>
            </a:r>
          </a:p>
          <a:p>
            <a:pPr indent="342900" algn="just">
              <a:spcAft>
                <a:spcPts val="0"/>
              </a:spcAft>
            </a:pPr>
            <a:r>
              <a:rPr lang="ru-RU" sz="900" b="1" dirty="0" smtClean="0">
                <a:solidFill>
                  <a:srgbClr val="00B050"/>
                </a:solidFill>
              </a:rPr>
              <a:t> </a:t>
            </a:r>
            <a:r>
              <a:rPr lang="ru-RU" sz="900" b="1" dirty="0" smtClean="0"/>
              <a:t>    </a:t>
            </a:r>
          </a:p>
          <a:p>
            <a:pPr indent="342900" algn="just">
              <a:spcAft>
                <a:spcPts val="0"/>
              </a:spcAft>
            </a:pPr>
            <a:endParaRPr lang="ru-RU" sz="900" b="1" dirty="0" smtClean="0"/>
          </a:p>
          <a:p>
            <a:pPr indent="342900" algn="just">
              <a:spcAft>
                <a:spcPts val="0"/>
              </a:spcAft>
            </a:pPr>
            <a:r>
              <a:rPr lang="ru-RU" sz="900" b="1" dirty="0" smtClean="0"/>
              <a:t>      </a:t>
            </a:r>
            <a:r>
              <a:rPr lang="ru-RU" sz="900" b="1" dirty="0" smtClean="0">
                <a:solidFill>
                  <a:srgbClr val="0070C0"/>
                </a:solidFill>
              </a:rPr>
              <a:t>Развитие информационного общества ЗАТО г. Североморск</a:t>
            </a:r>
            <a:r>
              <a:rPr lang="ru-RU" sz="900" dirty="0" smtClean="0">
                <a:solidFill>
                  <a:srgbClr val="0070C0"/>
                </a:solidFill>
              </a:rPr>
              <a:t>   </a:t>
            </a:r>
          </a:p>
          <a:p>
            <a:pPr indent="342900" algn="just">
              <a:spcAft>
                <a:spcPts val="0"/>
              </a:spcAft>
            </a:pPr>
            <a:endParaRPr lang="ru-RU" sz="900" i="1" dirty="0" smtClean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900" dirty="0" smtClean="0">
                <a:solidFill>
                  <a:srgbClr val="0070C0"/>
                </a:solidFill>
              </a:rPr>
              <a:t> -</a:t>
            </a:r>
            <a:r>
              <a:rPr lang="ru-RU" sz="900" i="1" dirty="0" smtClean="0">
                <a:solidFill>
                  <a:srgbClr val="0070C0"/>
                </a:solidFill>
              </a:rPr>
              <a:t>развитие системы «Электронный муниципалитет»</a:t>
            </a:r>
          </a:p>
          <a:p>
            <a:r>
              <a:rPr lang="ru-RU" sz="900" i="1" dirty="0" smtClean="0">
                <a:solidFill>
                  <a:srgbClr val="0070C0"/>
                </a:solidFill>
              </a:rPr>
              <a:t>  -совершенствование информационных систем органов местного самоуправления, муниципальных учреждений образования, культуры, ЖКХ.</a:t>
            </a:r>
          </a:p>
          <a:p>
            <a:r>
              <a:rPr lang="ru-RU" sz="900" i="1" dirty="0" smtClean="0">
                <a:solidFill>
                  <a:srgbClr val="0070C0"/>
                </a:solidFill>
              </a:rPr>
              <a:t>-обеспечение комплексной защиты информации в информационной сети  органов местного самоуправления.         </a:t>
            </a:r>
          </a:p>
          <a:p>
            <a:endParaRPr lang="ru-RU" sz="900" dirty="0" smtClean="0"/>
          </a:p>
          <a:p>
            <a:endParaRPr lang="ru-RU" sz="900" i="1" dirty="0" smtClean="0"/>
          </a:p>
          <a:p>
            <a:endParaRPr lang="ru-RU" sz="900" i="1" dirty="0" smtClean="0"/>
          </a:p>
          <a:p>
            <a:r>
              <a:rPr lang="ru-RU" sz="900" i="1" dirty="0" smtClean="0"/>
              <a:t> </a:t>
            </a: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</a:p>
          <a:p>
            <a:pPr indent="342900" algn="just">
              <a:spcAft>
                <a:spcPts val="0"/>
              </a:spcAft>
            </a:pPr>
            <a:endParaRPr lang="ru-RU" sz="900" i="1" dirty="0" smtClean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135973"/>
            <a:ext cx="9144000" cy="15841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Муниципальная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«Развитие муниципального управления и гражданского общества» на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2014-2020 годы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67282" y="1800976"/>
            <a:ext cx="3873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/>
            </a:pP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Объем расходов </a:t>
            </a:r>
            <a:r>
              <a:rPr lang="ru-RU" sz="2000" b="1" dirty="0" smtClean="0">
                <a:solidFill>
                  <a:srgbClr val="000000"/>
                </a:solidFill>
                <a:latin typeface="Arial Cyr"/>
                <a:cs typeface="Arial Cyr"/>
              </a:rPr>
              <a:t>на 2018 </a:t>
            </a: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год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0"/>
            <a:ext cx="1074640" cy="109488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115616" y="3596985"/>
            <a:ext cx="5769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 Cyr"/>
                <a:cs typeface="Arial Cyr"/>
              </a:rPr>
              <a:t>25 %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98539" y="5171291"/>
            <a:ext cx="5769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 Cyr"/>
                <a:cs typeface="Arial Cyr"/>
              </a:rPr>
              <a:t>49 %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15616" y="4233477"/>
            <a:ext cx="5769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 Cyr"/>
                <a:cs typeface="Arial Cyr"/>
              </a:rPr>
              <a:t>26 %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039337" y="3977671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руб.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039337" y="4636213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руб.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039337" y="5573255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руб.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25572809"/>
              </p:ext>
            </p:extLst>
          </p:nvPr>
        </p:nvGraphicFramePr>
        <p:xfrm>
          <a:off x="-275396" y="2863220"/>
          <a:ext cx="3563888" cy="3345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1098539" y="3801643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645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940152" y="6396335"/>
            <a:ext cx="29164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448290"/>
            <a:ext cx="1038201" cy="10243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807347"/>
            <a:ext cx="7560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/>
              <a:t>ДИНАМИКА</a:t>
            </a:r>
            <a:br>
              <a:rPr lang="ru-RU" sz="2500" dirty="0"/>
            </a:br>
            <a:r>
              <a:rPr lang="ru-RU" sz="2500" dirty="0"/>
              <a:t>переселения граждан из ЗАТО г. Североморск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116632"/>
            <a:ext cx="9144000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340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Переселение граждан</a:t>
            </a:r>
            <a:endParaRPr lang="ru-RU" sz="4000" b="1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34000" endPos="50000" dist="29997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2276872"/>
            <a:ext cx="3528392" cy="57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Всего: </a:t>
            </a: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46 579,60 </a:t>
            </a: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тыс. руб., </a:t>
            </a:r>
          </a:p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 том числе 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15816" y="2780929"/>
            <a:ext cx="566016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/>
              <a:t>     </a:t>
            </a:r>
            <a:r>
              <a:rPr lang="ru-RU" sz="900" b="1" dirty="0" smtClean="0"/>
              <a:t>           </a:t>
            </a:r>
            <a:r>
              <a:rPr lang="ru-RU" sz="900" b="1" dirty="0" smtClean="0">
                <a:solidFill>
                  <a:srgbClr val="C00000"/>
                </a:solidFill>
              </a:rPr>
              <a:t>Поддержка общественных объединений ЗАТО г. Североморск (реализуется без предоставления финансирования в рамках текущей деятельности)</a:t>
            </a:r>
          </a:p>
          <a:p>
            <a:endParaRPr lang="ru-RU" sz="900" b="1" i="1" dirty="0" smtClean="0">
              <a:solidFill>
                <a:srgbClr val="C00000"/>
              </a:solidFill>
            </a:endParaRPr>
          </a:p>
          <a:p>
            <a:r>
              <a:rPr lang="ru-RU" sz="900" b="1" i="1" dirty="0" smtClean="0">
                <a:solidFill>
                  <a:srgbClr val="C00000"/>
                </a:solidFill>
              </a:rPr>
              <a:t>-</a:t>
            </a:r>
            <a:r>
              <a:rPr lang="ru-RU" sz="900" i="1" dirty="0" smtClean="0">
                <a:solidFill>
                  <a:srgbClr val="C00000"/>
                </a:solidFill>
              </a:rPr>
              <a:t>популяризация общественно-полезной деятельности – увеличение количество организаций, участвующих в  реализации </a:t>
            </a:r>
            <a:r>
              <a:rPr lang="ru-RU" sz="900" i="1" dirty="0" smtClean="0">
                <a:solidFill>
                  <a:srgbClr val="C00000"/>
                </a:solidFill>
              </a:rPr>
              <a:t>гражданских инициатив- </a:t>
            </a:r>
            <a:r>
              <a:rPr lang="ru-RU" sz="900" i="1" dirty="0" smtClean="0">
                <a:solidFill>
                  <a:srgbClr val="C00000"/>
                </a:solidFill>
              </a:rPr>
              <a:t>57% </a:t>
            </a:r>
            <a:r>
              <a:rPr lang="ru-RU" sz="900" i="1" dirty="0" smtClean="0">
                <a:solidFill>
                  <a:srgbClr val="C00000"/>
                </a:solidFill>
              </a:rPr>
              <a:t>от общего числа общественных организаций </a:t>
            </a:r>
            <a:endParaRPr lang="ru-RU" sz="900" i="1" dirty="0" smtClean="0">
              <a:solidFill>
                <a:srgbClr val="C00000"/>
              </a:solidFill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900" i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dirty="0" smtClean="0"/>
              <a:t>     </a:t>
            </a:r>
            <a:r>
              <a:rPr lang="ru-RU" sz="900" b="1" dirty="0" smtClean="0"/>
              <a:t> </a:t>
            </a:r>
            <a:r>
              <a:rPr lang="ru-RU" sz="900" b="1" dirty="0" smtClean="0">
                <a:solidFill>
                  <a:srgbClr val="00B050"/>
                </a:solidFill>
              </a:rPr>
              <a:t>Повышение эффективности муниципального управления </a:t>
            </a:r>
          </a:p>
          <a:p>
            <a:pPr indent="342900" algn="just">
              <a:spcAft>
                <a:spcPts val="0"/>
              </a:spcAft>
            </a:pPr>
            <a:endParaRPr lang="ru-RU" sz="900" i="1" dirty="0" smtClean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sz="900" i="1" dirty="0" smtClean="0">
                <a:solidFill>
                  <a:srgbClr val="00B050"/>
                </a:solidFill>
              </a:rPr>
              <a:t>увеличение количества объектов муниципального имущества, вовлеченных в хозяйственный оборот -  количество процедур по вовлечению </a:t>
            </a:r>
            <a:r>
              <a:rPr lang="ru-RU" sz="900" i="1" dirty="0" smtClean="0">
                <a:solidFill>
                  <a:srgbClr val="00B050"/>
                </a:solidFill>
              </a:rPr>
              <a:t>-97 </a:t>
            </a:r>
            <a:r>
              <a:rPr lang="ru-RU" sz="900" i="1" dirty="0" smtClean="0">
                <a:solidFill>
                  <a:srgbClr val="00B050"/>
                </a:solidFill>
              </a:rPr>
              <a:t>ед.</a:t>
            </a:r>
          </a:p>
          <a:p>
            <a:pPr>
              <a:buFontTx/>
              <a:buChar char="-"/>
            </a:pPr>
            <a:r>
              <a:rPr lang="ru-RU" sz="900" i="1" dirty="0" smtClean="0">
                <a:solidFill>
                  <a:srgbClr val="00B050"/>
                </a:solidFill>
              </a:rPr>
              <a:t>- проведение оценки рыночной стоимости  муниципального имущества, в т.ч. земельных участков- </a:t>
            </a:r>
            <a:r>
              <a:rPr lang="en-US" sz="900" i="1" dirty="0" smtClean="0">
                <a:solidFill>
                  <a:srgbClr val="00B050"/>
                </a:solidFill>
              </a:rPr>
              <a:t> </a:t>
            </a:r>
            <a:r>
              <a:rPr lang="ru-RU" sz="900" i="1" dirty="0" smtClean="0">
                <a:solidFill>
                  <a:srgbClr val="00B050"/>
                </a:solidFill>
              </a:rPr>
              <a:t>42 </a:t>
            </a:r>
            <a:r>
              <a:rPr lang="ru-RU" sz="900" i="1" dirty="0" smtClean="0">
                <a:solidFill>
                  <a:srgbClr val="00B050"/>
                </a:solidFill>
              </a:rPr>
              <a:t>ед.</a:t>
            </a:r>
          </a:p>
          <a:p>
            <a:r>
              <a:rPr lang="en-US" sz="900" i="1" dirty="0" smtClean="0">
                <a:solidFill>
                  <a:srgbClr val="00B050"/>
                </a:solidFill>
              </a:rPr>
              <a:t>-</a:t>
            </a:r>
            <a:r>
              <a:rPr lang="ru-RU" sz="900" i="1" dirty="0" smtClean="0">
                <a:solidFill>
                  <a:srgbClr val="00B050"/>
                </a:solidFill>
              </a:rPr>
              <a:t> повышение квалификационного уровня муниципальных служащих</a:t>
            </a:r>
            <a:r>
              <a:rPr lang="en-US" sz="900" i="1" dirty="0" smtClean="0">
                <a:solidFill>
                  <a:srgbClr val="00B050"/>
                </a:solidFill>
              </a:rPr>
              <a:t> -</a:t>
            </a:r>
          </a:p>
          <a:p>
            <a:r>
              <a:rPr lang="ru-RU" sz="900" i="1" dirty="0" smtClean="0">
                <a:solidFill>
                  <a:srgbClr val="00B050"/>
                </a:solidFill>
              </a:rPr>
              <a:t> участие в обучающих семинарах- 2</a:t>
            </a:r>
            <a:r>
              <a:rPr lang="en-US" sz="900" i="1" dirty="0" smtClean="0">
                <a:solidFill>
                  <a:srgbClr val="00B050"/>
                </a:solidFill>
              </a:rPr>
              <a:t>9</a:t>
            </a:r>
            <a:r>
              <a:rPr lang="ru-RU" sz="900" i="1" dirty="0" smtClean="0">
                <a:solidFill>
                  <a:srgbClr val="00B050"/>
                </a:solidFill>
              </a:rPr>
              <a:t> чел., участие на курсах повышения квалификации-40 чел.</a:t>
            </a:r>
          </a:p>
          <a:p>
            <a:pPr indent="342900" algn="just">
              <a:spcAft>
                <a:spcPts val="0"/>
              </a:spcAft>
            </a:pPr>
            <a:r>
              <a:rPr lang="ru-RU" sz="900" b="1" dirty="0" smtClean="0">
                <a:solidFill>
                  <a:srgbClr val="00B050"/>
                </a:solidFill>
              </a:rPr>
              <a:t> </a:t>
            </a:r>
            <a:r>
              <a:rPr lang="ru-RU" sz="900" b="1" dirty="0" smtClean="0"/>
              <a:t>    </a:t>
            </a:r>
          </a:p>
          <a:p>
            <a:pPr indent="342900" algn="just">
              <a:spcAft>
                <a:spcPts val="0"/>
              </a:spcAft>
            </a:pPr>
            <a:endParaRPr lang="ru-RU" sz="900" b="1" dirty="0" smtClean="0"/>
          </a:p>
          <a:p>
            <a:pPr indent="342900" algn="just">
              <a:spcAft>
                <a:spcPts val="0"/>
              </a:spcAft>
            </a:pPr>
            <a:r>
              <a:rPr lang="ru-RU" sz="900" b="1" dirty="0" smtClean="0"/>
              <a:t>      </a:t>
            </a:r>
            <a:r>
              <a:rPr lang="ru-RU" sz="900" b="1" dirty="0" smtClean="0">
                <a:solidFill>
                  <a:srgbClr val="0070C0"/>
                </a:solidFill>
              </a:rPr>
              <a:t>Развитие информационного общества ЗАТО г. Североморск</a:t>
            </a:r>
            <a:r>
              <a:rPr lang="ru-RU" sz="900" dirty="0" smtClean="0">
                <a:solidFill>
                  <a:srgbClr val="0070C0"/>
                </a:solidFill>
              </a:rPr>
              <a:t>   </a:t>
            </a:r>
          </a:p>
          <a:p>
            <a:pPr indent="342900" algn="just">
              <a:spcAft>
                <a:spcPts val="0"/>
              </a:spcAft>
            </a:pPr>
            <a:endParaRPr lang="ru-RU" sz="900" i="1" dirty="0" smtClean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900" dirty="0" smtClean="0">
                <a:solidFill>
                  <a:srgbClr val="0070C0"/>
                </a:solidFill>
              </a:rPr>
              <a:t> -</a:t>
            </a:r>
            <a:r>
              <a:rPr lang="ru-RU" sz="900" i="1" dirty="0" smtClean="0">
                <a:solidFill>
                  <a:srgbClr val="0070C0"/>
                </a:solidFill>
              </a:rPr>
              <a:t>развитие системы «Электронный муниципалитет»</a:t>
            </a:r>
          </a:p>
          <a:p>
            <a:r>
              <a:rPr lang="ru-RU" sz="900" i="1" dirty="0" smtClean="0">
                <a:solidFill>
                  <a:srgbClr val="0070C0"/>
                </a:solidFill>
              </a:rPr>
              <a:t>  -совершенствование информационных систем органов местного самоуправления, муниципальных учреждений образования, культуры, ЖКХ.</a:t>
            </a:r>
          </a:p>
          <a:p>
            <a:r>
              <a:rPr lang="ru-RU" sz="900" i="1" dirty="0" smtClean="0">
                <a:solidFill>
                  <a:srgbClr val="0070C0"/>
                </a:solidFill>
              </a:rPr>
              <a:t>-обеспечение комплексной защиты информации в информационной сети  органов местного самоуправления.         </a:t>
            </a:r>
          </a:p>
          <a:p>
            <a:endParaRPr lang="ru-RU" sz="900" dirty="0" smtClean="0"/>
          </a:p>
          <a:p>
            <a:endParaRPr lang="ru-RU" sz="900" i="1" dirty="0" smtClean="0"/>
          </a:p>
          <a:p>
            <a:endParaRPr lang="ru-RU" sz="900" i="1" dirty="0" smtClean="0"/>
          </a:p>
          <a:p>
            <a:r>
              <a:rPr lang="ru-RU" sz="900" i="1" dirty="0" smtClean="0"/>
              <a:t> </a:t>
            </a: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</a:p>
          <a:p>
            <a:pPr indent="342900" algn="just">
              <a:spcAft>
                <a:spcPts val="0"/>
              </a:spcAft>
            </a:pPr>
            <a:endParaRPr lang="ru-RU" sz="900" i="1" dirty="0" smtClean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135973"/>
            <a:ext cx="9144000" cy="15841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Муниципальная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«Развитие муниципального управления и гражданского общества» на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2014-2020 годы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67282" y="1800976"/>
            <a:ext cx="3873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/>
            </a:pP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Объем расходов </a:t>
            </a:r>
            <a:r>
              <a:rPr lang="ru-RU" sz="2000" b="1" dirty="0" smtClean="0">
                <a:solidFill>
                  <a:srgbClr val="000000"/>
                </a:solidFill>
                <a:latin typeface="Arial Cyr"/>
                <a:cs typeface="Arial Cyr"/>
              </a:rPr>
              <a:t>на 2019 </a:t>
            </a: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год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0"/>
            <a:ext cx="1074640" cy="109488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115616" y="3596985"/>
            <a:ext cx="5769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 Cyr"/>
                <a:cs typeface="Arial Cyr"/>
              </a:rPr>
              <a:t>25 %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98539" y="5171291"/>
            <a:ext cx="5769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 Cyr"/>
                <a:cs typeface="Arial Cyr"/>
              </a:rPr>
              <a:t>49 %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15616" y="4233477"/>
            <a:ext cx="5769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 Cyr"/>
                <a:cs typeface="Arial Cyr"/>
              </a:rPr>
              <a:t>26 %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039337" y="3977671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руб.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039337" y="4636213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руб.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039337" y="5573255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руб.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25572809"/>
              </p:ext>
            </p:extLst>
          </p:nvPr>
        </p:nvGraphicFramePr>
        <p:xfrm>
          <a:off x="-2772816" y="-1323528"/>
          <a:ext cx="6264696" cy="10200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1098539" y="3801643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645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940152" y="6396335"/>
            <a:ext cx="29164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57919569"/>
              </p:ext>
            </p:extLst>
          </p:nvPr>
        </p:nvGraphicFramePr>
        <p:xfrm>
          <a:off x="-772652" y="912125"/>
          <a:ext cx="5792444" cy="8570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589240"/>
            <a:ext cx="1038201" cy="10243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807347"/>
            <a:ext cx="7560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/>
              <a:t>ДИНАМИКА</a:t>
            </a:r>
            <a:br>
              <a:rPr lang="ru-RU" sz="2500" dirty="0"/>
            </a:br>
            <a:r>
              <a:rPr lang="ru-RU" sz="2500" dirty="0"/>
              <a:t>переселения граждан из ЗАТО г. Североморск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116632"/>
            <a:ext cx="9144000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340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Переселение граждан</a:t>
            </a:r>
            <a:endParaRPr lang="ru-RU" sz="4000" b="1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34000" endPos="50000" dist="29997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-540568" y="2204864"/>
            <a:ext cx="4539758" cy="57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Всего: 1 557 820,40 тыс. руб., </a:t>
            </a:r>
          </a:p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 том числе 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15194" y="2349289"/>
            <a:ext cx="546078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endParaRPr lang="ru-RU" sz="900" b="1" dirty="0" smtClean="0"/>
          </a:p>
          <a:p>
            <a:pPr indent="342900" algn="just">
              <a:spcAft>
                <a:spcPts val="0"/>
              </a:spcAft>
            </a:pPr>
            <a:r>
              <a:rPr lang="ru-RU" sz="900" b="1" dirty="0" smtClean="0">
                <a:solidFill>
                  <a:srgbClr val="C00000"/>
                </a:solidFill>
              </a:rPr>
              <a:t>Развитие системы опеки и попечительства, профилактика семейного неблагополучия  и социального сиротства</a:t>
            </a: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</a:t>
            </a:r>
          </a:p>
          <a:p>
            <a:pPr algn="just">
              <a:spcAft>
                <a:spcPts val="0"/>
              </a:spcAft>
            </a:pPr>
            <a:r>
              <a:rPr lang="ru-RU" sz="900" i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- </a:t>
            </a:r>
            <a:r>
              <a:rPr lang="ru-RU" sz="900" i="1" dirty="0" smtClean="0">
                <a:solidFill>
                  <a:srgbClr val="C00000"/>
                </a:solidFill>
              </a:rPr>
              <a:t>количество детей-сирот, переданных на воспитание в семьи- удельный вес в численности детей-сирот- 55% </a:t>
            </a:r>
          </a:p>
          <a:p>
            <a:pPr algn="just">
              <a:spcAft>
                <a:spcPts val="0"/>
              </a:spcAft>
            </a:pPr>
            <a:endParaRPr lang="ru-RU" sz="900" b="1" dirty="0" smtClean="0">
              <a:solidFill>
                <a:srgbClr val="C00000"/>
              </a:solidFill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b="1" dirty="0" smtClean="0">
                <a:solidFill>
                  <a:srgbClr val="00B050"/>
                </a:solidFill>
              </a:rPr>
              <a:t>Повышение качества и доступности школьного питания, отдыха и оздоровления детей</a:t>
            </a:r>
          </a:p>
          <a:p>
            <a:pPr indent="342900" algn="just">
              <a:spcAft>
                <a:spcPts val="0"/>
              </a:spcAft>
            </a:pPr>
            <a:endParaRPr lang="ru-RU" sz="900" b="1" i="1" dirty="0" smtClean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900" dirty="0" smtClean="0">
                <a:solidFill>
                  <a:srgbClr val="00B050"/>
                </a:solidFill>
              </a:rPr>
              <a:t>            </a:t>
            </a:r>
            <a:r>
              <a:rPr lang="ru-RU" sz="900" i="1" dirty="0" smtClean="0">
                <a:solidFill>
                  <a:srgbClr val="00B050"/>
                </a:solidFill>
              </a:rPr>
              <a:t>- предоставление горячего питания обучающимся  образовательных учреждений- удельный вес детей, получающих питание в общей численности обучающихся- 90%. </a:t>
            </a:r>
          </a:p>
          <a:p>
            <a:r>
              <a:rPr lang="ru-RU" sz="900" i="1" dirty="0" smtClean="0">
                <a:solidFill>
                  <a:srgbClr val="00B050"/>
                </a:solidFill>
              </a:rPr>
              <a:t>            - количество отдохнувших и оздоровившихся детей – доля оздоровившихся детей в  общей численности детей в возрасте 6-18 лет.- 40,1% </a:t>
            </a:r>
          </a:p>
          <a:p>
            <a:pPr indent="342900" algn="just">
              <a:spcAft>
                <a:spcPts val="0"/>
              </a:spcAft>
            </a:pPr>
            <a:endParaRPr lang="ru-RU" sz="900" b="1" dirty="0" smtClean="0"/>
          </a:p>
          <a:p>
            <a:pPr indent="342900" algn="just">
              <a:spcAft>
                <a:spcPts val="0"/>
              </a:spcAft>
            </a:pPr>
            <a:endParaRPr lang="ru-RU" sz="900" b="1" dirty="0" smtClean="0"/>
          </a:p>
          <a:p>
            <a:pPr indent="342900" algn="just">
              <a:spcAft>
                <a:spcPts val="0"/>
              </a:spcAft>
            </a:pPr>
            <a:r>
              <a:rPr lang="ru-RU" sz="900" b="1" dirty="0" smtClean="0">
                <a:solidFill>
                  <a:srgbClr val="0070C0"/>
                </a:solidFill>
              </a:rPr>
              <a:t>Совершенствование системы образования ЗАТО г. Североморск</a:t>
            </a:r>
          </a:p>
          <a:p>
            <a:pPr indent="342900" algn="just">
              <a:spcAft>
                <a:spcPts val="0"/>
              </a:spcAft>
            </a:pPr>
            <a:endParaRPr lang="ru-RU" sz="900" i="1" dirty="0" smtClean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900" dirty="0" smtClean="0">
                <a:solidFill>
                  <a:srgbClr val="0070C0"/>
                </a:solidFill>
              </a:rPr>
              <a:t>           </a:t>
            </a:r>
            <a:r>
              <a:rPr lang="ru-RU" sz="900" i="1" dirty="0" smtClean="0">
                <a:solidFill>
                  <a:srgbClr val="0070C0"/>
                </a:solidFill>
              </a:rPr>
              <a:t>- повышение доступности и качества дошкольного образования- доступность дошкольного образования- детей в возрасте 3-7 лет-100% </a:t>
            </a:r>
          </a:p>
          <a:p>
            <a:r>
              <a:rPr lang="ru-RU" sz="900" i="1" dirty="0" smtClean="0">
                <a:solidFill>
                  <a:srgbClr val="0070C0"/>
                </a:solidFill>
              </a:rPr>
              <a:t>            - доступность общего образования- 100%</a:t>
            </a:r>
          </a:p>
          <a:p>
            <a:r>
              <a:rPr lang="ru-RU" sz="900" i="1" dirty="0" smtClean="0">
                <a:solidFill>
                  <a:srgbClr val="0070C0"/>
                </a:solidFill>
              </a:rPr>
              <a:t>            -  реализация программ дополнительного образования детей- доля детей в возрасте 5-18 лет охваченных программами дополнительного образования- 89,6%</a:t>
            </a:r>
          </a:p>
          <a:p>
            <a:r>
              <a:rPr lang="ru-RU" sz="900" dirty="0" smtClean="0"/>
              <a:t> </a:t>
            </a:r>
          </a:p>
          <a:p>
            <a:pPr indent="342900" algn="just">
              <a:spcAft>
                <a:spcPts val="0"/>
              </a:spcAft>
            </a:pPr>
            <a:endParaRPr 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135973"/>
            <a:ext cx="9144000" cy="15841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Муниципальная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«Развитие образования ЗАТО г. Североморск» на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2014-2020 годы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67282" y="1800976"/>
            <a:ext cx="3873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/>
            </a:pP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Объем расходов </a:t>
            </a:r>
            <a:r>
              <a:rPr lang="ru-RU" sz="2000" b="1" dirty="0" smtClean="0">
                <a:solidFill>
                  <a:srgbClr val="000000"/>
                </a:solidFill>
                <a:latin typeface="Arial Cyr"/>
                <a:cs typeface="Arial Cyr"/>
              </a:rPr>
              <a:t>на 2017 </a:t>
            </a: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год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0"/>
            <a:ext cx="1074640" cy="1094888"/>
          </a:xfrm>
          <a:prstGeom prst="rect">
            <a:avLst/>
          </a:prstGeom>
        </p:spPr>
      </p:pic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532451" y="3424168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руб.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381642" y="3894518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руб.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971600" y="5013176"/>
            <a:ext cx="704756" cy="33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</a:t>
            </a:r>
            <a:r>
              <a:rPr lang="ru-RU" sz="800" b="1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руб</a:t>
            </a: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803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940152" y="6396335"/>
            <a:ext cx="29164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57919569"/>
              </p:ext>
            </p:extLst>
          </p:nvPr>
        </p:nvGraphicFramePr>
        <p:xfrm>
          <a:off x="-772652" y="912125"/>
          <a:ext cx="5792444" cy="8570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589240"/>
            <a:ext cx="1038201" cy="10243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807347"/>
            <a:ext cx="7560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/>
              <a:t>ДИНАМИКА</a:t>
            </a:r>
            <a:br>
              <a:rPr lang="ru-RU" sz="2500" dirty="0"/>
            </a:br>
            <a:r>
              <a:rPr lang="ru-RU" sz="2500" dirty="0"/>
              <a:t>переселения граждан из ЗАТО г. Североморск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116632"/>
            <a:ext cx="9144000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340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Переселение граждан</a:t>
            </a:r>
            <a:endParaRPr lang="ru-RU" sz="4000" b="1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34000" endPos="50000" dist="29997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-540568" y="2204864"/>
            <a:ext cx="4539758" cy="57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Всего: 1 543 802,20 тыс. руб., </a:t>
            </a:r>
          </a:p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 том числе 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15194" y="2349289"/>
            <a:ext cx="546078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endParaRPr lang="ru-RU" sz="900" b="1" dirty="0" smtClean="0"/>
          </a:p>
          <a:p>
            <a:pPr indent="342900" algn="just">
              <a:spcAft>
                <a:spcPts val="0"/>
              </a:spcAft>
            </a:pPr>
            <a:r>
              <a:rPr lang="ru-RU" sz="900" b="1" dirty="0" smtClean="0">
                <a:solidFill>
                  <a:srgbClr val="C00000"/>
                </a:solidFill>
              </a:rPr>
              <a:t>Развитие системы опеки и попечительства, профилактика семейного неблагополучия  и социального сиротства</a:t>
            </a: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</a:t>
            </a:r>
          </a:p>
          <a:p>
            <a:pPr algn="just">
              <a:spcAft>
                <a:spcPts val="0"/>
              </a:spcAft>
            </a:pPr>
            <a:r>
              <a:rPr lang="ru-RU" sz="900" i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- </a:t>
            </a:r>
            <a:r>
              <a:rPr lang="ru-RU" sz="900" i="1" dirty="0" smtClean="0">
                <a:solidFill>
                  <a:srgbClr val="C00000"/>
                </a:solidFill>
              </a:rPr>
              <a:t>количество детей-сирот, переданных на воспитание в семьи- удельный вес в численности детей-сирот- </a:t>
            </a:r>
            <a:r>
              <a:rPr lang="ru-RU" sz="900" i="1" dirty="0" smtClean="0">
                <a:solidFill>
                  <a:srgbClr val="C00000"/>
                </a:solidFill>
              </a:rPr>
              <a:t>60% </a:t>
            </a:r>
            <a:endParaRPr lang="ru-RU" sz="900" i="1" dirty="0" smtClean="0">
              <a:solidFill>
                <a:srgbClr val="C00000"/>
              </a:solidFill>
            </a:endParaRPr>
          </a:p>
          <a:p>
            <a:pPr algn="just">
              <a:spcAft>
                <a:spcPts val="0"/>
              </a:spcAft>
            </a:pPr>
            <a:endParaRPr lang="ru-RU" sz="900" b="1" dirty="0" smtClean="0">
              <a:solidFill>
                <a:srgbClr val="C00000"/>
              </a:solidFill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b="1" dirty="0" smtClean="0">
                <a:solidFill>
                  <a:srgbClr val="00B050"/>
                </a:solidFill>
              </a:rPr>
              <a:t>Повышение качества и доступности школьного питания, отдыха и оздоровления детей</a:t>
            </a:r>
          </a:p>
          <a:p>
            <a:pPr indent="342900" algn="just">
              <a:spcAft>
                <a:spcPts val="0"/>
              </a:spcAft>
            </a:pPr>
            <a:endParaRPr lang="ru-RU" sz="900" b="1" i="1" dirty="0" smtClean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900" dirty="0" smtClean="0">
                <a:solidFill>
                  <a:srgbClr val="00B050"/>
                </a:solidFill>
              </a:rPr>
              <a:t>            </a:t>
            </a:r>
            <a:r>
              <a:rPr lang="ru-RU" sz="900" i="1" dirty="0" smtClean="0">
                <a:solidFill>
                  <a:srgbClr val="00B050"/>
                </a:solidFill>
              </a:rPr>
              <a:t>- предоставление горячего питания обучающимся  образовательных учреждений- удельный вес детей, получающих питание в общей численности обучающихся- 90%. </a:t>
            </a:r>
          </a:p>
          <a:p>
            <a:r>
              <a:rPr lang="ru-RU" sz="900" i="1" dirty="0" smtClean="0">
                <a:solidFill>
                  <a:srgbClr val="00B050"/>
                </a:solidFill>
              </a:rPr>
              <a:t>            - количество отдохнувших и оздоровившихся детей – доля оздоровившихся детей в  общей численности детей в возрасте 6-18 лет.- 40,1% </a:t>
            </a:r>
          </a:p>
          <a:p>
            <a:pPr indent="342900" algn="just">
              <a:spcAft>
                <a:spcPts val="0"/>
              </a:spcAft>
            </a:pPr>
            <a:endParaRPr lang="ru-RU" sz="900" b="1" dirty="0" smtClean="0"/>
          </a:p>
          <a:p>
            <a:pPr indent="342900" algn="just">
              <a:spcAft>
                <a:spcPts val="0"/>
              </a:spcAft>
            </a:pPr>
            <a:endParaRPr lang="ru-RU" sz="900" b="1" dirty="0" smtClean="0"/>
          </a:p>
          <a:p>
            <a:pPr indent="342900" algn="just">
              <a:spcAft>
                <a:spcPts val="0"/>
              </a:spcAft>
            </a:pPr>
            <a:r>
              <a:rPr lang="ru-RU" sz="900" b="1" dirty="0" smtClean="0">
                <a:solidFill>
                  <a:srgbClr val="0070C0"/>
                </a:solidFill>
              </a:rPr>
              <a:t>Совершенствование системы образования ЗАТО г. Североморск</a:t>
            </a:r>
          </a:p>
          <a:p>
            <a:pPr indent="342900" algn="just">
              <a:spcAft>
                <a:spcPts val="0"/>
              </a:spcAft>
            </a:pPr>
            <a:endParaRPr lang="ru-RU" sz="900" i="1" dirty="0" smtClean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900" dirty="0" smtClean="0">
                <a:solidFill>
                  <a:srgbClr val="0070C0"/>
                </a:solidFill>
              </a:rPr>
              <a:t>           </a:t>
            </a:r>
            <a:r>
              <a:rPr lang="ru-RU" sz="900" i="1" dirty="0" smtClean="0">
                <a:solidFill>
                  <a:srgbClr val="0070C0"/>
                </a:solidFill>
              </a:rPr>
              <a:t>- повышение доступности и качества дошкольного образования- доступность дошкольного образования- детей в возрасте 3-7 лет-100% </a:t>
            </a:r>
          </a:p>
          <a:p>
            <a:r>
              <a:rPr lang="ru-RU" sz="900" i="1" dirty="0" smtClean="0">
                <a:solidFill>
                  <a:srgbClr val="0070C0"/>
                </a:solidFill>
              </a:rPr>
              <a:t>            - доступность общего образования- 100%</a:t>
            </a:r>
          </a:p>
          <a:p>
            <a:r>
              <a:rPr lang="ru-RU" sz="900" i="1" dirty="0" smtClean="0">
                <a:solidFill>
                  <a:srgbClr val="0070C0"/>
                </a:solidFill>
              </a:rPr>
              <a:t>            -  реализация программ дополнительного образования детей- доля детей в возрасте 5-18 лет охваченных программами дополнительного образования- </a:t>
            </a:r>
            <a:r>
              <a:rPr lang="ru-RU" sz="900" i="1" dirty="0" smtClean="0">
                <a:solidFill>
                  <a:srgbClr val="0070C0"/>
                </a:solidFill>
              </a:rPr>
              <a:t>90,2%</a:t>
            </a:r>
            <a:endParaRPr lang="ru-RU" sz="900" i="1" dirty="0" smtClean="0">
              <a:solidFill>
                <a:srgbClr val="0070C0"/>
              </a:solidFill>
            </a:endParaRPr>
          </a:p>
          <a:p>
            <a:r>
              <a:rPr lang="ru-RU" sz="900" dirty="0" smtClean="0"/>
              <a:t> </a:t>
            </a:r>
          </a:p>
          <a:p>
            <a:pPr indent="342900" algn="just">
              <a:spcAft>
                <a:spcPts val="0"/>
              </a:spcAft>
            </a:pPr>
            <a:endParaRPr 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135973"/>
            <a:ext cx="9144000" cy="15841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Муниципальная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«Развитие образования ЗАТО г. Североморск» на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2014-2020 годы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67282" y="1800976"/>
            <a:ext cx="3873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/>
            </a:pP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Объем расходов </a:t>
            </a:r>
            <a:r>
              <a:rPr lang="ru-RU" sz="2000" b="1" dirty="0" smtClean="0">
                <a:solidFill>
                  <a:srgbClr val="000000"/>
                </a:solidFill>
                <a:latin typeface="Arial Cyr"/>
                <a:cs typeface="Arial Cyr"/>
              </a:rPr>
              <a:t>на 2018 </a:t>
            </a: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год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0"/>
            <a:ext cx="1074640" cy="1094888"/>
          </a:xfrm>
          <a:prstGeom prst="rect">
            <a:avLst/>
          </a:prstGeom>
        </p:spPr>
      </p:pic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532451" y="3424168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руб.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381642" y="3894518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руб.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971600" y="5013176"/>
            <a:ext cx="704756" cy="33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</a:t>
            </a:r>
            <a:r>
              <a:rPr lang="ru-RU" sz="800" b="1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руб</a:t>
            </a: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803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940152" y="6396335"/>
            <a:ext cx="29164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57919569"/>
              </p:ext>
            </p:extLst>
          </p:nvPr>
        </p:nvGraphicFramePr>
        <p:xfrm>
          <a:off x="-772652" y="912125"/>
          <a:ext cx="5792444" cy="8570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589240"/>
            <a:ext cx="1038201" cy="10243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807347"/>
            <a:ext cx="7560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/>
              <a:t>ДИНАМИКА</a:t>
            </a:r>
            <a:br>
              <a:rPr lang="ru-RU" sz="2500" dirty="0"/>
            </a:br>
            <a:r>
              <a:rPr lang="ru-RU" sz="2500" dirty="0"/>
              <a:t>переселения граждан из ЗАТО г. Североморск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116632"/>
            <a:ext cx="9144000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340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Переселение граждан</a:t>
            </a:r>
            <a:endParaRPr lang="ru-RU" sz="4000" b="1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34000" endPos="50000" dist="29997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-540568" y="2204864"/>
            <a:ext cx="4539758" cy="57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Всего: 1 544 068,4 тыс. руб., </a:t>
            </a:r>
          </a:p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 том числе 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15194" y="2349289"/>
            <a:ext cx="546078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endParaRPr lang="ru-RU" sz="900" b="1" dirty="0" smtClean="0"/>
          </a:p>
          <a:p>
            <a:pPr indent="342900" algn="just">
              <a:spcAft>
                <a:spcPts val="0"/>
              </a:spcAft>
            </a:pPr>
            <a:r>
              <a:rPr lang="ru-RU" sz="900" b="1" dirty="0" smtClean="0">
                <a:solidFill>
                  <a:srgbClr val="C00000"/>
                </a:solidFill>
              </a:rPr>
              <a:t>Развитие системы опеки и попечительства, профилактика семейного неблагополучия  и социального сиротства</a:t>
            </a: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</a:t>
            </a:r>
          </a:p>
          <a:p>
            <a:pPr algn="just">
              <a:spcAft>
                <a:spcPts val="0"/>
              </a:spcAft>
            </a:pPr>
            <a:r>
              <a:rPr lang="ru-RU" sz="900" i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- </a:t>
            </a:r>
            <a:r>
              <a:rPr lang="ru-RU" sz="900" i="1" dirty="0" smtClean="0">
                <a:solidFill>
                  <a:srgbClr val="C00000"/>
                </a:solidFill>
              </a:rPr>
              <a:t>количество детей-сирот, переданных на воспитание в семьи- удельный вес в численности детей-сирот- </a:t>
            </a:r>
            <a:r>
              <a:rPr lang="ru-RU" sz="900" i="1" dirty="0" smtClean="0">
                <a:solidFill>
                  <a:srgbClr val="C00000"/>
                </a:solidFill>
              </a:rPr>
              <a:t>65% </a:t>
            </a:r>
            <a:endParaRPr lang="ru-RU" sz="900" i="1" dirty="0" smtClean="0">
              <a:solidFill>
                <a:srgbClr val="C00000"/>
              </a:solidFill>
            </a:endParaRPr>
          </a:p>
          <a:p>
            <a:pPr algn="just">
              <a:spcAft>
                <a:spcPts val="0"/>
              </a:spcAft>
            </a:pPr>
            <a:endParaRPr lang="ru-RU" sz="900" b="1" dirty="0" smtClean="0">
              <a:solidFill>
                <a:srgbClr val="C00000"/>
              </a:solidFill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b="1" dirty="0" smtClean="0">
                <a:solidFill>
                  <a:srgbClr val="00B050"/>
                </a:solidFill>
              </a:rPr>
              <a:t>Повышение качества и доступности школьного питания, отдыха и оздоровления детей</a:t>
            </a:r>
          </a:p>
          <a:p>
            <a:pPr indent="342900" algn="just">
              <a:spcAft>
                <a:spcPts val="0"/>
              </a:spcAft>
            </a:pPr>
            <a:endParaRPr lang="ru-RU" sz="900" b="1" i="1" dirty="0" smtClean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900" dirty="0" smtClean="0">
                <a:solidFill>
                  <a:srgbClr val="00B050"/>
                </a:solidFill>
              </a:rPr>
              <a:t>            </a:t>
            </a:r>
            <a:r>
              <a:rPr lang="ru-RU" sz="900" i="1" dirty="0" smtClean="0">
                <a:solidFill>
                  <a:srgbClr val="00B050"/>
                </a:solidFill>
              </a:rPr>
              <a:t>- предоставление горячего питания обучающимся  образовательных учреждений- удельный вес детей, получающих питание в общей численности обучающихся- 90%. </a:t>
            </a:r>
          </a:p>
          <a:p>
            <a:r>
              <a:rPr lang="ru-RU" sz="900" i="1" dirty="0" smtClean="0">
                <a:solidFill>
                  <a:srgbClr val="00B050"/>
                </a:solidFill>
              </a:rPr>
              <a:t>            - количество отдохнувших и оздоровившихся детей – доля оздоровившихся детей в  общей численности детей в возрасте 6-18 лет.- 40,1% </a:t>
            </a:r>
          </a:p>
          <a:p>
            <a:pPr indent="342900" algn="just">
              <a:spcAft>
                <a:spcPts val="0"/>
              </a:spcAft>
            </a:pPr>
            <a:endParaRPr lang="ru-RU" sz="900" b="1" dirty="0" smtClean="0"/>
          </a:p>
          <a:p>
            <a:pPr indent="342900" algn="just">
              <a:spcAft>
                <a:spcPts val="0"/>
              </a:spcAft>
            </a:pPr>
            <a:endParaRPr lang="ru-RU" sz="900" b="1" dirty="0" smtClean="0"/>
          </a:p>
          <a:p>
            <a:pPr indent="342900" algn="just">
              <a:spcAft>
                <a:spcPts val="0"/>
              </a:spcAft>
            </a:pPr>
            <a:r>
              <a:rPr lang="ru-RU" sz="900" b="1" dirty="0" smtClean="0">
                <a:solidFill>
                  <a:srgbClr val="0070C0"/>
                </a:solidFill>
              </a:rPr>
              <a:t>Совершенствование системы образования ЗАТО г. Североморск</a:t>
            </a:r>
          </a:p>
          <a:p>
            <a:pPr indent="342900" algn="just">
              <a:spcAft>
                <a:spcPts val="0"/>
              </a:spcAft>
            </a:pPr>
            <a:endParaRPr lang="ru-RU" sz="900" i="1" dirty="0" smtClean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900" dirty="0" smtClean="0">
                <a:solidFill>
                  <a:srgbClr val="0070C0"/>
                </a:solidFill>
              </a:rPr>
              <a:t>           </a:t>
            </a:r>
            <a:r>
              <a:rPr lang="ru-RU" sz="900" i="1" dirty="0" smtClean="0">
                <a:solidFill>
                  <a:srgbClr val="0070C0"/>
                </a:solidFill>
              </a:rPr>
              <a:t>- повышение доступности и качества дошкольного образования- доступность дошкольного образования- детей в возрасте 3-7 лет-100% </a:t>
            </a:r>
          </a:p>
          <a:p>
            <a:r>
              <a:rPr lang="ru-RU" sz="900" i="1" dirty="0" smtClean="0">
                <a:solidFill>
                  <a:srgbClr val="0070C0"/>
                </a:solidFill>
              </a:rPr>
              <a:t>            - доступность общего образования- 100%</a:t>
            </a:r>
          </a:p>
          <a:p>
            <a:r>
              <a:rPr lang="ru-RU" sz="900" i="1" dirty="0" smtClean="0">
                <a:solidFill>
                  <a:srgbClr val="0070C0"/>
                </a:solidFill>
              </a:rPr>
              <a:t>            -  реализация программ дополнительного образования детей- доля детей в возрасте 5-18 лет охваченных программами дополнительного образования- </a:t>
            </a:r>
            <a:r>
              <a:rPr lang="ru-RU" sz="900" i="1" dirty="0" smtClean="0">
                <a:solidFill>
                  <a:srgbClr val="0070C0"/>
                </a:solidFill>
              </a:rPr>
              <a:t>90,2%</a:t>
            </a:r>
            <a:endParaRPr lang="ru-RU" sz="900" i="1" dirty="0" smtClean="0">
              <a:solidFill>
                <a:srgbClr val="0070C0"/>
              </a:solidFill>
            </a:endParaRPr>
          </a:p>
          <a:p>
            <a:r>
              <a:rPr lang="ru-RU" sz="900" dirty="0" smtClean="0"/>
              <a:t> </a:t>
            </a:r>
          </a:p>
          <a:p>
            <a:pPr indent="342900" algn="just">
              <a:spcAft>
                <a:spcPts val="0"/>
              </a:spcAft>
            </a:pPr>
            <a:endParaRPr 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135973"/>
            <a:ext cx="9144000" cy="15841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Муниципальная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«Развитие образования ЗАТО г. Североморск» на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2014-2020 годы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67282" y="1800976"/>
            <a:ext cx="3873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/>
            </a:pP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Объем расходов </a:t>
            </a:r>
            <a:r>
              <a:rPr lang="ru-RU" sz="2000" b="1" dirty="0" smtClean="0">
                <a:solidFill>
                  <a:srgbClr val="000000"/>
                </a:solidFill>
                <a:latin typeface="Arial Cyr"/>
                <a:cs typeface="Arial Cyr"/>
              </a:rPr>
              <a:t>на 2019 </a:t>
            </a: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год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0"/>
            <a:ext cx="1074640" cy="1094888"/>
          </a:xfrm>
          <a:prstGeom prst="rect">
            <a:avLst/>
          </a:prstGeom>
        </p:spPr>
      </p:pic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532451" y="3424168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руб.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381642" y="3894518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руб.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971600" y="5013176"/>
            <a:ext cx="704756" cy="33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</a:t>
            </a:r>
            <a:r>
              <a:rPr lang="ru-RU" sz="800" b="1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руб</a:t>
            </a: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803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940152" y="6396335"/>
            <a:ext cx="29164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5322880"/>
              </p:ext>
            </p:extLst>
          </p:nvPr>
        </p:nvGraphicFramePr>
        <p:xfrm>
          <a:off x="-772652" y="912125"/>
          <a:ext cx="5792444" cy="8570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17232"/>
            <a:ext cx="1038201" cy="10243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807347"/>
            <a:ext cx="7560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/>
              <a:t>ДИНАМИКА</a:t>
            </a:r>
            <a:br>
              <a:rPr lang="ru-RU" sz="2500" dirty="0"/>
            </a:br>
            <a:r>
              <a:rPr lang="ru-RU" sz="2500" dirty="0"/>
              <a:t>переселения граждан из ЗАТО г. Североморск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116632"/>
            <a:ext cx="9144000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340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Переселение граждан</a:t>
            </a:r>
            <a:endParaRPr lang="ru-RU" sz="4000" b="1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34000" endPos="50000" dist="29997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-540568" y="2204864"/>
            <a:ext cx="4539758" cy="57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Всего: 299 911,0 тыс. руб., </a:t>
            </a:r>
          </a:p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 том числе 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15194" y="2349289"/>
            <a:ext cx="546078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endParaRPr lang="ru-RU" sz="900" b="1" dirty="0" smtClean="0"/>
          </a:p>
          <a:p>
            <a:r>
              <a:rPr lang="ru-RU" sz="900" b="1" dirty="0" smtClean="0"/>
              <a:t>            </a:t>
            </a:r>
            <a:r>
              <a:rPr lang="ru-RU" sz="900" b="1" dirty="0" smtClean="0">
                <a:solidFill>
                  <a:schemeClr val="accent1">
                    <a:lumMod val="75000"/>
                  </a:schemeClr>
                </a:solidFill>
              </a:rPr>
              <a:t> Охрана памятников истории и культуры</a:t>
            </a: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indent="342900" algn="just">
              <a:spcAft>
                <a:spcPts val="0"/>
              </a:spcAft>
              <a:buFontTx/>
              <a:buChar char="-"/>
            </a:pPr>
            <a:r>
              <a:rPr lang="ru-RU" sz="900" i="1" dirty="0" smtClean="0">
                <a:solidFill>
                  <a:schemeClr val="accent1">
                    <a:lumMod val="75000"/>
                  </a:schemeClr>
                </a:solidFill>
              </a:rPr>
              <a:t>количество жителей, посетивших мероприятия по популяризации памятников истории и культуры- 5683 чел.</a:t>
            </a:r>
          </a:p>
          <a:p>
            <a:pPr indent="342900" algn="just">
              <a:spcAft>
                <a:spcPts val="0"/>
              </a:spcAft>
              <a:buFontTx/>
              <a:buChar char="-"/>
            </a:pPr>
            <a:endParaRPr lang="ru-RU" sz="900" b="1" i="1" dirty="0" smtClean="0"/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Обеспечение реализации муниципальной программы</a:t>
            </a:r>
            <a:endParaRPr lang="ru-RU" sz="9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финансовое обеспечение деятельности муниципальных учреждений культуры- </a:t>
            </a:r>
            <a:r>
              <a:rPr lang="ru-RU" sz="9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11 </a:t>
            </a:r>
            <a:r>
              <a:rPr lang="ru-RU" sz="9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учреждений</a:t>
            </a:r>
          </a:p>
          <a:p>
            <a:pPr indent="342900" algn="just">
              <a:spcAft>
                <a:spcPts val="0"/>
              </a:spcAft>
              <a:buFontTx/>
              <a:buChar char="-"/>
            </a:pPr>
            <a:endParaRPr lang="ru-RU" sz="900" i="1" dirty="0" smtClean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900" b="1" dirty="0" smtClean="0"/>
              <a:t>            </a:t>
            </a:r>
            <a:r>
              <a:rPr lang="ru-RU" sz="900" b="1" dirty="0" smtClean="0">
                <a:solidFill>
                  <a:srgbClr val="FF0000"/>
                </a:solidFill>
              </a:rPr>
              <a:t> </a:t>
            </a:r>
            <a:r>
              <a:rPr lang="ru-RU" sz="900" b="1" dirty="0" smtClean="0">
                <a:solidFill>
                  <a:schemeClr val="accent4">
                    <a:lumMod val="75000"/>
                  </a:schemeClr>
                </a:solidFill>
              </a:rPr>
              <a:t>Удовлетворение информационных потребностей жителей  ЗАТО г. Североморск</a:t>
            </a:r>
          </a:p>
          <a:p>
            <a:r>
              <a:rPr lang="ru-RU" sz="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r>
              <a:rPr lang="ru-RU" sz="900" i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-</a:t>
            </a:r>
            <a:r>
              <a:rPr lang="ru-RU" sz="9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увеличение количества посещений библиотек </a:t>
            </a:r>
            <a:r>
              <a:rPr lang="ru-RU" sz="900" dirty="0" smtClean="0">
                <a:solidFill>
                  <a:schemeClr val="accent4">
                    <a:lumMod val="75000"/>
                  </a:schemeClr>
                </a:solidFill>
              </a:rPr>
              <a:t>– 306 тыс. чел.</a:t>
            </a:r>
          </a:p>
          <a:p>
            <a:pPr indent="342900" algn="just">
              <a:spcAft>
                <a:spcPts val="0"/>
              </a:spcAft>
              <a:buFontTx/>
              <a:buChar char="-"/>
            </a:pPr>
            <a:r>
              <a:rPr lang="ru-RU" sz="900" i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увеличение количества документов – 253,6 тыс. ед.</a:t>
            </a:r>
          </a:p>
          <a:p>
            <a:pPr indent="342900" algn="just">
              <a:spcAft>
                <a:spcPts val="0"/>
              </a:spcAft>
              <a:buFontTx/>
              <a:buChar char="-"/>
            </a:pPr>
            <a:endParaRPr lang="ru-RU" sz="900" b="1" dirty="0" smtClean="0"/>
          </a:p>
          <a:p>
            <a:pPr indent="342900" algn="just">
              <a:spcAft>
                <a:spcPts val="0"/>
              </a:spcAft>
            </a:pPr>
            <a:r>
              <a:rPr lang="ru-RU" sz="900" b="1" dirty="0" smtClean="0">
                <a:solidFill>
                  <a:srgbClr val="FF0000"/>
                </a:solidFill>
              </a:rPr>
              <a:t>Предоставление услуг дополнительного образования в сфере культуры</a:t>
            </a:r>
            <a:endParaRPr lang="ru-RU" sz="900" b="1" dirty="0" smtClean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endParaRPr lang="ru-RU" sz="900" i="1" dirty="0" smtClean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900" dirty="0" smtClean="0">
                <a:solidFill>
                  <a:srgbClr val="FF0000"/>
                </a:solidFill>
              </a:rPr>
              <a:t>            -</a:t>
            </a:r>
            <a:r>
              <a:rPr lang="ru-RU" sz="900" i="1" dirty="0" smtClean="0">
                <a:solidFill>
                  <a:srgbClr val="FF0000"/>
                </a:solidFill>
              </a:rPr>
              <a:t> доля детей, участвующих в творческих мероприятиях- в сфере культуры - 10% от общей численности детей.</a:t>
            </a:r>
          </a:p>
          <a:p>
            <a:r>
              <a:rPr lang="ru-RU" sz="900" dirty="0" smtClean="0">
                <a:solidFill>
                  <a:srgbClr val="00B050"/>
                </a:solidFill>
              </a:rPr>
              <a:t> </a:t>
            </a:r>
          </a:p>
          <a:p>
            <a:pPr indent="342900" algn="just"/>
            <a:r>
              <a:rPr lang="ru-RU" sz="900" b="1" dirty="0" smtClean="0">
                <a:solidFill>
                  <a:srgbClr val="00B050"/>
                </a:solidFill>
              </a:rPr>
              <a:t>Организация досуга населения  ЗАТО г. Североморск</a:t>
            </a:r>
          </a:p>
          <a:p>
            <a:pPr indent="342900" algn="just"/>
            <a:endParaRPr lang="ru-RU" sz="900" b="1" dirty="0" smtClean="0">
              <a:solidFill>
                <a:srgbClr val="00B050"/>
              </a:solidFill>
            </a:endParaRPr>
          </a:p>
          <a:p>
            <a:r>
              <a:rPr lang="ru-RU" sz="900" dirty="0" smtClean="0">
                <a:solidFill>
                  <a:srgbClr val="00B050"/>
                </a:solidFill>
              </a:rPr>
              <a:t>           -</a:t>
            </a:r>
            <a:r>
              <a:rPr lang="ru-RU" sz="900" i="1" dirty="0" smtClean="0">
                <a:solidFill>
                  <a:srgbClr val="00B050"/>
                </a:solidFill>
              </a:rPr>
              <a:t> посещаемость культурно- </a:t>
            </a:r>
            <a:r>
              <a:rPr lang="ru-RU" sz="900" i="1" dirty="0" err="1" smtClean="0">
                <a:solidFill>
                  <a:srgbClr val="00B050"/>
                </a:solidFill>
              </a:rPr>
              <a:t>досуговых</a:t>
            </a:r>
            <a:r>
              <a:rPr lang="ru-RU" sz="900" i="1" dirty="0" smtClean="0">
                <a:solidFill>
                  <a:srgbClr val="00B050"/>
                </a:solidFill>
              </a:rPr>
              <a:t> мероприятий </a:t>
            </a:r>
            <a:r>
              <a:rPr lang="ru-RU" sz="900" i="1" dirty="0" smtClean="0">
                <a:solidFill>
                  <a:srgbClr val="00B050"/>
                </a:solidFill>
              </a:rPr>
              <a:t>– 240 тыс</a:t>
            </a:r>
            <a:r>
              <a:rPr lang="ru-RU" sz="900" i="1" dirty="0" smtClean="0">
                <a:solidFill>
                  <a:srgbClr val="00B050"/>
                </a:solidFill>
              </a:rPr>
              <a:t>. чел.  </a:t>
            </a:r>
          </a:p>
          <a:p>
            <a:r>
              <a:rPr lang="ru-RU" sz="900" i="1" dirty="0" smtClean="0">
                <a:solidFill>
                  <a:srgbClr val="00B050"/>
                </a:solidFill>
              </a:rPr>
              <a:t>           -  посещаемость музейно-выставочных мероприятий- 105,6 тыс. чел.,</a:t>
            </a:r>
          </a:p>
          <a:p>
            <a:r>
              <a:rPr lang="ru-RU" sz="900" i="1" dirty="0" smtClean="0">
                <a:solidFill>
                  <a:srgbClr val="00B050"/>
                </a:solidFill>
              </a:rPr>
              <a:t>            -  увеличение количества предметов, используемых в создании экспозиций,</a:t>
            </a:r>
          </a:p>
          <a:p>
            <a:r>
              <a:rPr lang="ru-RU" sz="900" i="1" dirty="0" smtClean="0">
                <a:solidFill>
                  <a:srgbClr val="00B050"/>
                </a:solidFill>
              </a:rPr>
              <a:t>выставок музея-  1680 ед.</a:t>
            </a:r>
          </a:p>
          <a:p>
            <a:r>
              <a:rPr lang="ru-RU" sz="900" dirty="0" smtClean="0">
                <a:solidFill>
                  <a:srgbClr val="0070C0"/>
                </a:solidFill>
              </a:rPr>
              <a:t> </a:t>
            </a:r>
          </a:p>
          <a:p>
            <a:r>
              <a:rPr lang="ru-RU" sz="900" dirty="0" smtClean="0"/>
              <a:t>            </a:t>
            </a:r>
          </a:p>
          <a:p>
            <a:r>
              <a:rPr lang="ru-RU" sz="900" dirty="0" smtClean="0"/>
              <a:t> </a:t>
            </a:r>
            <a:endParaRPr lang="ru-RU" sz="900" i="1" dirty="0" smtClean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b="1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9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</a:t>
            </a:r>
          </a:p>
          <a:p>
            <a:pPr algn="just">
              <a:spcAft>
                <a:spcPts val="0"/>
              </a:spcAft>
            </a:pP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</a:t>
            </a:r>
            <a:endParaRPr lang="ru-RU" sz="900" i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135973"/>
            <a:ext cx="9144000" cy="15841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Муниципальная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«Культура ЗАТО г. Североморск» на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2014-2020 годы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67282" y="1800976"/>
            <a:ext cx="3873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/>
            </a:pP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Объем расходов </a:t>
            </a:r>
            <a:r>
              <a:rPr lang="ru-RU" sz="2000" b="1" dirty="0" smtClean="0">
                <a:solidFill>
                  <a:srgbClr val="000000"/>
                </a:solidFill>
                <a:latin typeface="Arial Cyr"/>
                <a:cs typeface="Arial Cyr"/>
              </a:rPr>
              <a:t>на 2017 </a:t>
            </a: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год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0"/>
            <a:ext cx="1074640" cy="1094888"/>
          </a:xfrm>
          <a:prstGeom prst="rect">
            <a:avLst/>
          </a:prstGeom>
        </p:spPr>
      </p:pic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827584" y="3573016"/>
            <a:ext cx="1393203" cy="221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14 847,5 тыс. руб.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971600" y="5301208"/>
            <a:ext cx="749118" cy="48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ru-RU" sz="800" b="1" i="0" u="none" strike="noStrike" baseline="0" dirty="0" smtClean="0">
              <a:solidFill>
                <a:schemeClr val="bg1"/>
              </a:solidFill>
              <a:latin typeface="Arial Cyr"/>
              <a:cs typeface="Arial Cyr"/>
            </a:endParaRP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1177780" y="5748844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ru-RU" sz="800" b="1" i="0" u="none" strike="noStrike" baseline="0" dirty="0" smtClean="0">
              <a:solidFill>
                <a:schemeClr val="bg1"/>
              </a:solidFill>
              <a:latin typeface="Arial Cyr"/>
              <a:cs typeface="Arial Cyr"/>
            </a:endParaRP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206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940152" y="6396335"/>
            <a:ext cx="29164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5322880"/>
              </p:ext>
            </p:extLst>
          </p:nvPr>
        </p:nvGraphicFramePr>
        <p:xfrm>
          <a:off x="-772652" y="912125"/>
          <a:ext cx="5792444" cy="8570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17232"/>
            <a:ext cx="1038201" cy="10243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807347"/>
            <a:ext cx="7560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/>
              <a:t>ДИНАМИКА</a:t>
            </a:r>
            <a:br>
              <a:rPr lang="ru-RU" sz="2500" dirty="0"/>
            </a:br>
            <a:r>
              <a:rPr lang="ru-RU" sz="2500" dirty="0"/>
              <a:t>переселения граждан из ЗАТО г. Североморск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116632"/>
            <a:ext cx="9144000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340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Переселение граждан</a:t>
            </a:r>
            <a:endParaRPr lang="ru-RU" sz="4000" b="1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34000" endPos="50000" dist="29997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-540568" y="2204864"/>
            <a:ext cx="4539758" cy="57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Всего: 324 123,5 тыс. руб., </a:t>
            </a:r>
          </a:p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 том числе 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15194" y="2349289"/>
            <a:ext cx="546078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endParaRPr lang="ru-RU" sz="900" b="1" dirty="0" smtClean="0"/>
          </a:p>
          <a:p>
            <a:r>
              <a:rPr lang="ru-RU" sz="900" b="1" dirty="0" smtClean="0"/>
              <a:t>            </a:t>
            </a:r>
            <a:r>
              <a:rPr lang="ru-RU" sz="900" b="1" dirty="0" smtClean="0">
                <a:solidFill>
                  <a:schemeClr val="accent1">
                    <a:lumMod val="75000"/>
                  </a:schemeClr>
                </a:solidFill>
              </a:rPr>
              <a:t> Охрана памятников истории и культуры</a:t>
            </a: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indent="342900" algn="just">
              <a:spcAft>
                <a:spcPts val="0"/>
              </a:spcAft>
              <a:buFontTx/>
              <a:buChar char="-"/>
            </a:pPr>
            <a:r>
              <a:rPr lang="ru-RU" sz="900" i="1" dirty="0" smtClean="0">
                <a:solidFill>
                  <a:schemeClr val="accent1">
                    <a:lumMod val="75000"/>
                  </a:schemeClr>
                </a:solidFill>
              </a:rPr>
              <a:t>количество жителей, посетивших мероприятия по популяризации памятников истории и культуры- </a:t>
            </a:r>
            <a:r>
              <a:rPr lang="ru-RU" sz="900" i="1" dirty="0" smtClean="0">
                <a:solidFill>
                  <a:schemeClr val="accent1">
                    <a:lumMod val="75000"/>
                  </a:schemeClr>
                </a:solidFill>
              </a:rPr>
              <a:t>5911 </a:t>
            </a:r>
            <a:r>
              <a:rPr lang="ru-RU" sz="900" i="1" dirty="0" smtClean="0">
                <a:solidFill>
                  <a:schemeClr val="accent1">
                    <a:lumMod val="75000"/>
                  </a:schemeClr>
                </a:solidFill>
              </a:rPr>
              <a:t>чел</a:t>
            </a:r>
            <a:r>
              <a:rPr lang="ru-RU" sz="900" i="1" dirty="0" smtClean="0">
                <a:solidFill>
                  <a:srgbClr val="00B0F0"/>
                </a:solidFill>
              </a:rPr>
              <a:t>.</a:t>
            </a:r>
          </a:p>
          <a:p>
            <a:pPr indent="342900" algn="just">
              <a:spcAft>
                <a:spcPts val="0"/>
              </a:spcAft>
              <a:buFontTx/>
              <a:buChar char="-"/>
            </a:pPr>
            <a:endParaRPr lang="ru-RU" sz="900" b="1" i="1" dirty="0" smtClean="0"/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Обеспечение реализации муниципальной программы</a:t>
            </a:r>
            <a:endParaRPr lang="ru-RU" sz="9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финансовое обеспечение деятельности муниципальных учреждений культуры- </a:t>
            </a:r>
            <a:r>
              <a:rPr lang="ru-RU" sz="9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11 </a:t>
            </a:r>
            <a:r>
              <a:rPr lang="ru-RU" sz="9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учреждений</a:t>
            </a:r>
          </a:p>
          <a:p>
            <a:pPr indent="342900" algn="just">
              <a:spcAft>
                <a:spcPts val="0"/>
              </a:spcAft>
              <a:buFontTx/>
              <a:buChar char="-"/>
            </a:pPr>
            <a:endParaRPr lang="ru-RU" sz="900" i="1" dirty="0" smtClean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900" b="1" dirty="0" smtClean="0"/>
              <a:t>            </a:t>
            </a:r>
            <a:r>
              <a:rPr lang="ru-RU" sz="900" b="1" dirty="0" smtClean="0">
                <a:solidFill>
                  <a:srgbClr val="FF0000"/>
                </a:solidFill>
              </a:rPr>
              <a:t> </a:t>
            </a:r>
            <a:r>
              <a:rPr lang="ru-RU" sz="900" b="1" dirty="0" smtClean="0">
                <a:solidFill>
                  <a:schemeClr val="accent4">
                    <a:lumMod val="75000"/>
                  </a:schemeClr>
                </a:solidFill>
              </a:rPr>
              <a:t>Удовлетворение информационных потребностей жителей  ЗАТО г. Североморск</a:t>
            </a:r>
          </a:p>
          <a:p>
            <a:r>
              <a:rPr lang="ru-RU" sz="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r>
              <a:rPr lang="ru-RU" sz="900" i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-</a:t>
            </a:r>
            <a:r>
              <a:rPr lang="ru-RU" sz="9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увеличение количества посещений библиотек </a:t>
            </a:r>
            <a:r>
              <a:rPr lang="ru-RU" sz="900" dirty="0" smtClean="0">
                <a:solidFill>
                  <a:schemeClr val="accent4">
                    <a:lumMod val="75000"/>
                  </a:schemeClr>
                </a:solidFill>
              </a:rPr>
              <a:t>– </a:t>
            </a:r>
            <a:r>
              <a:rPr lang="ru-RU" sz="900" dirty="0" smtClean="0">
                <a:solidFill>
                  <a:schemeClr val="accent4">
                    <a:lumMod val="75000"/>
                  </a:schemeClr>
                </a:solidFill>
              </a:rPr>
              <a:t>318,2 </a:t>
            </a:r>
            <a:r>
              <a:rPr lang="ru-RU" sz="900" dirty="0" smtClean="0">
                <a:solidFill>
                  <a:schemeClr val="accent4">
                    <a:lumMod val="75000"/>
                  </a:schemeClr>
                </a:solidFill>
              </a:rPr>
              <a:t>тыс. чел.</a:t>
            </a:r>
          </a:p>
          <a:p>
            <a:pPr indent="342900" algn="just">
              <a:spcAft>
                <a:spcPts val="0"/>
              </a:spcAft>
              <a:buFontTx/>
              <a:buChar char="-"/>
            </a:pPr>
            <a:r>
              <a:rPr lang="ru-RU" sz="900" i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увеличение количества документов – </a:t>
            </a:r>
            <a:r>
              <a:rPr lang="ru-RU" sz="900" i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253,7 </a:t>
            </a:r>
            <a:r>
              <a:rPr lang="ru-RU" sz="900" i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тыс. ед.</a:t>
            </a:r>
          </a:p>
          <a:p>
            <a:pPr indent="342900" algn="just">
              <a:spcAft>
                <a:spcPts val="0"/>
              </a:spcAft>
              <a:buFontTx/>
              <a:buChar char="-"/>
            </a:pPr>
            <a:endParaRPr lang="ru-RU" sz="900" b="1" dirty="0" smtClean="0"/>
          </a:p>
          <a:p>
            <a:pPr indent="342900" algn="just">
              <a:spcAft>
                <a:spcPts val="0"/>
              </a:spcAft>
            </a:pPr>
            <a:r>
              <a:rPr lang="ru-RU" sz="900" b="1" dirty="0" smtClean="0">
                <a:solidFill>
                  <a:srgbClr val="FF0000"/>
                </a:solidFill>
              </a:rPr>
              <a:t>Предоставление услуг дополнительного образования в сфере культуры</a:t>
            </a:r>
            <a:endParaRPr lang="ru-RU" sz="900" b="1" dirty="0" smtClean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endParaRPr lang="ru-RU" sz="900" i="1" dirty="0" smtClean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900" dirty="0" smtClean="0">
                <a:solidFill>
                  <a:srgbClr val="FF0000"/>
                </a:solidFill>
              </a:rPr>
              <a:t>            -</a:t>
            </a:r>
            <a:r>
              <a:rPr lang="ru-RU" sz="900" i="1" dirty="0" smtClean="0">
                <a:solidFill>
                  <a:srgbClr val="FF0000"/>
                </a:solidFill>
              </a:rPr>
              <a:t> доля детей, участвующих в творческих мероприятиях- в сфере культуры </a:t>
            </a:r>
            <a:r>
              <a:rPr lang="ru-RU" sz="900" i="1" dirty="0" smtClean="0">
                <a:solidFill>
                  <a:srgbClr val="FF0000"/>
                </a:solidFill>
              </a:rPr>
              <a:t>– 10,1% </a:t>
            </a:r>
            <a:r>
              <a:rPr lang="ru-RU" sz="900" i="1" dirty="0" smtClean="0">
                <a:solidFill>
                  <a:srgbClr val="FF0000"/>
                </a:solidFill>
              </a:rPr>
              <a:t>от общей численности детей.</a:t>
            </a:r>
          </a:p>
          <a:p>
            <a:r>
              <a:rPr lang="ru-RU" sz="900" dirty="0" smtClean="0">
                <a:solidFill>
                  <a:srgbClr val="00B050"/>
                </a:solidFill>
              </a:rPr>
              <a:t> </a:t>
            </a:r>
          </a:p>
          <a:p>
            <a:pPr indent="342900" algn="just"/>
            <a:r>
              <a:rPr lang="ru-RU" sz="900" b="1" dirty="0" smtClean="0">
                <a:solidFill>
                  <a:srgbClr val="00B050"/>
                </a:solidFill>
              </a:rPr>
              <a:t>Организация досуга населения  ЗАТО г. Североморск</a:t>
            </a:r>
          </a:p>
          <a:p>
            <a:pPr indent="342900" algn="just"/>
            <a:endParaRPr lang="ru-RU" sz="900" b="1" dirty="0" smtClean="0">
              <a:solidFill>
                <a:srgbClr val="00B050"/>
              </a:solidFill>
            </a:endParaRPr>
          </a:p>
          <a:p>
            <a:r>
              <a:rPr lang="ru-RU" sz="900" dirty="0" smtClean="0">
                <a:solidFill>
                  <a:srgbClr val="00B050"/>
                </a:solidFill>
              </a:rPr>
              <a:t>           -</a:t>
            </a:r>
            <a:r>
              <a:rPr lang="ru-RU" sz="900" i="1" dirty="0" smtClean="0">
                <a:solidFill>
                  <a:srgbClr val="00B050"/>
                </a:solidFill>
              </a:rPr>
              <a:t> посещаемость культурно- </a:t>
            </a:r>
            <a:r>
              <a:rPr lang="ru-RU" sz="900" i="1" dirty="0" err="1" smtClean="0">
                <a:solidFill>
                  <a:srgbClr val="00B050"/>
                </a:solidFill>
              </a:rPr>
              <a:t>досуговых</a:t>
            </a:r>
            <a:r>
              <a:rPr lang="ru-RU" sz="900" i="1" dirty="0" smtClean="0">
                <a:solidFill>
                  <a:srgbClr val="00B050"/>
                </a:solidFill>
              </a:rPr>
              <a:t> мероприятий - </a:t>
            </a:r>
            <a:r>
              <a:rPr lang="ru-RU" sz="900" i="1" dirty="0" smtClean="0">
                <a:solidFill>
                  <a:srgbClr val="00B050"/>
                </a:solidFill>
              </a:rPr>
              <a:t>250 </a:t>
            </a:r>
            <a:r>
              <a:rPr lang="ru-RU" sz="900" i="1" dirty="0" smtClean="0">
                <a:solidFill>
                  <a:srgbClr val="00B050"/>
                </a:solidFill>
              </a:rPr>
              <a:t>тыс. чел.  </a:t>
            </a:r>
          </a:p>
          <a:p>
            <a:r>
              <a:rPr lang="ru-RU" sz="900" i="1" dirty="0" smtClean="0">
                <a:solidFill>
                  <a:srgbClr val="00B050"/>
                </a:solidFill>
              </a:rPr>
              <a:t>           -  посещаемость музейно-выставочных мероприятий- </a:t>
            </a:r>
            <a:r>
              <a:rPr lang="ru-RU" sz="900" i="1" dirty="0" smtClean="0">
                <a:solidFill>
                  <a:srgbClr val="00B050"/>
                </a:solidFill>
              </a:rPr>
              <a:t>108,5 </a:t>
            </a:r>
            <a:r>
              <a:rPr lang="ru-RU" sz="900" i="1" dirty="0" smtClean="0">
                <a:solidFill>
                  <a:srgbClr val="00B050"/>
                </a:solidFill>
              </a:rPr>
              <a:t>тыс. чел.,</a:t>
            </a:r>
          </a:p>
          <a:p>
            <a:r>
              <a:rPr lang="ru-RU" sz="900" i="1" dirty="0" smtClean="0">
                <a:solidFill>
                  <a:srgbClr val="00B050"/>
                </a:solidFill>
              </a:rPr>
              <a:t>            -  увеличение количества предметов, используемых в создании экспозиций,</a:t>
            </a:r>
          </a:p>
          <a:p>
            <a:r>
              <a:rPr lang="ru-RU" sz="900" i="1" dirty="0" smtClean="0">
                <a:solidFill>
                  <a:srgbClr val="00B050"/>
                </a:solidFill>
              </a:rPr>
              <a:t>выставок музея-  </a:t>
            </a:r>
            <a:r>
              <a:rPr lang="ru-RU" sz="900" i="1" dirty="0" smtClean="0">
                <a:solidFill>
                  <a:srgbClr val="00B050"/>
                </a:solidFill>
              </a:rPr>
              <a:t>1855 </a:t>
            </a:r>
            <a:r>
              <a:rPr lang="ru-RU" sz="900" i="1" dirty="0" smtClean="0">
                <a:solidFill>
                  <a:srgbClr val="00B050"/>
                </a:solidFill>
              </a:rPr>
              <a:t>ед.</a:t>
            </a:r>
          </a:p>
          <a:p>
            <a:r>
              <a:rPr lang="ru-RU" sz="900" dirty="0" smtClean="0">
                <a:solidFill>
                  <a:srgbClr val="0070C0"/>
                </a:solidFill>
              </a:rPr>
              <a:t> </a:t>
            </a:r>
          </a:p>
          <a:p>
            <a:r>
              <a:rPr lang="ru-RU" sz="900" dirty="0" smtClean="0"/>
              <a:t>            </a:t>
            </a:r>
          </a:p>
          <a:p>
            <a:r>
              <a:rPr lang="ru-RU" sz="900" dirty="0" smtClean="0"/>
              <a:t> </a:t>
            </a:r>
            <a:endParaRPr lang="ru-RU" sz="900" i="1" dirty="0" smtClean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b="1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9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</a:t>
            </a:r>
          </a:p>
          <a:p>
            <a:pPr algn="just">
              <a:spcAft>
                <a:spcPts val="0"/>
              </a:spcAft>
            </a:pP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</a:t>
            </a:r>
            <a:endParaRPr lang="ru-RU" sz="900" i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135973"/>
            <a:ext cx="9144000" cy="15841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Муниципальная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«Культура ЗАТО г. Североморск» на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2014-2020 годы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67282" y="1800976"/>
            <a:ext cx="3873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/>
            </a:pP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Объем расходов </a:t>
            </a:r>
            <a:r>
              <a:rPr lang="ru-RU" sz="2000" b="1" dirty="0" smtClean="0">
                <a:solidFill>
                  <a:srgbClr val="000000"/>
                </a:solidFill>
                <a:latin typeface="Arial Cyr"/>
                <a:cs typeface="Arial Cyr"/>
              </a:rPr>
              <a:t>на 2018 </a:t>
            </a: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год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0"/>
            <a:ext cx="1074640" cy="1094888"/>
          </a:xfrm>
          <a:prstGeom prst="rect">
            <a:avLst/>
          </a:prstGeom>
        </p:spPr>
      </p:pic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827584" y="3573016"/>
            <a:ext cx="1393203" cy="221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15</a:t>
            </a:r>
            <a:r>
              <a:rPr lang="ru-RU" sz="800" b="1" i="0" u="none" strike="noStrike" dirty="0" smtClean="0">
                <a:solidFill>
                  <a:schemeClr val="bg1"/>
                </a:solidFill>
                <a:latin typeface="Arial Cyr"/>
                <a:cs typeface="Arial Cyr"/>
              </a:rPr>
              <a:t> </a:t>
            </a: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700,4 тыс. руб.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971600" y="5301208"/>
            <a:ext cx="749118" cy="48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ru-RU" sz="800" b="1" i="0" u="none" strike="noStrike" baseline="0" dirty="0" smtClean="0">
              <a:solidFill>
                <a:schemeClr val="bg1"/>
              </a:solidFill>
              <a:latin typeface="Arial Cyr"/>
              <a:cs typeface="Arial Cyr"/>
            </a:endParaRP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1177780" y="5748844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ru-RU" sz="800" b="1" i="0" u="none" strike="noStrike" baseline="0" dirty="0" smtClean="0">
              <a:solidFill>
                <a:schemeClr val="bg1"/>
              </a:solidFill>
              <a:latin typeface="Arial Cyr"/>
              <a:cs typeface="Arial Cyr"/>
            </a:endParaRP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206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940152" y="6396335"/>
            <a:ext cx="29164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5322880"/>
              </p:ext>
            </p:extLst>
          </p:nvPr>
        </p:nvGraphicFramePr>
        <p:xfrm>
          <a:off x="-772652" y="912125"/>
          <a:ext cx="5792444" cy="8570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17232"/>
            <a:ext cx="1038201" cy="10243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807347"/>
            <a:ext cx="7560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/>
              <a:t>ДИНАМИКА</a:t>
            </a:r>
            <a:br>
              <a:rPr lang="ru-RU" sz="2500" dirty="0"/>
            </a:br>
            <a:r>
              <a:rPr lang="ru-RU" sz="2500" dirty="0"/>
              <a:t>переселения граждан из ЗАТО г. Североморск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116632"/>
            <a:ext cx="9144000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340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Переселение граждан</a:t>
            </a:r>
            <a:endParaRPr lang="ru-RU" sz="4000" b="1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34000" endPos="50000" dist="29997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-540568" y="2204864"/>
            <a:ext cx="4539758" cy="57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Всего: 332 824,3 тыс. руб., </a:t>
            </a:r>
          </a:p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 том числе 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15194" y="2349289"/>
            <a:ext cx="546078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endParaRPr lang="ru-RU" sz="900" b="1" dirty="0" smtClean="0"/>
          </a:p>
          <a:p>
            <a:r>
              <a:rPr lang="ru-RU" sz="900" b="1" dirty="0" smtClean="0"/>
              <a:t>            </a:t>
            </a:r>
            <a:r>
              <a:rPr lang="ru-RU" sz="900" b="1" dirty="0" smtClean="0">
                <a:solidFill>
                  <a:schemeClr val="accent1">
                    <a:lumMod val="75000"/>
                  </a:schemeClr>
                </a:solidFill>
              </a:rPr>
              <a:t> Охрана памятников истории и культуры</a:t>
            </a: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indent="342900" algn="just">
              <a:spcAft>
                <a:spcPts val="0"/>
              </a:spcAft>
              <a:buFontTx/>
              <a:buChar char="-"/>
            </a:pPr>
            <a:r>
              <a:rPr lang="ru-RU" sz="900" i="1" dirty="0" smtClean="0">
                <a:solidFill>
                  <a:schemeClr val="accent1">
                    <a:lumMod val="75000"/>
                  </a:schemeClr>
                </a:solidFill>
              </a:rPr>
              <a:t>количество жителей, посетивших мероприятия по популяризации памятников истории и культуры- </a:t>
            </a:r>
            <a:r>
              <a:rPr lang="ru-RU" sz="900" i="1" dirty="0" smtClean="0">
                <a:solidFill>
                  <a:schemeClr val="accent1">
                    <a:lumMod val="75000"/>
                  </a:schemeClr>
                </a:solidFill>
              </a:rPr>
              <a:t>6131 </a:t>
            </a:r>
            <a:r>
              <a:rPr lang="ru-RU" sz="900" i="1" dirty="0" smtClean="0">
                <a:solidFill>
                  <a:schemeClr val="accent1">
                    <a:lumMod val="75000"/>
                  </a:schemeClr>
                </a:solidFill>
              </a:rPr>
              <a:t>чел.</a:t>
            </a:r>
          </a:p>
          <a:p>
            <a:pPr indent="342900" algn="just">
              <a:spcAft>
                <a:spcPts val="0"/>
              </a:spcAft>
              <a:buFontTx/>
              <a:buChar char="-"/>
            </a:pPr>
            <a:endParaRPr lang="ru-RU" sz="900" b="1" i="1" dirty="0" smtClean="0"/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Обеспечение реализации муниципальной программы</a:t>
            </a:r>
            <a:endParaRPr lang="ru-RU" sz="9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финансовое обеспечение деятельности муниципальных учреждений культуры- </a:t>
            </a:r>
            <a:r>
              <a:rPr lang="ru-RU" sz="9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11 </a:t>
            </a:r>
            <a:r>
              <a:rPr lang="ru-RU" sz="9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учреждений</a:t>
            </a:r>
          </a:p>
          <a:p>
            <a:pPr indent="342900" algn="just">
              <a:spcAft>
                <a:spcPts val="0"/>
              </a:spcAft>
              <a:buFontTx/>
              <a:buChar char="-"/>
            </a:pPr>
            <a:endParaRPr lang="ru-RU" sz="900" i="1" dirty="0" smtClean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900" b="1" dirty="0" smtClean="0"/>
              <a:t>            </a:t>
            </a:r>
            <a:r>
              <a:rPr lang="ru-RU" sz="900" b="1" dirty="0" smtClean="0">
                <a:solidFill>
                  <a:srgbClr val="FF0000"/>
                </a:solidFill>
              </a:rPr>
              <a:t> </a:t>
            </a:r>
            <a:r>
              <a:rPr lang="ru-RU" sz="900" b="1" dirty="0" smtClean="0">
                <a:solidFill>
                  <a:schemeClr val="accent4">
                    <a:lumMod val="75000"/>
                  </a:schemeClr>
                </a:solidFill>
              </a:rPr>
              <a:t>Удовлетворение информационных потребностей жителей  ЗАТО г. Североморск</a:t>
            </a:r>
          </a:p>
          <a:p>
            <a:r>
              <a:rPr lang="ru-RU" sz="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r>
              <a:rPr lang="ru-RU" sz="900" i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-</a:t>
            </a:r>
            <a:r>
              <a:rPr lang="ru-RU" sz="9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увеличение количества посещений библиотек </a:t>
            </a:r>
            <a:r>
              <a:rPr lang="ru-RU" sz="900" dirty="0" smtClean="0">
                <a:solidFill>
                  <a:schemeClr val="accent4">
                    <a:lumMod val="75000"/>
                  </a:schemeClr>
                </a:solidFill>
              </a:rPr>
              <a:t>– </a:t>
            </a:r>
            <a:r>
              <a:rPr lang="ru-RU" sz="900" dirty="0" smtClean="0">
                <a:solidFill>
                  <a:schemeClr val="accent4">
                    <a:lumMod val="75000"/>
                  </a:schemeClr>
                </a:solidFill>
              </a:rPr>
              <a:t>318,2 </a:t>
            </a:r>
            <a:r>
              <a:rPr lang="ru-RU" sz="900" dirty="0" smtClean="0">
                <a:solidFill>
                  <a:schemeClr val="accent4">
                    <a:lumMod val="75000"/>
                  </a:schemeClr>
                </a:solidFill>
              </a:rPr>
              <a:t>тыс. чел.</a:t>
            </a:r>
          </a:p>
          <a:p>
            <a:pPr indent="342900" algn="just">
              <a:spcAft>
                <a:spcPts val="0"/>
              </a:spcAft>
              <a:buFontTx/>
              <a:buChar char="-"/>
            </a:pPr>
            <a:r>
              <a:rPr lang="ru-RU" sz="900" i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увеличение количества документов – </a:t>
            </a:r>
            <a:r>
              <a:rPr lang="ru-RU" sz="900" i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253,8 </a:t>
            </a:r>
            <a:r>
              <a:rPr lang="ru-RU" sz="900" i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тыс. ед.</a:t>
            </a:r>
          </a:p>
          <a:p>
            <a:pPr indent="342900" algn="just">
              <a:spcAft>
                <a:spcPts val="0"/>
              </a:spcAft>
              <a:buFontTx/>
              <a:buChar char="-"/>
            </a:pPr>
            <a:endParaRPr lang="ru-RU" sz="900" b="1" dirty="0" smtClean="0"/>
          </a:p>
          <a:p>
            <a:pPr indent="342900" algn="just">
              <a:spcAft>
                <a:spcPts val="0"/>
              </a:spcAft>
            </a:pPr>
            <a:r>
              <a:rPr lang="ru-RU" sz="900" b="1" dirty="0" smtClean="0">
                <a:solidFill>
                  <a:srgbClr val="FF0000"/>
                </a:solidFill>
              </a:rPr>
              <a:t>Предоставление услуг дополнительного образования в сфере культуры</a:t>
            </a:r>
            <a:endParaRPr lang="ru-RU" sz="900" b="1" dirty="0" smtClean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endParaRPr lang="ru-RU" sz="900" i="1" dirty="0" smtClean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900" dirty="0" smtClean="0">
                <a:solidFill>
                  <a:srgbClr val="FF0000"/>
                </a:solidFill>
              </a:rPr>
              <a:t>            -</a:t>
            </a:r>
            <a:r>
              <a:rPr lang="ru-RU" sz="900" i="1" dirty="0" smtClean="0">
                <a:solidFill>
                  <a:srgbClr val="FF0000"/>
                </a:solidFill>
              </a:rPr>
              <a:t> доля детей, участвующих в творческих мероприятиях- в сфере культуры </a:t>
            </a:r>
            <a:r>
              <a:rPr lang="ru-RU" sz="900" i="1" dirty="0" smtClean="0">
                <a:solidFill>
                  <a:srgbClr val="FF0000"/>
                </a:solidFill>
              </a:rPr>
              <a:t>– 10,1% </a:t>
            </a:r>
            <a:r>
              <a:rPr lang="ru-RU" sz="900" i="1" dirty="0" smtClean="0">
                <a:solidFill>
                  <a:srgbClr val="FF0000"/>
                </a:solidFill>
              </a:rPr>
              <a:t>от общей численности детей.</a:t>
            </a:r>
          </a:p>
          <a:p>
            <a:r>
              <a:rPr lang="ru-RU" sz="900" dirty="0" smtClean="0">
                <a:solidFill>
                  <a:srgbClr val="00B050"/>
                </a:solidFill>
              </a:rPr>
              <a:t> </a:t>
            </a:r>
          </a:p>
          <a:p>
            <a:pPr indent="342900" algn="just"/>
            <a:r>
              <a:rPr lang="ru-RU" sz="900" b="1" dirty="0" smtClean="0">
                <a:solidFill>
                  <a:srgbClr val="00B050"/>
                </a:solidFill>
              </a:rPr>
              <a:t>Организация досуга населения  ЗАТО г. Североморск</a:t>
            </a:r>
          </a:p>
          <a:p>
            <a:pPr indent="342900" algn="just"/>
            <a:endParaRPr lang="ru-RU" sz="900" b="1" dirty="0" smtClean="0">
              <a:solidFill>
                <a:srgbClr val="00B050"/>
              </a:solidFill>
            </a:endParaRPr>
          </a:p>
          <a:p>
            <a:r>
              <a:rPr lang="ru-RU" sz="900" dirty="0" smtClean="0">
                <a:solidFill>
                  <a:srgbClr val="00B050"/>
                </a:solidFill>
              </a:rPr>
              <a:t>           -</a:t>
            </a:r>
            <a:r>
              <a:rPr lang="ru-RU" sz="900" i="1" dirty="0" smtClean="0">
                <a:solidFill>
                  <a:srgbClr val="00B050"/>
                </a:solidFill>
              </a:rPr>
              <a:t> посещаемость культурно- </a:t>
            </a:r>
            <a:r>
              <a:rPr lang="ru-RU" sz="900" i="1" dirty="0" err="1" smtClean="0">
                <a:solidFill>
                  <a:srgbClr val="00B050"/>
                </a:solidFill>
              </a:rPr>
              <a:t>досуговых</a:t>
            </a:r>
            <a:r>
              <a:rPr lang="ru-RU" sz="900" i="1" dirty="0" smtClean="0">
                <a:solidFill>
                  <a:srgbClr val="00B050"/>
                </a:solidFill>
              </a:rPr>
              <a:t> мероприятий - </a:t>
            </a:r>
            <a:r>
              <a:rPr lang="ru-RU" sz="900" i="1" dirty="0" smtClean="0">
                <a:solidFill>
                  <a:srgbClr val="00B050"/>
                </a:solidFill>
              </a:rPr>
              <a:t>251 </a:t>
            </a:r>
            <a:r>
              <a:rPr lang="ru-RU" sz="900" i="1" dirty="0" smtClean="0">
                <a:solidFill>
                  <a:srgbClr val="00B050"/>
                </a:solidFill>
              </a:rPr>
              <a:t>тыс. чел.  </a:t>
            </a:r>
          </a:p>
          <a:p>
            <a:r>
              <a:rPr lang="ru-RU" sz="900" i="1" dirty="0" smtClean="0">
                <a:solidFill>
                  <a:srgbClr val="00B050"/>
                </a:solidFill>
              </a:rPr>
              <a:t>           -  посещаемость музейно-выставочных мероприятий- </a:t>
            </a:r>
            <a:r>
              <a:rPr lang="ru-RU" sz="900" i="1" dirty="0" smtClean="0">
                <a:solidFill>
                  <a:srgbClr val="00B050"/>
                </a:solidFill>
              </a:rPr>
              <a:t>108,5 </a:t>
            </a:r>
            <a:r>
              <a:rPr lang="ru-RU" sz="900" i="1" dirty="0" smtClean="0">
                <a:solidFill>
                  <a:srgbClr val="00B050"/>
                </a:solidFill>
              </a:rPr>
              <a:t>тыс. чел.,</a:t>
            </a:r>
          </a:p>
          <a:p>
            <a:r>
              <a:rPr lang="ru-RU" sz="900" i="1" dirty="0" smtClean="0">
                <a:solidFill>
                  <a:srgbClr val="00B050"/>
                </a:solidFill>
              </a:rPr>
              <a:t>            -  увеличение количества предметов, используемых в создании экспозиций,</a:t>
            </a:r>
          </a:p>
          <a:p>
            <a:r>
              <a:rPr lang="ru-RU" sz="900" i="1" dirty="0" smtClean="0">
                <a:solidFill>
                  <a:srgbClr val="00B050"/>
                </a:solidFill>
              </a:rPr>
              <a:t>выставок музея-  </a:t>
            </a:r>
            <a:r>
              <a:rPr lang="ru-RU" sz="900" i="1" dirty="0" smtClean="0">
                <a:solidFill>
                  <a:srgbClr val="00B050"/>
                </a:solidFill>
              </a:rPr>
              <a:t>2030 </a:t>
            </a:r>
            <a:r>
              <a:rPr lang="ru-RU" sz="900" i="1" dirty="0" smtClean="0">
                <a:solidFill>
                  <a:srgbClr val="00B050"/>
                </a:solidFill>
              </a:rPr>
              <a:t>ед.</a:t>
            </a:r>
          </a:p>
          <a:p>
            <a:r>
              <a:rPr lang="ru-RU" sz="900" dirty="0" smtClean="0">
                <a:solidFill>
                  <a:srgbClr val="0070C0"/>
                </a:solidFill>
              </a:rPr>
              <a:t> </a:t>
            </a:r>
          </a:p>
          <a:p>
            <a:r>
              <a:rPr lang="ru-RU" sz="900" dirty="0" smtClean="0"/>
              <a:t>            </a:t>
            </a:r>
          </a:p>
          <a:p>
            <a:r>
              <a:rPr lang="ru-RU" sz="900" dirty="0" smtClean="0"/>
              <a:t> </a:t>
            </a:r>
            <a:endParaRPr lang="ru-RU" sz="900" i="1" dirty="0" smtClean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b="1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9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</a:t>
            </a:r>
          </a:p>
          <a:p>
            <a:pPr algn="just">
              <a:spcAft>
                <a:spcPts val="0"/>
              </a:spcAft>
            </a:pP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</a:t>
            </a:r>
            <a:endParaRPr lang="ru-RU" sz="900" i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135973"/>
            <a:ext cx="9144000" cy="15841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Муниципальная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«Культура ЗАТО г. Североморск» на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2014-2020 годы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67282" y="1800976"/>
            <a:ext cx="3873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/>
            </a:pP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Объем расходов </a:t>
            </a:r>
            <a:r>
              <a:rPr lang="ru-RU" sz="2000" b="1" dirty="0" smtClean="0">
                <a:solidFill>
                  <a:srgbClr val="000000"/>
                </a:solidFill>
                <a:latin typeface="Arial Cyr"/>
                <a:cs typeface="Arial Cyr"/>
              </a:rPr>
              <a:t>на 2019 </a:t>
            </a: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год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0"/>
            <a:ext cx="1074640" cy="1094888"/>
          </a:xfrm>
          <a:prstGeom prst="rect">
            <a:avLst/>
          </a:prstGeom>
        </p:spPr>
      </p:pic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827584" y="3573016"/>
            <a:ext cx="1393203" cy="221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15 700,4тыс. руб.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971600" y="5301208"/>
            <a:ext cx="749118" cy="48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ru-RU" sz="800" b="1" i="0" u="none" strike="noStrike" baseline="0" dirty="0" smtClean="0">
              <a:solidFill>
                <a:schemeClr val="bg1"/>
              </a:solidFill>
              <a:latin typeface="Arial Cyr"/>
              <a:cs typeface="Arial Cyr"/>
            </a:endParaRP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1177780" y="5748844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ru-RU" sz="800" b="1" i="0" u="none" strike="noStrike" baseline="0" dirty="0" smtClean="0">
              <a:solidFill>
                <a:schemeClr val="bg1"/>
              </a:solidFill>
              <a:latin typeface="Arial Cyr"/>
              <a:cs typeface="Arial Cyr"/>
            </a:endParaRP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206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71600" y="764704"/>
            <a:ext cx="7672366" cy="1261256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2200" i="1" dirty="0" smtClean="0">
                <a:solidFill>
                  <a:srgbClr val="002060"/>
                </a:solidFill>
              </a:rPr>
              <a:t>Целевые ориентиры определены </a:t>
            </a:r>
            <a:br>
              <a:rPr lang="ru-RU" sz="2200" i="1" dirty="0" smtClean="0">
                <a:solidFill>
                  <a:srgbClr val="002060"/>
                </a:solidFill>
              </a:rPr>
            </a:br>
            <a:r>
              <a:rPr lang="ru-RU" sz="2200" i="1" dirty="0" smtClean="0">
                <a:solidFill>
                  <a:srgbClr val="002060"/>
                </a:solidFill>
              </a:rPr>
              <a:t>7 муниципальными программами, направленными на улучшение качества жизни населения: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1844824"/>
            <a:ext cx="839244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000"/>
              </a:spcBef>
              <a:buFontTx/>
              <a:buChar char="-"/>
            </a:pPr>
            <a:r>
              <a:rPr lang="ru-RU" sz="1600" dirty="0" smtClean="0"/>
              <a:t>Муниципальная программа «Обеспечение комфортной городской среды в ЗАТО г.Североморск» на 2016 - 2020 годы</a:t>
            </a:r>
          </a:p>
          <a:p>
            <a:pPr algn="just">
              <a:spcBef>
                <a:spcPts val="1000"/>
              </a:spcBef>
              <a:buFontTx/>
              <a:buChar char="-"/>
            </a:pPr>
            <a:r>
              <a:rPr lang="ru-RU" sz="1600" dirty="0" smtClean="0"/>
              <a:t> Муниципальная программа «Улучшение качества и безопасности жизни населения» на 2014-2020 годы</a:t>
            </a:r>
          </a:p>
          <a:p>
            <a:pPr algn="just">
              <a:spcBef>
                <a:spcPts val="1000"/>
              </a:spcBef>
            </a:pPr>
            <a:r>
              <a:rPr lang="ru-RU" sz="1600" dirty="0" smtClean="0"/>
              <a:t>- Муниципальная программа «Развитие образования ЗАТО г.Североморск» на 2014-2020 годы</a:t>
            </a:r>
          </a:p>
          <a:p>
            <a:pPr algn="just">
              <a:spcBef>
                <a:spcPts val="1000"/>
              </a:spcBef>
              <a:buFontTx/>
              <a:buChar char="-"/>
            </a:pPr>
            <a:r>
              <a:rPr lang="ru-RU" sz="1600" dirty="0" smtClean="0"/>
              <a:t>Муниципальная программа «Культура ЗАТО г.Североморск» на 2016-2020 годы</a:t>
            </a:r>
          </a:p>
          <a:p>
            <a:pPr algn="just">
              <a:spcBef>
                <a:spcPts val="1000"/>
              </a:spcBef>
              <a:buFontTx/>
              <a:buChar char="-"/>
            </a:pPr>
            <a:r>
              <a:rPr lang="ru-RU" sz="1600" dirty="0" smtClean="0"/>
              <a:t> Муниципальная программа «Создание условий для эффективного и ответственного управления муниципальными финансами, повышения устойчивости бюджета муниципального образования  ЗАТО г. Североморск» на 2016-2020 годы</a:t>
            </a:r>
          </a:p>
          <a:p>
            <a:pPr algn="just">
              <a:spcBef>
                <a:spcPts val="1000"/>
              </a:spcBef>
            </a:pPr>
            <a:r>
              <a:rPr lang="ru-RU" sz="1600" dirty="0" smtClean="0"/>
              <a:t>- Муниципальная программа «Развитие конкурентоспособной экономики ЗАТО г.Североморск» на 2014-2020 годы</a:t>
            </a:r>
          </a:p>
          <a:p>
            <a:pPr algn="just">
              <a:spcBef>
                <a:spcPts val="1000"/>
              </a:spcBef>
              <a:buFontTx/>
              <a:buChar char="-"/>
            </a:pPr>
            <a:r>
              <a:rPr lang="ru-RU" sz="1600" dirty="0" smtClean="0"/>
              <a:t>Муниципальная программа «Развитие </a:t>
            </a:r>
            <a:r>
              <a:rPr lang="ru-RU" sz="1600" dirty="0" err="1" smtClean="0"/>
              <a:t>муници</a:t>
            </a:r>
            <a:r>
              <a:rPr lang="ru-RU" sz="1600" dirty="0" smtClean="0"/>
              <a:t>- -</a:t>
            </a:r>
            <a:br>
              <a:rPr lang="ru-RU" sz="1600" dirty="0" smtClean="0"/>
            </a:br>
            <a:r>
              <a:rPr lang="ru-RU" sz="1600" dirty="0" err="1" smtClean="0"/>
              <a:t>пального</a:t>
            </a:r>
            <a:r>
              <a:rPr lang="ru-RU" sz="1600" dirty="0" smtClean="0"/>
              <a:t>  управления и гражданского общества» на 2014-2020 годы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2918" y="5429001"/>
            <a:ext cx="1038201" cy="10243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116632"/>
            <a:ext cx="9144000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340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Целевые ориентиры муниципальной политики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0"/>
            <a:ext cx="1074640" cy="1094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940152" y="6396335"/>
            <a:ext cx="29164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5322880"/>
              </p:ext>
            </p:extLst>
          </p:nvPr>
        </p:nvGraphicFramePr>
        <p:xfrm>
          <a:off x="-772652" y="912125"/>
          <a:ext cx="5792444" cy="8570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17232"/>
            <a:ext cx="1038201" cy="10243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807347"/>
            <a:ext cx="7560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/>
              <a:t>ДИНАМИКА</a:t>
            </a:r>
            <a:br>
              <a:rPr lang="ru-RU" sz="2500" dirty="0"/>
            </a:br>
            <a:r>
              <a:rPr lang="ru-RU" sz="2500" dirty="0"/>
              <a:t>переселения граждан из ЗАТО г. Североморск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116632"/>
            <a:ext cx="9144000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340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Переселение граждан</a:t>
            </a:r>
            <a:endParaRPr lang="ru-RU" sz="4000" b="1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34000" endPos="50000" dist="29997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-540568" y="2204864"/>
            <a:ext cx="4539758" cy="57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Всего: </a:t>
            </a:r>
            <a:r>
              <a:rPr lang="ru-RU" sz="1400" b="1" dirty="0" smtClean="0">
                <a:solidFill>
                  <a:srgbClr val="000000"/>
                </a:solidFill>
                <a:latin typeface="Arial Cyr"/>
                <a:cs typeface="Arial Cyr"/>
              </a:rPr>
              <a:t>166 476,90 тыс. руб., </a:t>
            </a:r>
          </a:p>
          <a:p>
            <a:pPr algn="ctr">
              <a:defRPr sz="1000"/>
            </a:pPr>
            <a:r>
              <a:rPr lang="ru-RU" sz="1400" b="1" dirty="0" smtClean="0">
                <a:solidFill>
                  <a:srgbClr val="000000"/>
                </a:solidFill>
                <a:latin typeface="Arial Cyr"/>
                <a:cs typeface="Arial Cyr"/>
              </a:rPr>
              <a:t>в том числе </a:t>
            </a:r>
          </a:p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 </a:t>
            </a:r>
          </a:p>
          <a:p>
            <a:pPr algn="ctr" rtl="0">
              <a:defRPr sz="1000"/>
            </a:pPr>
            <a:endParaRPr lang="ru-RU" sz="1400" b="1" i="0" u="none" strike="noStrike" baseline="0" dirty="0" smtClean="0">
              <a:solidFill>
                <a:srgbClr val="000000"/>
              </a:solidFill>
              <a:latin typeface="Arial Cyr"/>
              <a:cs typeface="Arial Cyr"/>
            </a:endParaRP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15194" y="2349289"/>
            <a:ext cx="5460785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endParaRPr lang="ru-RU" sz="900" b="1" dirty="0" smtClean="0"/>
          </a:p>
          <a:p>
            <a:r>
              <a:rPr lang="ru-RU" sz="900" b="1" dirty="0" smtClean="0"/>
              <a:t>            </a:t>
            </a:r>
            <a:endParaRPr lang="ru-RU" sz="900" i="1" dirty="0" smtClean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b="1" i="1" dirty="0" smtClean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Поддержание технического уровня и эксплуатационного состояния автомобильных дорог, отвечающих установленным нормативным требованиям</a:t>
            </a:r>
          </a:p>
          <a:p>
            <a:r>
              <a:rPr lang="ru-RU" sz="900" dirty="0" smtClean="0">
                <a:solidFill>
                  <a:srgbClr val="00B0F0"/>
                </a:solidFill>
              </a:rPr>
              <a:t>            -</a:t>
            </a:r>
            <a:r>
              <a:rPr lang="ru-RU" sz="900" i="1" dirty="0" smtClean="0">
                <a:solidFill>
                  <a:srgbClr val="00B0F0"/>
                </a:solidFill>
              </a:rPr>
              <a:t> сохранность автомобильных дорог  общего пользования  местного значения-  площадь отремонтированных дорог- </a:t>
            </a:r>
            <a:r>
              <a:rPr lang="ru-RU" sz="900" i="1" dirty="0" smtClean="0">
                <a:solidFill>
                  <a:srgbClr val="00B0F0"/>
                </a:solidFill>
              </a:rPr>
              <a:t>7100 </a:t>
            </a:r>
            <a:r>
              <a:rPr lang="ru-RU" sz="900" i="1" dirty="0" smtClean="0">
                <a:solidFill>
                  <a:srgbClr val="00B0F0"/>
                </a:solidFill>
              </a:rPr>
              <a:t>кв.м.</a:t>
            </a:r>
            <a:r>
              <a:rPr lang="ru-RU" sz="900" i="1" dirty="0" smtClean="0">
                <a:solidFill>
                  <a:srgbClr val="0070C0"/>
                </a:solidFill>
              </a:rPr>
              <a:t>  </a:t>
            </a:r>
          </a:p>
          <a:p>
            <a:r>
              <a:rPr lang="ru-RU" sz="900" i="1" dirty="0" smtClean="0">
                <a:solidFill>
                  <a:srgbClr val="0070C0"/>
                </a:solidFill>
              </a:rPr>
              <a:t>      </a:t>
            </a:r>
          </a:p>
          <a:p>
            <a:r>
              <a:rPr lang="ru-RU" sz="900" i="1" dirty="0" smtClean="0">
                <a:solidFill>
                  <a:srgbClr val="0070C0"/>
                </a:solidFill>
              </a:rPr>
              <a:t>          </a:t>
            </a:r>
            <a:r>
              <a:rPr lang="ru-RU" sz="900" i="1" dirty="0" smtClean="0">
                <a:solidFill>
                  <a:srgbClr val="FF0000"/>
                </a:solidFill>
              </a:rPr>
              <a:t> </a:t>
            </a:r>
            <a:r>
              <a:rPr lang="ru-RU" sz="900" b="1" i="1" dirty="0" smtClean="0">
                <a:solidFill>
                  <a:srgbClr val="FF0000"/>
                </a:solidFill>
              </a:rPr>
              <a:t>Повышение надежности и улучшение эксплуатационных характеристик инженерных систем и конструктивных элементов многоквартирных жилых домов</a:t>
            </a:r>
          </a:p>
          <a:p>
            <a:r>
              <a:rPr lang="ru-RU" sz="900" i="1" dirty="0" smtClean="0">
                <a:solidFill>
                  <a:srgbClr val="FF0000"/>
                </a:solidFill>
              </a:rPr>
              <a:t>            -- повышение комфортности и безопасности проживания в муниципальном жилом фонде, снижение физического износа МКД- уровень взносов на капитальный ремонт- 100%</a:t>
            </a:r>
          </a:p>
          <a:p>
            <a:endParaRPr lang="ru-RU" sz="900" i="1" dirty="0" smtClean="0">
              <a:solidFill>
                <a:srgbClr val="00B050"/>
              </a:solidFill>
            </a:endParaRPr>
          </a:p>
          <a:p>
            <a:r>
              <a:rPr lang="ru-RU" sz="900" b="1" dirty="0" smtClean="0"/>
              <a:t> </a:t>
            </a:r>
            <a:r>
              <a:rPr lang="ru-RU" sz="900" i="1" dirty="0" smtClean="0">
                <a:solidFill>
                  <a:schemeClr val="accent4"/>
                </a:solidFill>
              </a:rPr>
              <a:t> </a:t>
            </a:r>
            <a:r>
              <a:rPr lang="ru-RU" sz="9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Повышение надежности систем жизнеобеспечения ЗАТО г. Североморск</a:t>
            </a:r>
          </a:p>
          <a:p>
            <a:r>
              <a:rPr lang="ru-RU" sz="9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-  восстановление коммунальных систем- протяженность </a:t>
            </a:r>
            <a:r>
              <a:rPr lang="ru-RU" sz="9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отремонтированных участков  сетей-200 </a:t>
            </a:r>
            <a:r>
              <a:rPr lang="ru-RU" sz="9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п.м. </a:t>
            </a:r>
          </a:p>
          <a:p>
            <a:r>
              <a:rPr lang="ru-RU" sz="9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- модернизация и увеличение протяженности муниципальных объектов уличного освещения- увеличение протяженности- на </a:t>
            </a:r>
            <a:r>
              <a:rPr lang="ru-RU" sz="9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0,04%</a:t>
            </a:r>
            <a:endParaRPr lang="ru-RU" sz="9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sz="9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-  реализация мер по энергосбережению- </a:t>
            </a:r>
            <a:r>
              <a:rPr lang="ru-RU" sz="9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установка оборудования с энергосберегающими характеристиками - 200 </a:t>
            </a:r>
            <a:r>
              <a:rPr lang="ru-RU" sz="9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ед.</a:t>
            </a:r>
          </a:p>
          <a:p>
            <a:endParaRPr lang="ru-RU" sz="900" i="1" dirty="0" smtClean="0">
              <a:solidFill>
                <a:schemeClr val="accent3"/>
              </a:solidFill>
            </a:endParaRPr>
          </a:p>
          <a:p>
            <a:r>
              <a:rPr lang="ru-RU" sz="900" i="1" dirty="0" smtClean="0">
                <a:solidFill>
                  <a:schemeClr val="accent3"/>
                </a:solidFill>
              </a:rPr>
              <a:t>           </a:t>
            </a:r>
            <a:r>
              <a:rPr lang="ru-RU" sz="900" i="1" dirty="0" smtClean="0">
                <a:solidFill>
                  <a:srgbClr val="00B050"/>
                </a:solidFill>
              </a:rPr>
              <a:t> Улучшение эстетического облика городской среды</a:t>
            </a:r>
          </a:p>
          <a:p>
            <a:r>
              <a:rPr lang="ru-RU" sz="900" i="1" dirty="0" smtClean="0">
                <a:solidFill>
                  <a:srgbClr val="00B050"/>
                </a:solidFill>
              </a:rPr>
              <a:t>              -  обеспечение сохранности и улучшение качества паркового  пространства и объектов прочего благоустройства- доля элементов прочего благоустройства, содержащихся в удовлетворительном состоянии- </a:t>
            </a:r>
            <a:r>
              <a:rPr lang="ru-RU" sz="900" dirty="0" smtClean="0">
                <a:solidFill>
                  <a:srgbClr val="00B050"/>
                </a:solidFill>
              </a:rPr>
              <a:t> 100%</a:t>
            </a:r>
            <a:endParaRPr lang="ru-RU" sz="900" i="1" dirty="0" smtClean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b="1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9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</a:t>
            </a:r>
          </a:p>
          <a:p>
            <a:pPr algn="just">
              <a:spcAft>
                <a:spcPts val="0"/>
              </a:spcAft>
            </a:pP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</a:t>
            </a:r>
            <a:endParaRPr lang="ru-RU" sz="900" i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135973"/>
            <a:ext cx="9144000" cy="15841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Муниципальная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«Обеспечение комфортной городской среды»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2016-2020 годы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67282" y="1800976"/>
            <a:ext cx="3873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/>
            </a:pP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Объем расходов </a:t>
            </a:r>
            <a:r>
              <a:rPr lang="ru-RU" sz="2000" b="1" dirty="0" smtClean="0">
                <a:solidFill>
                  <a:srgbClr val="000000"/>
                </a:solidFill>
                <a:latin typeface="Arial Cyr"/>
                <a:cs typeface="Arial Cyr"/>
              </a:rPr>
              <a:t>на 2017 </a:t>
            </a: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год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0"/>
            <a:ext cx="1074640" cy="1094888"/>
          </a:xfrm>
          <a:prstGeom prst="rect">
            <a:avLst/>
          </a:prstGeom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039337" y="4663714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руб.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025380" y="5596444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руб.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1177780" y="5748844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ru-RU" sz="800" b="1" i="0" u="none" strike="noStrike" baseline="0" dirty="0" smtClean="0">
              <a:solidFill>
                <a:schemeClr val="bg1"/>
              </a:solidFill>
              <a:latin typeface="Arial Cyr"/>
              <a:cs typeface="Arial Cyr"/>
            </a:endParaRP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206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940152" y="6396335"/>
            <a:ext cx="29164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5322880"/>
              </p:ext>
            </p:extLst>
          </p:nvPr>
        </p:nvGraphicFramePr>
        <p:xfrm>
          <a:off x="-772652" y="912125"/>
          <a:ext cx="5792444" cy="8570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17232"/>
            <a:ext cx="1038201" cy="10243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807347"/>
            <a:ext cx="7560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/>
              <a:t>ДИНАМИКА</a:t>
            </a:r>
            <a:br>
              <a:rPr lang="ru-RU" sz="2500" dirty="0"/>
            </a:br>
            <a:r>
              <a:rPr lang="ru-RU" sz="2500" dirty="0"/>
              <a:t>переселения граждан из ЗАТО г. Североморск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116632"/>
            <a:ext cx="9144000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340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Переселение граждан</a:t>
            </a:r>
            <a:endParaRPr lang="ru-RU" sz="4000" b="1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34000" endPos="50000" dist="29997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-540568" y="2204864"/>
            <a:ext cx="4539758" cy="57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Всего: </a:t>
            </a:r>
            <a:r>
              <a:rPr lang="ru-RU" sz="1400" b="1" dirty="0" smtClean="0">
                <a:solidFill>
                  <a:srgbClr val="000000"/>
                </a:solidFill>
                <a:latin typeface="Arial Cyr"/>
                <a:cs typeface="Arial Cyr"/>
              </a:rPr>
              <a:t>172 487,30 тыс. руб., </a:t>
            </a:r>
          </a:p>
          <a:p>
            <a:pPr algn="ctr">
              <a:defRPr sz="1000"/>
            </a:pPr>
            <a:r>
              <a:rPr lang="ru-RU" sz="1400" b="1" dirty="0" smtClean="0">
                <a:solidFill>
                  <a:srgbClr val="000000"/>
                </a:solidFill>
                <a:latin typeface="Arial Cyr"/>
                <a:cs typeface="Arial Cyr"/>
              </a:rPr>
              <a:t>в том числе </a:t>
            </a:r>
          </a:p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 </a:t>
            </a:r>
          </a:p>
          <a:p>
            <a:pPr algn="ctr" rtl="0">
              <a:defRPr sz="1000"/>
            </a:pPr>
            <a:endParaRPr lang="ru-RU" sz="1400" b="1" i="0" u="none" strike="noStrike" baseline="0" dirty="0" smtClean="0">
              <a:solidFill>
                <a:srgbClr val="000000"/>
              </a:solidFill>
              <a:latin typeface="Arial Cyr"/>
              <a:cs typeface="Arial Cyr"/>
            </a:endParaRP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15194" y="2349289"/>
            <a:ext cx="54607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endParaRPr lang="ru-RU" sz="900" b="1" dirty="0" smtClean="0"/>
          </a:p>
          <a:p>
            <a:r>
              <a:rPr lang="ru-RU" sz="900" b="1" dirty="0" smtClean="0"/>
              <a:t>            </a:t>
            </a:r>
            <a:endParaRPr lang="ru-RU" sz="900" i="1" dirty="0" smtClean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b="1" i="1" dirty="0" smtClean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Поддержание технического уровня и эксплуатационного состояния автомобильных дорог, отвечающих установленным нормативным требованиям</a:t>
            </a:r>
          </a:p>
          <a:p>
            <a:r>
              <a:rPr lang="ru-RU" sz="900" dirty="0" smtClean="0">
                <a:solidFill>
                  <a:srgbClr val="00B0F0"/>
                </a:solidFill>
              </a:rPr>
              <a:t>            -</a:t>
            </a:r>
            <a:r>
              <a:rPr lang="ru-RU" sz="900" i="1" dirty="0" smtClean="0">
                <a:solidFill>
                  <a:srgbClr val="00B0F0"/>
                </a:solidFill>
              </a:rPr>
              <a:t> сохранность автомобильных дорог  общего пользования  местного значения-  площадь отремонтированных дорог- </a:t>
            </a:r>
            <a:r>
              <a:rPr lang="ru-RU" sz="900" i="1" dirty="0" smtClean="0">
                <a:solidFill>
                  <a:srgbClr val="00B0F0"/>
                </a:solidFill>
              </a:rPr>
              <a:t>7100 </a:t>
            </a:r>
            <a:r>
              <a:rPr lang="ru-RU" sz="900" i="1" dirty="0" smtClean="0">
                <a:solidFill>
                  <a:srgbClr val="00B0F0"/>
                </a:solidFill>
              </a:rPr>
              <a:t>кв.м.</a:t>
            </a:r>
            <a:r>
              <a:rPr lang="ru-RU" sz="900" i="1" dirty="0" smtClean="0">
                <a:solidFill>
                  <a:srgbClr val="0070C0"/>
                </a:solidFill>
              </a:rPr>
              <a:t>  </a:t>
            </a:r>
          </a:p>
          <a:p>
            <a:r>
              <a:rPr lang="ru-RU" sz="900" i="1" dirty="0" smtClean="0">
                <a:solidFill>
                  <a:srgbClr val="0070C0"/>
                </a:solidFill>
              </a:rPr>
              <a:t>      </a:t>
            </a:r>
          </a:p>
          <a:p>
            <a:r>
              <a:rPr lang="ru-RU" sz="900" i="1" dirty="0" smtClean="0">
                <a:solidFill>
                  <a:srgbClr val="0070C0"/>
                </a:solidFill>
              </a:rPr>
              <a:t>          </a:t>
            </a:r>
            <a:r>
              <a:rPr lang="ru-RU" sz="900" i="1" dirty="0" smtClean="0">
                <a:solidFill>
                  <a:srgbClr val="FF0000"/>
                </a:solidFill>
              </a:rPr>
              <a:t> </a:t>
            </a:r>
            <a:r>
              <a:rPr lang="ru-RU" sz="900" b="1" i="1" dirty="0" smtClean="0">
                <a:solidFill>
                  <a:srgbClr val="FF0000"/>
                </a:solidFill>
              </a:rPr>
              <a:t>Повышение надежности и улучшение эксплуатационных характеристик инженерных систем и конструктивных элементов многоквартирных жилых домов</a:t>
            </a:r>
          </a:p>
          <a:p>
            <a:r>
              <a:rPr lang="ru-RU" sz="900" i="1" dirty="0" smtClean="0">
                <a:solidFill>
                  <a:srgbClr val="FF0000"/>
                </a:solidFill>
              </a:rPr>
              <a:t>            -- повышение комфортности и безопасности проживания в муниципальном жилом фонде, снижение физического износа МКД- уровень взносов на капитальный ремонт- 100%</a:t>
            </a:r>
          </a:p>
          <a:p>
            <a:endParaRPr lang="ru-RU" sz="900" i="1" dirty="0" smtClean="0">
              <a:solidFill>
                <a:srgbClr val="00B050"/>
              </a:solidFill>
            </a:endParaRPr>
          </a:p>
          <a:p>
            <a:r>
              <a:rPr lang="ru-RU" sz="900" b="1" dirty="0" smtClean="0"/>
              <a:t> </a:t>
            </a:r>
            <a:r>
              <a:rPr lang="ru-RU" sz="900" i="1" dirty="0" smtClean="0">
                <a:solidFill>
                  <a:schemeClr val="accent4"/>
                </a:solidFill>
              </a:rPr>
              <a:t> </a:t>
            </a:r>
            <a:r>
              <a:rPr lang="ru-RU" sz="900" i="1" dirty="0" smtClean="0">
                <a:solidFill>
                  <a:schemeClr val="accent3">
                    <a:lumMod val="75000"/>
                  </a:schemeClr>
                </a:solidFill>
              </a:rPr>
              <a:t>Повышение надежности систем жизнеобеспечения ЗАТО г. Североморск</a:t>
            </a:r>
          </a:p>
          <a:p>
            <a:r>
              <a:rPr lang="ru-RU" sz="900" i="1" dirty="0" smtClean="0">
                <a:solidFill>
                  <a:schemeClr val="accent3">
                    <a:lumMod val="75000"/>
                  </a:schemeClr>
                </a:solidFill>
              </a:rPr>
              <a:t>             -  восстановление коммунальных систем- протяженность отремонтированных </a:t>
            </a:r>
            <a:r>
              <a:rPr lang="ru-RU" sz="900" i="1" dirty="0" smtClean="0">
                <a:solidFill>
                  <a:schemeClr val="accent3">
                    <a:lumMod val="75000"/>
                  </a:schemeClr>
                </a:solidFill>
              </a:rPr>
              <a:t>участков сетей-200 </a:t>
            </a:r>
            <a:r>
              <a:rPr lang="ru-RU" sz="900" i="1" dirty="0" smtClean="0">
                <a:solidFill>
                  <a:schemeClr val="accent3">
                    <a:lumMod val="75000"/>
                  </a:schemeClr>
                </a:solidFill>
              </a:rPr>
              <a:t>п.м. </a:t>
            </a:r>
          </a:p>
          <a:p>
            <a:r>
              <a:rPr lang="ru-RU" sz="900" i="1" dirty="0" smtClean="0">
                <a:solidFill>
                  <a:schemeClr val="accent3">
                    <a:lumMod val="75000"/>
                  </a:schemeClr>
                </a:solidFill>
              </a:rPr>
              <a:t>             - модернизация и увеличение протяженности муниципальных объектов уличного освещения- увеличение протяженности- на </a:t>
            </a:r>
            <a:r>
              <a:rPr lang="ru-RU" sz="900" i="1" dirty="0" smtClean="0">
                <a:solidFill>
                  <a:schemeClr val="accent3">
                    <a:lumMod val="75000"/>
                  </a:schemeClr>
                </a:solidFill>
              </a:rPr>
              <a:t>0,05%</a:t>
            </a:r>
            <a:endParaRPr lang="ru-RU" sz="900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900" i="1" dirty="0" smtClean="0">
                <a:solidFill>
                  <a:schemeClr val="accent3">
                    <a:lumMod val="75000"/>
                  </a:schemeClr>
                </a:solidFill>
              </a:rPr>
              <a:t>              -  реализация мер по энергосбережению- </a:t>
            </a:r>
            <a:r>
              <a:rPr lang="ru-RU" sz="9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установка оборудования с энергосберегающими характеристиками - </a:t>
            </a:r>
            <a:r>
              <a:rPr lang="ru-RU" sz="9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400</a:t>
            </a:r>
            <a:r>
              <a:rPr lang="ru-RU" sz="9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900" i="1" dirty="0" smtClean="0">
                <a:solidFill>
                  <a:schemeClr val="accent3">
                    <a:lumMod val="75000"/>
                  </a:schemeClr>
                </a:solidFill>
              </a:rPr>
              <a:t>ед.</a:t>
            </a:r>
          </a:p>
          <a:p>
            <a:endParaRPr lang="ru-RU" sz="900" i="1" dirty="0" smtClean="0">
              <a:solidFill>
                <a:schemeClr val="accent3"/>
              </a:solidFill>
            </a:endParaRPr>
          </a:p>
          <a:p>
            <a:r>
              <a:rPr lang="ru-RU" sz="900" i="1" dirty="0" smtClean="0">
                <a:solidFill>
                  <a:schemeClr val="accent3"/>
                </a:solidFill>
              </a:rPr>
              <a:t>           </a:t>
            </a:r>
            <a:r>
              <a:rPr lang="ru-RU" sz="900" i="1" dirty="0" smtClean="0">
                <a:solidFill>
                  <a:srgbClr val="00B050"/>
                </a:solidFill>
              </a:rPr>
              <a:t> Улучшение эстетического облика городской среды</a:t>
            </a:r>
          </a:p>
          <a:p>
            <a:r>
              <a:rPr lang="ru-RU" sz="900" i="1" dirty="0" smtClean="0">
                <a:solidFill>
                  <a:srgbClr val="00B050"/>
                </a:solidFill>
              </a:rPr>
              <a:t>              -  обеспечение сохранности и улучшение качества паркового  пространства и объектов прочего благоустройства- доля элементов прочего благоустройства, содержащихся в удовлетворительном состоянии- </a:t>
            </a:r>
            <a:r>
              <a:rPr lang="ru-RU" sz="900" dirty="0" smtClean="0">
                <a:solidFill>
                  <a:srgbClr val="00B050"/>
                </a:solidFill>
              </a:rPr>
              <a:t> 100%</a:t>
            </a:r>
            <a:endParaRPr lang="ru-RU" sz="900" i="1" dirty="0" smtClean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b="1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9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</a:t>
            </a:r>
          </a:p>
          <a:p>
            <a:pPr algn="just">
              <a:spcAft>
                <a:spcPts val="0"/>
              </a:spcAft>
            </a:pP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</a:t>
            </a:r>
            <a:endParaRPr lang="ru-RU" sz="900" i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135973"/>
            <a:ext cx="9144000" cy="15841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Муниципальная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«Обеспечение комфортной городской среды»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2016-2020 годы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67282" y="1800976"/>
            <a:ext cx="3873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/>
            </a:pP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Объем расходов </a:t>
            </a:r>
            <a:r>
              <a:rPr lang="ru-RU" sz="2000" b="1" dirty="0" smtClean="0">
                <a:solidFill>
                  <a:srgbClr val="000000"/>
                </a:solidFill>
                <a:latin typeface="Arial Cyr"/>
                <a:cs typeface="Arial Cyr"/>
              </a:rPr>
              <a:t>на 2018 </a:t>
            </a: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год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0"/>
            <a:ext cx="1074640" cy="1094888"/>
          </a:xfrm>
          <a:prstGeom prst="rect">
            <a:avLst/>
          </a:prstGeom>
        </p:spPr>
      </p:pic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025380" y="5596444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руб.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1177780" y="5748844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ru-RU" sz="800" b="1" i="0" u="none" strike="noStrike" baseline="0" dirty="0" smtClean="0">
              <a:solidFill>
                <a:schemeClr val="bg1"/>
              </a:solidFill>
              <a:latin typeface="Arial Cyr"/>
              <a:cs typeface="Arial Cyr"/>
            </a:endParaRP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206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940152" y="6396335"/>
            <a:ext cx="29164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5322880"/>
              </p:ext>
            </p:extLst>
          </p:nvPr>
        </p:nvGraphicFramePr>
        <p:xfrm>
          <a:off x="-772652" y="912125"/>
          <a:ext cx="5792444" cy="8570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17232"/>
            <a:ext cx="1038201" cy="10243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807347"/>
            <a:ext cx="7560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/>
              <a:t>ДИНАМИКА</a:t>
            </a:r>
            <a:br>
              <a:rPr lang="ru-RU" sz="2500" dirty="0"/>
            </a:br>
            <a:r>
              <a:rPr lang="ru-RU" sz="2500" dirty="0"/>
              <a:t>переселения граждан из ЗАТО г. Североморск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116632"/>
            <a:ext cx="9144000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340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Переселение граждан</a:t>
            </a:r>
            <a:endParaRPr lang="ru-RU" sz="4000" b="1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34000" endPos="50000" dist="29997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-540568" y="2204864"/>
            <a:ext cx="4539758" cy="57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Всего: </a:t>
            </a:r>
            <a:r>
              <a:rPr lang="ru-RU" sz="1400" b="1" dirty="0" smtClean="0">
                <a:solidFill>
                  <a:srgbClr val="000000"/>
                </a:solidFill>
                <a:latin typeface="Arial Cyr"/>
                <a:cs typeface="Arial Cyr"/>
              </a:rPr>
              <a:t>173 249,70 тыс. руб., </a:t>
            </a:r>
          </a:p>
          <a:p>
            <a:pPr algn="ctr">
              <a:defRPr sz="1000"/>
            </a:pPr>
            <a:r>
              <a:rPr lang="ru-RU" sz="1400" b="1" dirty="0" smtClean="0">
                <a:solidFill>
                  <a:srgbClr val="000000"/>
                </a:solidFill>
                <a:latin typeface="Arial Cyr"/>
                <a:cs typeface="Arial Cyr"/>
              </a:rPr>
              <a:t>в том числе </a:t>
            </a:r>
          </a:p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 </a:t>
            </a:r>
          </a:p>
          <a:p>
            <a:pPr algn="ctr" rtl="0">
              <a:defRPr sz="1000"/>
            </a:pPr>
            <a:endParaRPr lang="ru-RU" sz="1400" b="1" i="0" u="none" strike="noStrike" baseline="0" dirty="0" smtClean="0">
              <a:solidFill>
                <a:srgbClr val="000000"/>
              </a:solidFill>
              <a:latin typeface="Arial Cyr"/>
              <a:cs typeface="Arial Cyr"/>
            </a:endParaRP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15194" y="2349289"/>
            <a:ext cx="54607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endParaRPr lang="ru-RU" sz="900" b="1" dirty="0" smtClean="0"/>
          </a:p>
          <a:p>
            <a:r>
              <a:rPr lang="ru-RU" sz="900" b="1" dirty="0" smtClean="0"/>
              <a:t>            </a:t>
            </a:r>
            <a:endParaRPr lang="ru-RU" sz="900" i="1" dirty="0" smtClean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b="1" i="1" dirty="0" smtClean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Поддержание технического уровня и эксплуатационного состояния автомобильных дорог, отвечающих установленным нормативным требованиям</a:t>
            </a:r>
          </a:p>
          <a:p>
            <a:r>
              <a:rPr lang="ru-RU" sz="900" dirty="0" smtClean="0">
                <a:solidFill>
                  <a:srgbClr val="00B0F0"/>
                </a:solidFill>
              </a:rPr>
              <a:t>            -</a:t>
            </a:r>
            <a:r>
              <a:rPr lang="ru-RU" sz="900" i="1" dirty="0" smtClean="0">
                <a:solidFill>
                  <a:srgbClr val="00B0F0"/>
                </a:solidFill>
              </a:rPr>
              <a:t> сохранность автомобильных дорог  общего пользования  местного значения-  площадь отремонтированных дорог- </a:t>
            </a:r>
            <a:r>
              <a:rPr lang="ru-RU" sz="900" i="1" dirty="0" smtClean="0">
                <a:solidFill>
                  <a:srgbClr val="00B0F0"/>
                </a:solidFill>
              </a:rPr>
              <a:t>7 100 </a:t>
            </a:r>
            <a:r>
              <a:rPr lang="ru-RU" sz="900" i="1" dirty="0" smtClean="0">
                <a:solidFill>
                  <a:srgbClr val="00B0F0"/>
                </a:solidFill>
              </a:rPr>
              <a:t>кв.м.</a:t>
            </a:r>
            <a:r>
              <a:rPr lang="ru-RU" sz="900" i="1" dirty="0" smtClean="0">
                <a:solidFill>
                  <a:srgbClr val="0070C0"/>
                </a:solidFill>
              </a:rPr>
              <a:t>  </a:t>
            </a:r>
          </a:p>
          <a:p>
            <a:r>
              <a:rPr lang="ru-RU" sz="900" i="1" dirty="0" smtClean="0">
                <a:solidFill>
                  <a:srgbClr val="0070C0"/>
                </a:solidFill>
              </a:rPr>
              <a:t>      </a:t>
            </a:r>
          </a:p>
          <a:p>
            <a:r>
              <a:rPr lang="ru-RU" sz="900" i="1" dirty="0" smtClean="0">
                <a:solidFill>
                  <a:srgbClr val="0070C0"/>
                </a:solidFill>
              </a:rPr>
              <a:t>          </a:t>
            </a:r>
            <a:r>
              <a:rPr lang="ru-RU" sz="900" i="1" dirty="0" smtClean="0">
                <a:solidFill>
                  <a:srgbClr val="FF0000"/>
                </a:solidFill>
              </a:rPr>
              <a:t> </a:t>
            </a:r>
            <a:r>
              <a:rPr lang="ru-RU" sz="900" b="1" i="1" dirty="0" smtClean="0">
                <a:solidFill>
                  <a:srgbClr val="FF0000"/>
                </a:solidFill>
              </a:rPr>
              <a:t>Повышение надежности и улучшение эксплуатационных характеристик инженерных систем и конструктивных элементов многоквартирных жилых домов</a:t>
            </a:r>
          </a:p>
          <a:p>
            <a:r>
              <a:rPr lang="ru-RU" sz="900" i="1" dirty="0" smtClean="0">
                <a:solidFill>
                  <a:srgbClr val="FF0000"/>
                </a:solidFill>
              </a:rPr>
              <a:t>            -- повышение комфортности и безопасности проживания в муниципальном жилом фонде, снижение физического износа МКД- уровень взносов на капитальный ремонт- 100%</a:t>
            </a:r>
          </a:p>
          <a:p>
            <a:endParaRPr lang="ru-RU" sz="900" i="1" dirty="0" smtClean="0">
              <a:solidFill>
                <a:srgbClr val="00B050"/>
              </a:solidFill>
            </a:endParaRPr>
          </a:p>
          <a:p>
            <a:r>
              <a:rPr lang="ru-RU" sz="900" b="1" dirty="0" smtClean="0"/>
              <a:t> </a:t>
            </a:r>
            <a:r>
              <a:rPr lang="ru-RU" sz="900" i="1" dirty="0" smtClean="0">
                <a:solidFill>
                  <a:schemeClr val="accent4"/>
                </a:solidFill>
              </a:rPr>
              <a:t> </a:t>
            </a:r>
            <a:r>
              <a:rPr lang="ru-RU" sz="9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Повышение надежности систем жизнеобеспечения ЗАТО г. Североморск</a:t>
            </a:r>
          </a:p>
          <a:p>
            <a:r>
              <a:rPr lang="ru-RU" sz="9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-  восстановление коммунальных систем- протяженность </a:t>
            </a:r>
            <a:r>
              <a:rPr lang="ru-RU" sz="9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отремонтированных участков сетей-200 </a:t>
            </a:r>
            <a:r>
              <a:rPr lang="ru-RU" sz="9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п.м. </a:t>
            </a:r>
          </a:p>
          <a:p>
            <a:r>
              <a:rPr lang="ru-RU" sz="9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- модернизация и увеличение протяженности муниципальных объектов уличного освещения- увеличение протяженности- на </a:t>
            </a:r>
            <a:r>
              <a:rPr lang="ru-RU" sz="9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0,06%</a:t>
            </a:r>
            <a:endParaRPr lang="ru-RU" sz="9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sz="9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-  реализация мер по </a:t>
            </a:r>
            <a:r>
              <a:rPr lang="ru-RU" sz="9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энергосбережению- установка оборудования с энергосберегающими характеристиками </a:t>
            </a:r>
            <a:r>
              <a:rPr lang="ru-RU" sz="9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- 400</a:t>
            </a:r>
            <a:r>
              <a:rPr lang="ru-RU" sz="9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9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ед.</a:t>
            </a:r>
          </a:p>
          <a:p>
            <a:endParaRPr lang="ru-RU" sz="900" i="1" dirty="0" smtClean="0">
              <a:solidFill>
                <a:schemeClr val="accent3"/>
              </a:solidFill>
            </a:endParaRPr>
          </a:p>
          <a:p>
            <a:r>
              <a:rPr lang="ru-RU" sz="900" i="1" dirty="0" smtClean="0">
                <a:solidFill>
                  <a:schemeClr val="accent3"/>
                </a:solidFill>
              </a:rPr>
              <a:t>           </a:t>
            </a:r>
            <a:r>
              <a:rPr lang="ru-RU" sz="900" i="1" dirty="0" smtClean="0">
                <a:solidFill>
                  <a:srgbClr val="00B050"/>
                </a:solidFill>
              </a:rPr>
              <a:t> Улучшение эстетического облика городской среды</a:t>
            </a:r>
          </a:p>
          <a:p>
            <a:r>
              <a:rPr lang="ru-RU" sz="900" i="1" dirty="0" smtClean="0">
                <a:solidFill>
                  <a:srgbClr val="00B050"/>
                </a:solidFill>
              </a:rPr>
              <a:t>              -  обеспечение сохранности и улучшение качества паркового  пространства и объектов прочего благоустройства- доля элементов прочего благоустройства, содержащихся в удовлетворительном состоянии- </a:t>
            </a:r>
            <a:r>
              <a:rPr lang="ru-RU" sz="900" dirty="0" smtClean="0">
                <a:solidFill>
                  <a:srgbClr val="00B050"/>
                </a:solidFill>
              </a:rPr>
              <a:t> 100%</a:t>
            </a:r>
            <a:endParaRPr lang="ru-RU" sz="900" i="1" dirty="0" smtClean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b="1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9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</a:t>
            </a:r>
          </a:p>
          <a:p>
            <a:pPr algn="just">
              <a:spcAft>
                <a:spcPts val="0"/>
              </a:spcAft>
            </a:pP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</a:t>
            </a:r>
            <a:endParaRPr lang="ru-RU" sz="900" i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135973"/>
            <a:ext cx="9144000" cy="15841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Муниципальная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«Обеспечение комфортной городской среды»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2016-2020 годы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67282" y="1800976"/>
            <a:ext cx="3873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/>
            </a:pP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Объем расходов </a:t>
            </a:r>
            <a:r>
              <a:rPr lang="ru-RU" sz="2000" b="1" dirty="0" smtClean="0">
                <a:solidFill>
                  <a:srgbClr val="000000"/>
                </a:solidFill>
                <a:latin typeface="Arial Cyr"/>
                <a:cs typeface="Arial Cyr"/>
              </a:rPr>
              <a:t>на 2019 </a:t>
            </a: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год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0"/>
            <a:ext cx="1074640" cy="1094888"/>
          </a:xfrm>
          <a:prstGeom prst="rect">
            <a:avLst/>
          </a:prstGeom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039337" y="4663714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руб.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025380" y="5596444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руб.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1177780" y="5748844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ru-RU" sz="800" b="1" i="0" u="none" strike="noStrike" baseline="0" dirty="0" smtClean="0">
              <a:solidFill>
                <a:schemeClr val="bg1"/>
              </a:solidFill>
              <a:latin typeface="Arial Cyr"/>
              <a:cs typeface="Arial Cyr"/>
            </a:endParaRP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206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940152" y="6396335"/>
            <a:ext cx="29164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5322880"/>
              </p:ext>
            </p:extLst>
          </p:nvPr>
        </p:nvGraphicFramePr>
        <p:xfrm>
          <a:off x="-772652" y="912125"/>
          <a:ext cx="5792444" cy="8570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17232"/>
            <a:ext cx="1038201" cy="10243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807347"/>
            <a:ext cx="7560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/>
              <a:t>ДИНАМИКА</a:t>
            </a:r>
            <a:br>
              <a:rPr lang="ru-RU" sz="2500" dirty="0"/>
            </a:br>
            <a:r>
              <a:rPr lang="ru-RU" sz="2500" dirty="0"/>
              <a:t>переселения граждан из ЗАТО г. Североморск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116632"/>
            <a:ext cx="9144000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340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Переселение граждан</a:t>
            </a:r>
            <a:endParaRPr lang="ru-RU" sz="4000" b="1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34000" endPos="50000" dist="29997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-540568" y="2204864"/>
            <a:ext cx="4539758" cy="57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Всего: 20 539</a:t>
            </a:r>
            <a:r>
              <a:rPr lang="ru-RU" sz="1400" b="1" dirty="0" smtClean="0">
                <a:solidFill>
                  <a:srgbClr val="000000"/>
                </a:solidFill>
                <a:latin typeface="Arial Cyr"/>
                <a:cs typeface="Arial Cyr"/>
              </a:rPr>
              <a:t>,0 тыс. руб., </a:t>
            </a:r>
          </a:p>
          <a:p>
            <a:pPr algn="ctr">
              <a:defRPr sz="1000"/>
            </a:pPr>
            <a:r>
              <a:rPr lang="ru-RU" sz="1400" b="1" dirty="0" smtClean="0">
                <a:solidFill>
                  <a:srgbClr val="000000"/>
                </a:solidFill>
                <a:latin typeface="Arial Cyr"/>
                <a:cs typeface="Arial Cyr"/>
              </a:rPr>
              <a:t>в том числе </a:t>
            </a:r>
          </a:p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 </a:t>
            </a:r>
          </a:p>
          <a:p>
            <a:pPr algn="ctr" rtl="0">
              <a:defRPr sz="1000"/>
            </a:pPr>
            <a:endParaRPr lang="ru-RU" sz="1400" b="1" i="0" u="none" strike="noStrike" baseline="0" dirty="0" smtClean="0">
              <a:solidFill>
                <a:srgbClr val="000000"/>
              </a:solidFill>
              <a:latin typeface="Arial Cyr"/>
              <a:cs typeface="Arial Cyr"/>
            </a:endParaRP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59832" y="3501007"/>
            <a:ext cx="55161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endParaRPr lang="ru-RU" sz="900" b="1" dirty="0" smtClean="0"/>
          </a:p>
          <a:p>
            <a:r>
              <a:rPr lang="ru-RU" sz="900" b="1" dirty="0" smtClean="0"/>
              <a:t>            </a:t>
            </a:r>
            <a:endParaRPr lang="ru-RU" sz="900" i="1" dirty="0" smtClean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Совершенствование бюджетного процесса, развитие системы финансового контроля, эффективное управление </a:t>
            </a:r>
            <a:r>
              <a:rPr lang="ru-RU" sz="900" b="1" i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муниципальным долгом</a:t>
            </a:r>
            <a:endParaRPr lang="ru-RU" sz="900" b="1" i="1" dirty="0" smtClean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endParaRPr lang="ru-RU" sz="900" b="1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dirty="0" smtClean="0">
                <a:solidFill>
                  <a:srgbClr val="0070C0"/>
                </a:solidFill>
              </a:rPr>
              <a:t> -</a:t>
            </a:r>
            <a:r>
              <a:rPr lang="ru-RU" sz="900" i="1" dirty="0" smtClean="0">
                <a:solidFill>
                  <a:srgbClr val="0070C0"/>
                </a:solidFill>
              </a:rPr>
              <a:t> оценка качества финансового менеджмента- 3,7 балла</a:t>
            </a: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rgbClr val="0070C0"/>
                </a:solidFill>
              </a:rPr>
              <a:t>-.  уровень финансовой зависимости – 74% </a:t>
            </a: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rgbClr val="0070C0"/>
                </a:solidFill>
              </a:rPr>
              <a:t>- отсутствие просроченной кредиторской задолженности.</a:t>
            </a:r>
          </a:p>
          <a:p>
            <a:r>
              <a:rPr lang="ru-RU" sz="900" i="1" dirty="0" smtClean="0">
                <a:solidFill>
                  <a:srgbClr val="0070C0"/>
                </a:solidFill>
              </a:rPr>
              <a:t>      </a:t>
            </a:r>
          </a:p>
          <a:p>
            <a:r>
              <a:rPr lang="ru-RU" sz="900" i="1" dirty="0" smtClean="0">
                <a:solidFill>
                  <a:srgbClr val="0070C0"/>
                </a:solidFill>
              </a:rPr>
              <a:t>          </a:t>
            </a:r>
            <a:r>
              <a:rPr lang="ru-RU" sz="900" i="1" dirty="0" smtClean="0">
                <a:solidFill>
                  <a:srgbClr val="FF0000"/>
                </a:solidFill>
              </a:rPr>
              <a:t> </a:t>
            </a:r>
            <a:r>
              <a:rPr lang="ru-RU" sz="900" b="1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9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</a:t>
            </a:r>
          </a:p>
          <a:p>
            <a:pPr algn="just">
              <a:spcAft>
                <a:spcPts val="0"/>
              </a:spcAft>
            </a:pP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</a:t>
            </a:r>
            <a:endParaRPr lang="ru-RU" sz="900" i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135973"/>
            <a:ext cx="9144000" cy="15841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Муниципальная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«Создание условий для эффективного и ответственного управления муниципальными финансами, повышения устойчивости бюджета муниципального образования ЗАТО г. Североморск» на 2016-2020 годы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67282" y="1800976"/>
            <a:ext cx="3873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/>
            </a:pP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Объем расходов </a:t>
            </a:r>
            <a:r>
              <a:rPr lang="ru-RU" sz="2000" b="1" dirty="0" smtClean="0">
                <a:solidFill>
                  <a:srgbClr val="000000"/>
                </a:solidFill>
                <a:latin typeface="Arial Cyr"/>
                <a:cs typeface="Arial Cyr"/>
              </a:rPr>
              <a:t>на 2017 </a:t>
            </a: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год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0"/>
            <a:ext cx="1074640" cy="1094888"/>
          </a:xfrm>
          <a:prstGeom prst="rect">
            <a:avLst/>
          </a:prstGeom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971600" y="4509120"/>
            <a:ext cx="763075" cy="34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1177780" y="5748844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ru-RU" sz="800" b="1" i="0" u="none" strike="noStrike" baseline="0" dirty="0" smtClean="0">
              <a:solidFill>
                <a:schemeClr val="bg1"/>
              </a:solidFill>
              <a:latin typeface="Arial Cyr"/>
              <a:cs typeface="Arial Cyr"/>
            </a:endParaRP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206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940152" y="6396335"/>
            <a:ext cx="29164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5322880"/>
              </p:ext>
            </p:extLst>
          </p:nvPr>
        </p:nvGraphicFramePr>
        <p:xfrm>
          <a:off x="-772652" y="912125"/>
          <a:ext cx="5792444" cy="8570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17232"/>
            <a:ext cx="1038201" cy="10243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807347"/>
            <a:ext cx="7560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/>
              <a:t>ДИНАМИКА</a:t>
            </a:r>
            <a:br>
              <a:rPr lang="ru-RU" sz="2500" dirty="0"/>
            </a:br>
            <a:r>
              <a:rPr lang="ru-RU" sz="2500" dirty="0"/>
              <a:t>переселения граждан из ЗАТО г. Североморск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116632"/>
            <a:ext cx="9144000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340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Переселение граждан</a:t>
            </a:r>
            <a:endParaRPr lang="ru-RU" sz="4000" b="1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34000" endPos="50000" dist="29997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-540568" y="2204864"/>
            <a:ext cx="4539758" cy="57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Всего: </a:t>
            </a:r>
            <a:r>
              <a:rPr lang="ru-RU" sz="1400" b="1" dirty="0" smtClean="0">
                <a:solidFill>
                  <a:srgbClr val="000000"/>
                </a:solidFill>
                <a:latin typeface="Arial Cyr"/>
                <a:cs typeface="Arial Cyr"/>
              </a:rPr>
              <a:t>34</a:t>
            </a: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 587</a:t>
            </a:r>
            <a:r>
              <a:rPr lang="ru-RU" sz="1400" b="1" dirty="0" smtClean="0">
                <a:solidFill>
                  <a:srgbClr val="000000"/>
                </a:solidFill>
                <a:latin typeface="Arial Cyr"/>
                <a:cs typeface="Arial Cyr"/>
              </a:rPr>
              <a:t>,8 тыс. руб., </a:t>
            </a:r>
          </a:p>
          <a:p>
            <a:pPr algn="ctr">
              <a:defRPr sz="1000"/>
            </a:pPr>
            <a:r>
              <a:rPr lang="ru-RU" sz="1400" b="1" dirty="0" smtClean="0">
                <a:solidFill>
                  <a:srgbClr val="000000"/>
                </a:solidFill>
                <a:latin typeface="Arial Cyr"/>
                <a:cs typeface="Arial Cyr"/>
              </a:rPr>
              <a:t>в том числе </a:t>
            </a:r>
          </a:p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 </a:t>
            </a:r>
          </a:p>
          <a:p>
            <a:pPr algn="ctr" rtl="0">
              <a:defRPr sz="1000"/>
            </a:pPr>
            <a:endParaRPr lang="ru-RU" sz="1400" b="1" i="0" u="none" strike="noStrike" baseline="0" dirty="0" smtClean="0">
              <a:solidFill>
                <a:srgbClr val="000000"/>
              </a:solidFill>
              <a:latin typeface="Arial Cyr"/>
              <a:cs typeface="Arial Cyr"/>
            </a:endParaRP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59832" y="3501007"/>
            <a:ext cx="55161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endParaRPr lang="ru-RU" sz="900" b="1" dirty="0" smtClean="0"/>
          </a:p>
          <a:p>
            <a:r>
              <a:rPr lang="ru-RU" sz="900" b="1" dirty="0" smtClean="0"/>
              <a:t>            </a:t>
            </a:r>
            <a:endParaRPr lang="ru-RU" sz="900" i="1" dirty="0" smtClean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Совершенствование бюджетного процесса, развитие системы финансового контроля, эффективное управление муниципальным долгом</a:t>
            </a:r>
          </a:p>
          <a:p>
            <a:pPr indent="342900" algn="just">
              <a:spcAft>
                <a:spcPts val="0"/>
              </a:spcAft>
            </a:pPr>
            <a:endParaRPr lang="ru-RU" sz="900" b="1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dirty="0" smtClean="0">
                <a:solidFill>
                  <a:srgbClr val="0070C0"/>
                </a:solidFill>
              </a:rPr>
              <a:t> -</a:t>
            </a:r>
            <a:r>
              <a:rPr lang="ru-RU" sz="900" i="1" dirty="0" smtClean="0">
                <a:solidFill>
                  <a:srgbClr val="0070C0"/>
                </a:solidFill>
              </a:rPr>
              <a:t> оценка качества финансового менеджмента- </a:t>
            </a:r>
            <a:r>
              <a:rPr lang="ru-RU" sz="900" i="1" dirty="0" smtClean="0">
                <a:solidFill>
                  <a:srgbClr val="0070C0"/>
                </a:solidFill>
              </a:rPr>
              <a:t>4 </a:t>
            </a:r>
            <a:r>
              <a:rPr lang="ru-RU" sz="900" i="1" dirty="0" smtClean="0">
                <a:solidFill>
                  <a:srgbClr val="0070C0"/>
                </a:solidFill>
              </a:rPr>
              <a:t>балла</a:t>
            </a: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rgbClr val="0070C0"/>
                </a:solidFill>
              </a:rPr>
              <a:t>-.  уровень финансовой зависимости – </a:t>
            </a:r>
            <a:r>
              <a:rPr lang="ru-RU" sz="900" i="1" dirty="0" smtClean="0">
                <a:solidFill>
                  <a:srgbClr val="0070C0"/>
                </a:solidFill>
              </a:rPr>
              <a:t>76% </a:t>
            </a:r>
            <a:endParaRPr lang="ru-RU" sz="900" i="1" dirty="0" smtClean="0">
              <a:solidFill>
                <a:srgbClr val="0070C0"/>
              </a:solidFill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rgbClr val="0070C0"/>
                </a:solidFill>
              </a:rPr>
              <a:t>- отсутствие просроченной кредиторской задолженности.</a:t>
            </a:r>
          </a:p>
          <a:p>
            <a:r>
              <a:rPr lang="ru-RU" sz="900" i="1" dirty="0" smtClean="0">
                <a:solidFill>
                  <a:srgbClr val="0070C0"/>
                </a:solidFill>
              </a:rPr>
              <a:t>      </a:t>
            </a:r>
          </a:p>
          <a:p>
            <a:r>
              <a:rPr lang="ru-RU" sz="900" i="1" dirty="0" smtClean="0">
                <a:solidFill>
                  <a:srgbClr val="0070C0"/>
                </a:solidFill>
              </a:rPr>
              <a:t>          </a:t>
            </a:r>
            <a:r>
              <a:rPr lang="ru-RU" sz="900" i="1" dirty="0" smtClean="0">
                <a:solidFill>
                  <a:srgbClr val="FF0000"/>
                </a:solidFill>
              </a:rPr>
              <a:t> </a:t>
            </a:r>
            <a:r>
              <a:rPr lang="ru-RU" sz="900" b="1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9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</a:t>
            </a:r>
          </a:p>
          <a:p>
            <a:pPr algn="just">
              <a:spcAft>
                <a:spcPts val="0"/>
              </a:spcAft>
            </a:pP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</a:t>
            </a:r>
            <a:endParaRPr lang="ru-RU" sz="900" i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135973"/>
            <a:ext cx="9144000" cy="15841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Муниципальная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«Создание условий для эффективного и ответственного управления муниципальными финансами, повышения устойчивости бюджета муниципального образования ЗАТО г. Североморск» на 2016-2020 годы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67282" y="1800976"/>
            <a:ext cx="3873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/>
            </a:pP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Объем расходов </a:t>
            </a:r>
            <a:r>
              <a:rPr lang="ru-RU" sz="2000" b="1" dirty="0" smtClean="0">
                <a:solidFill>
                  <a:srgbClr val="000000"/>
                </a:solidFill>
                <a:latin typeface="Arial Cyr"/>
                <a:cs typeface="Arial Cyr"/>
              </a:rPr>
              <a:t>на 2018 </a:t>
            </a: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год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0"/>
            <a:ext cx="1074640" cy="1094888"/>
          </a:xfrm>
          <a:prstGeom prst="rect">
            <a:avLst/>
          </a:prstGeom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971600" y="4509120"/>
            <a:ext cx="763075" cy="34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1177780" y="5748844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ru-RU" sz="800" b="1" i="0" u="none" strike="noStrike" baseline="0" dirty="0" smtClean="0">
              <a:solidFill>
                <a:schemeClr val="bg1"/>
              </a:solidFill>
              <a:latin typeface="Arial Cyr"/>
              <a:cs typeface="Arial Cyr"/>
            </a:endParaRP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206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940152" y="6396335"/>
            <a:ext cx="29164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5322880"/>
              </p:ext>
            </p:extLst>
          </p:nvPr>
        </p:nvGraphicFramePr>
        <p:xfrm>
          <a:off x="-772652" y="912125"/>
          <a:ext cx="5792444" cy="8570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17232"/>
            <a:ext cx="1038201" cy="10243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807347"/>
            <a:ext cx="7560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/>
              <a:t>ДИНАМИКА</a:t>
            </a:r>
            <a:br>
              <a:rPr lang="ru-RU" sz="2500" dirty="0"/>
            </a:br>
            <a:r>
              <a:rPr lang="ru-RU" sz="2500" dirty="0"/>
              <a:t>переселения граждан из ЗАТО г. Североморск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116632"/>
            <a:ext cx="9144000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340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Переселение граждан</a:t>
            </a:r>
            <a:endParaRPr lang="ru-RU" sz="4000" b="1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34000" endPos="50000" dist="29997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-540568" y="2204864"/>
            <a:ext cx="4539758" cy="57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Всего: 50 237</a:t>
            </a:r>
            <a:r>
              <a:rPr lang="ru-RU" sz="1400" b="1" dirty="0" smtClean="0">
                <a:solidFill>
                  <a:srgbClr val="000000"/>
                </a:solidFill>
                <a:latin typeface="Arial Cyr"/>
                <a:cs typeface="Arial Cyr"/>
              </a:rPr>
              <a:t>,6 тыс. руб., </a:t>
            </a:r>
          </a:p>
          <a:p>
            <a:pPr algn="ctr">
              <a:defRPr sz="1000"/>
            </a:pPr>
            <a:r>
              <a:rPr lang="ru-RU" sz="1400" b="1" dirty="0" smtClean="0">
                <a:solidFill>
                  <a:srgbClr val="000000"/>
                </a:solidFill>
                <a:latin typeface="Arial Cyr"/>
                <a:cs typeface="Arial Cyr"/>
              </a:rPr>
              <a:t>в том числе </a:t>
            </a:r>
          </a:p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 </a:t>
            </a:r>
          </a:p>
          <a:p>
            <a:pPr algn="ctr" rtl="0">
              <a:defRPr sz="1000"/>
            </a:pPr>
            <a:endParaRPr lang="ru-RU" sz="1400" b="1" i="0" u="none" strike="noStrike" baseline="0" dirty="0" smtClean="0">
              <a:solidFill>
                <a:srgbClr val="000000"/>
              </a:solidFill>
              <a:latin typeface="Arial Cyr"/>
              <a:cs typeface="Arial Cyr"/>
            </a:endParaRP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59832" y="3501007"/>
            <a:ext cx="55161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endParaRPr lang="ru-RU" sz="900" b="1" dirty="0" smtClean="0"/>
          </a:p>
          <a:p>
            <a:r>
              <a:rPr lang="ru-RU" sz="900" b="1" dirty="0" smtClean="0"/>
              <a:t>            </a:t>
            </a:r>
            <a:endParaRPr lang="ru-RU" sz="900" i="1" dirty="0" smtClean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Совершенствование бюджетного процесса, развитие системы финансового контроля, эффективное управление муниципальным долгом</a:t>
            </a:r>
          </a:p>
          <a:p>
            <a:pPr indent="342900" algn="just">
              <a:spcAft>
                <a:spcPts val="0"/>
              </a:spcAft>
            </a:pPr>
            <a:endParaRPr lang="ru-RU" sz="900" b="1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dirty="0" smtClean="0">
                <a:solidFill>
                  <a:srgbClr val="0070C0"/>
                </a:solidFill>
              </a:rPr>
              <a:t> -</a:t>
            </a:r>
            <a:r>
              <a:rPr lang="ru-RU" sz="900" i="1" dirty="0" smtClean="0">
                <a:solidFill>
                  <a:srgbClr val="0070C0"/>
                </a:solidFill>
              </a:rPr>
              <a:t> оценка качества финансового менеджмента- </a:t>
            </a:r>
            <a:r>
              <a:rPr lang="ru-RU" sz="900" i="1" dirty="0" smtClean="0">
                <a:solidFill>
                  <a:srgbClr val="0070C0"/>
                </a:solidFill>
              </a:rPr>
              <a:t>4,2 </a:t>
            </a:r>
            <a:r>
              <a:rPr lang="ru-RU" sz="900" i="1" dirty="0" smtClean="0">
                <a:solidFill>
                  <a:srgbClr val="0070C0"/>
                </a:solidFill>
              </a:rPr>
              <a:t>балла</a:t>
            </a: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rgbClr val="0070C0"/>
                </a:solidFill>
              </a:rPr>
              <a:t>-.  уровень финансовой зависимости – </a:t>
            </a:r>
            <a:r>
              <a:rPr lang="ru-RU" sz="900" i="1" dirty="0" smtClean="0">
                <a:solidFill>
                  <a:srgbClr val="0070C0"/>
                </a:solidFill>
              </a:rPr>
              <a:t>77% </a:t>
            </a:r>
            <a:endParaRPr lang="ru-RU" sz="900" i="1" dirty="0" smtClean="0">
              <a:solidFill>
                <a:srgbClr val="0070C0"/>
              </a:solidFill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rgbClr val="0070C0"/>
                </a:solidFill>
              </a:rPr>
              <a:t>- отсутствие просроченной кредиторской задолженности.</a:t>
            </a:r>
          </a:p>
          <a:p>
            <a:r>
              <a:rPr lang="ru-RU" sz="900" i="1" dirty="0" smtClean="0">
                <a:solidFill>
                  <a:srgbClr val="0070C0"/>
                </a:solidFill>
              </a:rPr>
              <a:t>      </a:t>
            </a:r>
          </a:p>
          <a:p>
            <a:r>
              <a:rPr lang="ru-RU" sz="900" i="1" dirty="0" smtClean="0">
                <a:solidFill>
                  <a:srgbClr val="0070C0"/>
                </a:solidFill>
              </a:rPr>
              <a:t>          </a:t>
            </a:r>
            <a:r>
              <a:rPr lang="ru-RU" sz="900" i="1" dirty="0" smtClean="0">
                <a:solidFill>
                  <a:srgbClr val="FF0000"/>
                </a:solidFill>
              </a:rPr>
              <a:t> </a:t>
            </a:r>
            <a:r>
              <a:rPr lang="ru-RU" sz="900" b="1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9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</a:t>
            </a:r>
          </a:p>
          <a:p>
            <a:pPr algn="just">
              <a:spcAft>
                <a:spcPts val="0"/>
              </a:spcAft>
            </a:pP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</a:t>
            </a:r>
            <a:endParaRPr lang="ru-RU" sz="900" i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135973"/>
            <a:ext cx="9144000" cy="15841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Муниципальная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«Создание условий для эффективного и ответственного управления муниципальными финансами, повышения устойчивости бюджета муниципального образования ЗАТО г. Североморск» на 2016-2020 годы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67282" y="1800976"/>
            <a:ext cx="3873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/>
            </a:pP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Объем расходов </a:t>
            </a:r>
            <a:r>
              <a:rPr lang="ru-RU" sz="2000" b="1" dirty="0" smtClean="0">
                <a:solidFill>
                  <a:srgbClr val="000000"/>
                </a:solidFill>
                <a:latin typeface="Arial Cyr"/>
                <a:cs typeface="Arial Cyr"/>
              </a:rPr>
              <a:t>на 2019 </a:t>
            </a: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год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0"/>
            <a:ext cx="1074640" cy="1094888"/>
          </a:xfrm>
          <a:prstGeom prst="rect">
            <a:avLst/>
          </a:prstGeom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971600" y="4509120"/>
            <a:ext cx="763075" cy="34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1177780" y="5748844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ru-RU" sz="800" b="1" i="0" u="none" strike="noStrike" baseline="0" dirty="0" smtClean="0">
              <a:solidFill>
                <a:schemeClr val="bg1"/>
              </a:solidFill>
              <a:latin typeface="Arial Cyr"/>
              <a:cs typeface="Arial Cyr"/>
            </a:endParaRP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206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6632"/>
            <a:ext cx="8784976" cy="6624736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4" name="TextBox 3"/>
          <p:cNvSpPr txBox="1"/>
          <p:nvPr/>
        </p:nvSpPr>
        <p:spPr>
          <a:xfrm>
            <a:off x="755576" y="764704"/>
            <a:ext cx="6120680" cy="20928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500" b="1" dirty="0" smtClean="0">
                <a:ln w="66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bg2">
                      <a:lumMod val="50000"/>
                    </a:schemeClr>
                  </a:outerShdw>
                </a:effectLst>
              </a:rPr>
              <a:t>Благодарим  за внимание!</a:t>
            </a:r>
            <a:endParaRPr lang="ru-RU" sz="6500" b="1" dirty="0">
              <a:ln w="6600">
                <a:solidFill>
                  <a:schemeClr val="bg2">
                    <a:lumMod val="2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effectLst>
                <a:outerShdw dist="38100" dir="2700000" algn="tl" rotWithShape="0">
                  <a:schemeClr val="bg2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2918" y="5491176"/>
            <a:ext cx="1038201" cy="10243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0944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/>
          </p:nvPr>
        </p:nvGraphicFramePr>
        <p:xfrm>
          <a:off x="285720" y="142852"/>
          <a:ext cx="8390736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4768643"/>
            <a:ext cx="7572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В 2017-2019 году будет продолжена работа по внедрению программно-целевых принципов формирования бюджета, с этой целью осуществляет деятельность Программно-целевой совет ЗАТО г.Североморск. Объем расходов  в программном виде ежегодно будет составлять  более 2,0 млрд. рублей, или 86-91% от общего объёма расходов бюджета.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2918" y="5491176"/>
            <a:ext cx="1038201" cy="10243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8300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2953534172"/>
              </p:ext>
            </p:extLst>
          </p:nvPr>
        </p:nvGraphicFramePr>
        <p:xfrm>
          <a:off x="0" y="980728"/>
          <a:ext cx="8748464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833665"/>
            <a:ext cx="1038201" cy="10243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16632"/>
            <a:ext cx="9144000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340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реализация муниципальных программ</a:t>
            </a:r>
            <a:endParaRPr lang="ru-RU" sz="3600" b="1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34000" endPos="50000" dist="29997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0"/>
            <a:ext cx="1074640" cy="1094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940152" y="6396335"/>
            <a:ext cx="29164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92756668"/>
              </p:ext>
            </p:extLst>
          </p:nvPr>
        </p:nvGraphicFramePr>
        <p:xfrm>
          <a:off x="-772652" y="912125"/>
          <a:ext cx="5792444" cy="8570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2918" y="5491176"/>
            <a:ext cx="1038201" cy="10243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807347"/>
            <a:ext cx="7560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/>
              <a:t>ДИНАМИКА</a:t>
            </a:r>
            <a:br>
              <a:rPr lang="ru-RU" sz="2500" dirty="0"/>
            </a:br>
            <a:r>
              <a:rPr lang="ru-RU" sz="2500" dirty="0"/>
              <a:t>переселения граждан из ЗАТО г. Североморск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116632"/>
            <a:ext cx="9144000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340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Переселение граждан</a:t>
            </a:r>
            <a:endParaRPr lang="ru-RU" sz="4000" b="1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34000" endPos="50000" dist="29997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-540568" y="2204864"/>
            <a:ext cx="4539758" cy="57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Всего: 14 815,4 тыс. руб., </a:t>
            </a:r>
          </a:p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 том числе 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15194" y="2349289"/>
            <a:ext cx="54607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</a:t>
            </a:r>
            <a:r>
              <a:rPr lang="ru-RU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населения, создание доступной среды для людей с ограниченными </a:t>
            </a:r>
            <a:r>
              <a:rPr lang="ru-RU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возможностями</a:t>
            </a:r>
            <a:endParaRPr lang="ru-RU" sz="900" i="1" dirty="0" smtClean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улучшение материальных и социально-бытовых </a:t>
            </a:r>
            <a:r>
              <a:rPr lang="ru-RU" sz="9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условий </a:t>
            </a:r>
            <a:r>
              <a:rPr lang="ru-RU" sz="9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участников и ветеранов </a:t>
            </a:r>
            <a:r>
              <a:rPr lang="ru-RU" sz="9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Великой Отечественной </a:t>
            </a:r>
            <a:r>
              <a:rPr lang="ru-RU" sz="9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войны – количество человек, получивших помощь- 127, социальная </a:t>
            </a:r>
            <a:r>
              <a:rPr lang="ru-RU" sz="9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помощь людям, оказавшимся в трудной жизненной </a:t>
            </a:r>
            <a:r>
              <a:rPr lang="ru-RU" sz="9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ситуации - количество человек, получивших помощь- 80, улучшение жилищных условий многодетных семей- количество семей, получивших </a:t>
            </a:r>
            <a:r>
              <a:rPr lang="ru-RU" sz="9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соцвыплату</a:t>
            </a:r>
            <a:r>
              <a:rPr lang="ru-RU" sz="9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на  строительство жилья- 1 </a:t>
            </a:r>
            <a:r>
              <a:rPr lang="en-US" sz="9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r>
              <a:rPr lang="ru-RU" sz="9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900" i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9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- адаптация объектов социальной инфраструктуры с целью их доступности для людей с ограниченными </a:t>
            </a:r>
            <a:r>
              <a:rPr lang="ru-RU" sz="9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возможностями</a:t>
            </a:r>
            <a:r>
              <a:rPr lang="en-US" sz="9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ru-RU" sz="9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доля доступных объектов социальной инфраструктуры -25%.</a:t>
            </a:r>
          </a:p>
          <a:p>
            <a:pPr algn="just">
              <a:spcAft>
                <a:spcPts val="0"/>
              </a:spcAft>
            </a:pPr>
            <a:r>
              <a:rPr lang="ru-RU" sz="9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9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</a:t>
            </a:r>
            <a:r>
              <a:rPr lang="ru-RU" sz="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молодежи, развитие физической культуры и спорта, стимулирование здорового образа </a:t>
            </a:r>
            <a:r>
              <a:rPr lang="ru-RU" sz="9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жизни</a:t>
            </a:r>
            <a:endParaRPr lang="ru-RU" sz="900" i="1" dirty="0" smtClean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участие </a:t>
            </a: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молодежи ЗАТО г. Североморск в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городском</a:t>
            </a: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областном  и всероссийском молодежном проекте, направленном на поддержку  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детских </a:t>
            </a: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молодежных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объединений –количество участников мероприятий- 600 чел. </a:t>
            </a: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организация и проведение спортивных мероприятий с участием жителей всех возрастов – доля населения, систематически занимающихся спортом -  28,8% тыс. чел. </a:t>
            </a: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участие </a:t>
            </a: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молодежи и школьников в мероприятиях, направленных на профилактику наркомании,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алкоголизма, токсикомании,- количество мероприятий, направленных на профилактику -12.</a:t>
            </a:r>
          </a:p>
          <a:p>
            <a:pPr indent="342900" algn="just">
              <a:spcAft>
                <a:spcPts val="0"/>
              </a:spcAft>
            </a:pPr>
            <a:r>
              <a:rPr lang="ru-RU" sz="9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9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9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условий для безопасного проживания </a:t>
            </a:r>
            <a:r>
              <a:rPr lang="ru-RU" sz="9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</a:t>
            </a: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</a:t>
            </a:r>
          </a:p>
          <a:p>
            <a:pPr algn="just">
              <a:spcAft>
                <a:spcPts val="0"/>
              </a:spcAft>
            </a:pPr>
            <a:r>
              <a:rPr lang="ru-RU" sz="900" i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- улучшение </a:t>
            </a:r>
            <a:r>
              <a:rPr lang="ru-RU" sz="900" i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экологической обстановки, в </a:t>
            </a: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том числе </a:t>
            </a:r>
            <a:r>
              <a:rPr lang="ru-RU" sz="900" i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ликвидация </a:t>
            </a:r>
            <a:endParaRPr lang="ru-RU" sz="900" i="1" dirty="0" smtClean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несанкционированных свалок – объем ликвидированных свалок- 400 куб.м</a:t>
            </a:r>
          </a:p>
          <a:p>
            <a:pPr algn="just">
              <a:spcAft>
                <a:spcPts val="0"/>
              </a:spcAft>
            </a:pP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- модернизация </a:t>
            </a:r>
            <a:r>
              <a:rPr lang="ru-RU" sz="900" i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обслуживание системы</a:t>
            </a: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Безопасный </a:t>
            </a:r>
            <a:r>
              <a:rPr lang="ru-RU" sz="900" i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город</a:t>
            </a: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»,- снижение количества преступлений, совершенных в общественных местах- на 8%..</a:t>
            </a:r>
          </a:p>
          <a:p>
            <a:pPr algn="just">
              <a:spcAft>
                <a:spcPts val="0"/>
              </a:spcAft>
            </a:pP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- содержание </a:t>
            </a:r>
            <a:r>
              <a:rPr lang="ru-RU" sz="900" i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развитие системы </a:t>
            </a: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видеофиксации  нарушений </a:t>
            </a:r>
          </a:p>
          <a:p>
            <a:pPr algn="just">
              <a:spcAft>
                <a:spcPts val="0"/>
              </a:spcAft>
            </a:pP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 БДД -  сокращение количества ДТП- 26 ед.</a:t>
            </a:r>
            <a:endParaRPr lang="ru-RU" sz="900" i="1" dirty="0">
              <a:solidFill>
                <a:srgbClr val="00B05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135973"/>
            <a:ext cx="9144000" cy="15841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Муниципальная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Улучшение качества и безопасности жизни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населения» на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2014-2020 годы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51958" y="1800976"/>
            <a:ext cx="39040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/>
            </a:pP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Объем расходов </a:t>
            </a:r>
            <a:r>
              <a:rPr lang="ru-RU" sz="2000" b="1" dirty="0" smtClean="0">
                <a:solidFill>
                  <a:srgbClr val="000000"/>
                </a:solidFill>
                <a:latin typeface="Arial Cyr"/>
                <a:cs typeface="Arial Cyr"/>
              </a:rPr>
              <a:t>на 2017 </a:t>
            </a: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год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0"/>
            <a:ext cx="1074640" cy="1094888"/>
          </a:xfrm>
          <a:prstGeom prst="rect">
            <a:avLst/>
          </a:prstGeom>
        </p:spPr>
      </p:pic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115616" y="3717033"/>
            <a:ext cx="619058" cy="28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ru-RU" sz="1000" b="1" i="0" u="none" strike="noStrike" baseline="0" dirty="0">
              <a:solidFill>
                <a:schemeClr val="bg1"/>
              </a:solidFill>
              <a:latin typeface="Arial Cyr"/>
              <a:cs typeface="Arial Cyr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043608" y="4437113"/>
            <a:ext cx="691066" cy="21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руб.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940152" y="6396335"/>
            <a:ext cx="29164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92756668"/>
              </p:ext>
            </p:extLst>
          </p:nvPr>
        </p:nvGraphicFramePr>
        <p:xfrm>
          <a:off x="-772652" y="912125"/>
          <a:ext cx="5792444" cy="8570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2918" y="5491176"/>
            <a:ext cx="1038201" cy="10243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807347"/>
            <a:ext cx="7560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/>
              <a:t>ДИНАМИКА</a:t>
            </a:r>
            <a:br>
              <a:rPr lang="ru-RU" sz="2500" dirty="0"/>
            </a:br>
            <a:r>
              <a:rPr lang="ru-RU" sz="2500" dirty="0"/>
              <a:t>переселения граждан из ЗАТО г. Североморск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116632"/>
            <a:ext cx="9144000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340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Переселение граждан</a:t>
            </a:r>
            <a:endParaRPr lang="ru-RU" sz="4000" b="1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34000" endPos="50000" dist="29997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-540568" y="2204864"/>
            <a:ext cx="4539758" cy="57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Всего: 15 457,9 тыс. руб., </a:t>
            </a:r>
          </a:p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 том числе 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15194" y="2349289"/>
            <a:ext cx="54607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</a:t>
            </a:r>
            <a:r>
              <a:rPr lang="ru-RU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населения, создание доступной среды для людей с ограниченными </a:t>
            </a:r>
            <a:r>
              <a:rPr lang="ru-RU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возможностями</a:t>
            </a:r>
            <a:endParaRPr lang="ru-RU" sz="900" i="1" dirty="0" smtClean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улучшение материальных и социально-бытовых </a:t>
            </a:r>
            <a:r>
              <a:rPr lang="ru-RU" sz="9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условий </a:t>
            </a:r>
            <a:r>
              <a:rPr lang="ru-RU" sz="9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участников и ветеранов </a:t>
            </a:r>
            <a:r>
              <a:rPr lang="ru-RU" sz="9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Великой Отечественной </a:t>
            </a:r>
            <a:r>
              <a:rPr lang="ru-RU" sz="9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войны – количество человек, получивших помощь- 125, социальная </a:t>
            </a:r>
            <a:r>
              <a:rPr lang="ru-RU" sz="9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помощь людям, оказавшимся в трудной жизненной </a:t>
            </a:r>
            <a:r>
              <a:rPr lang="ru-RU" sz="9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ситуации - количество человек, получивших помощь- 80, улучшение жилищных условий многодетных семей- количество семей, получивших </a:t>
            </a:r>
            <a:r>
              <a:rPr lang="ru-RU" sz="9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соцвыплату</a:t>
            </a:r>
            <a:r>
              <a:rPr lang="ru-RU" sz="9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на  строительство жилья- 1 </a:t>
            </a:r>
            <a:r>
              <a:rPr lang="en-US" sz="9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r>
              <a:rPr lang="ru-RU" sz="9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900" i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9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- адаптация объектов социальной инфраструктуры с целью их доступности для людей с ограниченными </a:t>
            </a:r>
            <a:r>
              <a:rPr lang="ru-RU" sz="9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возможностями</a:t>
            </a:r>
            <a:r>
              <a:rPr lang="en-US" sz="9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ru-RU" sz="9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доля доступных объектов социальной инфраструктуры -30%</a:t>
            </a:r>
          </a:p>
          <a:p>
            <a:pPr algn="just">
              <a:spcAft>
                <a:spcPts val="0"/>
              </a:spcAft>
            </a:pPr>
            <a:r>
              <a:rPr lang="ru-RU" sz="9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9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</a:t>
            </a:r>
            <a:r>
              <a:rPr lang="ru-RU" sz="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молодежи, развитие физической культуры и спорта, стимулирование здорового образа </a:t>
            </a:r>
            <a:r>
              <a:rPr lang="ru-RU" sz="9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жизни</a:t>
            </a:r>
            <a:endParaRPr lang="ru-RU" sz="900" i="1" dirty="0" smtClean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участие </a:t>
            </a: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молодежи ЗАТО г. Североморск в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городском</a:t>
            </a: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областном  и всероссийском молодежном проекте, направленном на поддержку  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детских </a:t>
            </a: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молодежных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объединений –количество участников мероприятий- 600 чел. </a:t>
            </a: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организация и проведение спортивных мероприятий с участием жителей всех возрастов – доля населения, систематически занимающихся спортом -  32,9% тыс. чел. </a:t>
            </a: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участие </a:t>
            </a: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молодежи и школьников в мероприятиях, направленных на профилактику наркомании,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алкоголизма, токсикомании,- количество мероприятий, направленных на профилактику -12.</a:t>
            </a:r>
          </a:p>
          <a:p>
            <a:pPr indent="342900" algn="just">
              <a:spcAft>
                <a:spcPts val="0"/>
              </a:spcAft>
            </a:pPr>
            <a:r>
              <a:rPr lang="ru-RU" sz="9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9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9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условий для безопасного проживания </a:t>
            </a:r>
            <a:r>
              <a:rPr lang="ru-RU" sz="9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</a:t>
            </a: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</a:t>
            </a:r>
          </a:p>
          <a:p>
            <a:pPr algn="just">
              <a:spcAft>
                <a:spcPts val="0"/>
              </a:spcAft>
            </a:pPr>
            <a:r>
              <a:rPr lang="ru-RU" sz="900" i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- улучшение </a:t>
            </a:r>
            <a:r>
              <a:rPr lang="ru-RU" sz="900" i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экологической обстановки, в </a:t>
            </a: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том числе </a:t>
            </a:r>
            <a:r>
              <a:rPr lang="ru-RU" sz="900" i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ликвидация </a:t>
            </a:r>
            <a:endParaRPr lang="ru-RU" sz="900" i="1" dirty="0" smtClean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несанкционированных свалок – объем ликвидированных свалок- 540 куб.м</a:t>
            </a:r>
          </a:p>
          <a:p>
            <a:pPr algn="just">
              <a:spcAft>
                <a:spcPts val="0"/>
              </a:spcAft>
            </a:pP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- модернизация </a:t>
            </a:r>
            <a:r>
              <a:rPr lang="ru-RU" sz="900" i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обслуживание системы</a:t>
            </a: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Безопасный </a:t>
            </a:r>
            <a:r>
              <a:rPr lang="ru-RU" sz="900" i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город</a:t>
            </a: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»,- снижение количества преступлений, совершенных в общественных местах- на 9%..</a:t>
            </a:r>
          </a:p>
          <a:p>
            <a:pPr algn="just">
              <a:spcAft>
                <a:spcPts val="0"/>
              </a:spcAft>
            </a:pP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- содержание </a:t>
            </a:r>
            <a:r>
              <a:rPr lang="ru-RU" sz="900" i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развитие системы </a:t>
            </a: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видеофиксации  нарушений </a:t>
            </a:r>
          </a:p>
          <a:p>
            <a:pPr algn="just">
              <a:spcAft>
                <a:spcPts val="0"/>
              </a:spcAft>
            </a:pP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 БДД -  сокращение количества ДТП- 24 ед.</a:t>
            </a:r>
            <a:endParaRPr lang="ru-RU" sz="900" i="1" dirty="0">
              <a:solidFill>
                <a:srgbClr val="00B05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135973"/>
            <a:ext cx="9144000" cy="15841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Муниципальная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Улучшение качества и безопасности жизни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населения» на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2014-2020 годы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51958" y="1800976"/>
            <a:ext cx="39040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/>
            </a:pP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Объем расходов </a:t>
            </a:r>
            <a:r>
              <a:rPr lang="ru-RU" sz="2000" b="1" dirty="0" smtClean="0">
                <a:solidFill>
                  <a:srgbClr val="000000"/>
                </a:solidFill>
                <a:latin typeface="Arial Cyr"/>
                <a:cs typeface="Arial Cyr"/>
              </a:rPr>
              <a:t>на 2018 </a:t>
            </a: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год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0"/>
            <a:ext cx="1074640" cy="1094888"/>
          </a:xfrm>
          <a:prstGeom prst="rect">
            <a:avLst/>
          </a:prstGeom>
        </p:spPr>
      </p:pic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115616" y="3717033"/>
            <a:ext cx="619058" cy="28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ru-RU" sz="1000" b="1" i="0" u="none" strike="noStrike" baseline="0" dirty="0">
              <a:solidFill>
                <a:schemeClr val="bg1"/>
              </a:solidFill>
              <a:latin typeface="Arial Cyr"/>
              <a:cs typeface="Arial Cyr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043608" y="4437113"/>
            <a:ext cx="691066" cy="21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руб.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940152" y="6396335"/>
            <a:ext cx="29164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92756668"/>
              </p:ext>
            </p:extLst>
          </p:nvPr>
        </p:nvGraphicFramePr>
        <p:xfrm>
          <a:off x="-772652" y="912125"/>
          <a:ext cx="5792444" cy="8570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2918" y="5491176"/>
            <a:ext cx="1038201" cy="10243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807347"/>
            <a:ext cx="7560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/>
              <a:t>ДИНАМИКА</a:t>
            </a:r>
            <a:br>
              <a:rPr lang="ru-RU" sz="2500" dirty="0"/>
            </a:br>
            <a:r>
              <a:rPr lang="ru-RU" sz="2500" dirty="0"/>
              <a:t>переселения граждан из ЗАТО г. Североморск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116632"/>
            <a:ext cx="9144000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340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Переселение граждан</a:t>
            </a:r>
            <a:endParaRPr lang="ru-RU" sz="4000" b="1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34000" endPos="50000" dist="29997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-540568" y="2204864"/>
            <a:ext cx="4539758" cy="57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Всего: 16 575,3 тыс. руб., </a:t>
            </a:r>
          </a:p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 том числе 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15194" y="2349289"/>
            <a:ext cx="54607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</a:t>
            </a:r>
            <a:r>
              <a:rPr lang="ru-RU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населения, создание доступной среды для людей с ограниченными </a:t>
            </a:r>
            <a:r>
              <a:rPr lang="ru-RU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возможностями</a:t>
            </a:r>
            <a:endParaRPr lang="ru-RU" sz="900" i="1" dirty="0" smtClean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улучшение материальных и социально-бытовых </a:t>
            </a:r>
            <a:r>
              <a:rPr lang="ru-RU" sz="9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условий </a:t>
            </a:r>
            <a:r>
              <a:rPr lang="ru-RU" sz="9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участников и ветеранов </a:t>
            </a:r>
            <a:r>
              <a:rPr lang="ru-RU" sz="9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Великой Отечественной </a:t>
            </a:r>
            <a:r>
              <a:rPr lang="ru-RU" sz="9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войны – количество человек, получивших помощь- 123, социальная </a:t>
            </a:r>
            <a:r>
              <a:rPr lang="ru-RU" sz="9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помощь людям, оказавшимся в трудной жизненной </a:t>
            </a:r>
            <a:r>
              <a:rPr lang="ru-RU" sz="9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ситуации - количество человек, получивших помощь- 85, улучшение жилищных условий многодетных семей- количество семей, получивших </a:t>
            </a:r>
            <a:r>
              <a:rPr lang="ru-RU" sz="9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соцвыплату</a:t>
            </a:r>
            <a:r>
              <a:rPr lang="ru-RU" sz="9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на  строительство жилья- 1 </a:t>
            </a:r>
            <a:r>
              <a:rPr lang="en-US" sz="9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r>
              <a:rPr lang="ru-RU" sz="9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900" i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9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- адаптация объектов социальной инфраструктуры с целью их доступности для людей с ограниченными </a:t>
            </a:r>
            <a:r>
              <a:rPr lang="ru-RU" sz="9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возможностями</a:t>
            </a:r>
            <a:r>
              <a:rPr lang="en-US" sz="9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ru-RU" sz="9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доля доступных объектов социальной инфраструктуры -40%.</a:t>
            </a:r>
          </a:p>
          <a:p>
            <a:pPr algn="just">
              <a:spcAft>
                <a:spcPts val="0"/>
              </a:spcAft>
            </a:pPr>
            <a:r>
              <a:rPr lang="ru-RU" sz="9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9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</a:t>
            </a:r>
            <a:r>
              <a:rPr lang="ru-RU" sz="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молодежи, развитие физической культуры и спорта, стимулирование здорового образа </a:t>
            </a:r>
            <a:r>
              <a:rPr lang="ru-RU" sz="9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жизни</a:t>
            </a:r>
            <a:endParaRPr lang="ru-RU" sz="900" i="1" dirty="0" smtClean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участие </a:t>
            </a: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молодежи ЗАТО г. Североморск в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городском</a:t>
            </a: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областном  и всероссийском молодежном проекте, направленном на поддержку  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детских </a:t>
            </a: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молодежных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объединений –количество участников мероприятий- 600 чел. </a:t>
            </a: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организация и проведение спортивных мероприятий с участием жителей всех возрастов – доля населения, систематически занимающихся спортом -  37,9% . </a:t>
            </a: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участие </a:t>
            </a: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молодежи и школьников в мероприятиях, направленных на профилактику наркомании,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алкоголизма, токсикомании,- количество мероприятий, направленных на профилактику -12.</a:t>
            </a:r>
          </a:p>
          <a:p>
            <a:pPr indent="342900" algn="just">
              <a:spcAft>
                <a:spcPts val="0"/>
              </a:spcAft>
            </a:pPr>
            <a:r>
              <a:rPr lang="ru-RU" sz="9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9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9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условий для безопасного проживания </a:t>
            </a:r>
            <a:r>
              <a:rPr lang="ru-RU" sz="9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</a:t>
            </a: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</a:t>
            </a:r>
          </a:p>
          <a:p>
            <a:pPr algn="just">
              <a:spcAft>
                <a:spcPts val="0"/>
              </a:spcAft>
            </a:pPr>
            <a:r>
              <a:rPr lang="ru-RU" sz="900" i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- улучшение </a:t>
            </a:r>
            <a:r>
              <a:rPr lang="ru-RU" sz="900" i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экологической обстановки, в </a:t>
            </a: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том числе </a:t>
            </a:r>
            <a:r>
              <a:rPr lang="ru-RU" sz="900" i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ликвидация </a:t>
            </a:r>
            <a:endParaRPr lang="ru-RU" sz="900" i="1" dirty="0" smtClean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несанкционированных свалок – объем ликвидированных свалок- 540 куб.м</a:t>
            </a:r>
          </a:p>
          <a:p>
            <a:pPr algn="just">
              <a:spcAft>
                <a:spcPts val="0"/>
              </a:spcAft>
            </a:pP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- модернизация </a:t>
            </a:r>
            <a:r>
              <a:rPr lang="ru-RU" sz="900" i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обслуживание системы</a:t>
            </a: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Безопасный </a:t>
            </a:r>
            <a:r>
              <a:rPr lang="ru-RU" sz="900" i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город</a:t>
            </a: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»,- снижение количества преступлений, совершенных в общественных местах- на 10%..</a:t>
            </a:r>
          </a:p>
          <a:p>
            <a:pPr algn="just">
              <a:spcAft>
                <a:spcPts val="0"/>
              </a:spcAft>
            </a:pP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- содержание </a:t>
            </a:r>
            <a:r>
              <a:rPr lang="ru-RU" sz="900" i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развитие системы </a:t>
            </a: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видеофиксации  нарушений </a:t>
            </a:r>
          </a:p>
          <a:p>
            <a:pPr algn="just">
              <a:spcAft>
                <a:spcPts val="0"/>
              </a:spcAft>
            </a:pP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 БДД -  сокращение количества ДТП- 22 ед.</a:t>
            </a:r>
            <a:endParaRPr lang="ru-RU" sz="900" i="1" dirty="0">
              <a:solidFill>
                <a:srgbClr val="00B05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135973"/>
            <a:ext cx="9144000" cy="15841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Муниципальная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Улучшение качества и безопасности жизни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населения» на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2014-2020 годы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51958" y="1800976"/>
            <a:ext cx="39040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/>
            </a:pP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Объем расходов </a:t>
            </a:r>
            <a:r>
              <a:rPr lang="ru-RU" sz="2000" b="1" dirty="0" smtClean="0">
                <a:solidFill>
                  <a:srgbClr val="000000"/>
                </a:solidFill>
                <a:latin typeface="Arial Cyr"/>
                <a:cs typeface="Arial Cyr"/>
              </a:rPr>
              <a:t>на 2019 </a:t>
            </a: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год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0"/>
            <a:ext cx="1074640" cy="1094888"/>
          </a:xfrm>
          <a:prstGeom prst="rect">
            <a:avLst/>
          </a:prstGeom>
        </p:spPr>
      </p:pic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115616" y="3717033"/>
            <a:ext cx="619058" cy="28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ru-RU" sz="1000" b="1" i="0" u="none" strike="noStrike" baseline="0" dirty="0">
              <a:solidFill>
                <a:schemeClr val="bg1"/>
              </a:solidFill>
              <a:latin typeface="Arial Cyr"/>
              <a:cs typeface="Arial Cyr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043608" y="4437113"/>
            <a:ext cx="691066" cy="21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руб.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940152" y="6396335"/>
            <a:ext cx="29164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56442607"/>
              </p:ext>
            </p:extLst>
          </p:nvPr>
        </p:nvGraphicFramePr>
        <p:xfrm>
          <a:off x="-772652" y="912125"/>
          <a:ext cx="5792444" cy="8570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17233"/>
            <a:ext cx="1038201" cy="10243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807347"/>
            <a:ext cx="7560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/>
              <a:t>ДИНАМИКА</a:t>
            </a:r>
            <a:br>
              <a:rPr lang="ru-RU" sz="2500" dirty="0"/>
            </a:br>
            <a:r>
              <a:rPr lang="ru-RU" sz="2500" dirty="0"/>
              <a:t>переселения граждан из ЗАТО г. Североморск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116632"/>
            <a:ext cx="9144000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340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Переселение граждан</a:t>
            </a:r>
            <a:endParaRPr lang="ru-RU" sz="4000" b="1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34000" endPos="50000" dist="29997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-540568" y="2204864"/>
            <a:ext cx="4539758" cy="57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Всего: 2 958,0 тыс. руб., </a:t>
            </a:r>
          </a:p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 том числе 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59832" y="3429000"/>
            <a:ext cx="55161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900" dirty="0" smtClean="0"/>
              <a:t>    </a:t>
            </a:r>
            <a:r>
              <a:rPr lang="ru-RU" sz="900" b="1" dirty="0" smtClean="0">
                <a:solidFill>
                  <a:srgbClr val="00B050"/>
                </a:solidFill>
              </a:rPr>
              <a:t> Поддержка малого и среднего предпринимательства</a:t>
            </a:r>
            <a:endParaRPr lang="ru-RU" sz="900" b="1" dirty="0" smtClean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endParaRPr lang="ru-RU" sz="900" i="1" dirty="0" smtClean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900" dirty="0" smtClean="0"/>
              <a:t>           -</a:t>
            </a:r>
            <a:r>
              <a:rPr lang="ru-RU" sz="900" i="1" dirty="0" smtClean="0">
                <a:solidFill>
                  <a:srgbClr val="00B050"/>
                </a:solidFill>
              </a:rPr>
              <a:t> информационно-консультационная, имущественная и  финансовая поддержка субъектов малого и среднего предпринимательства</a:t>
            </a:r>
            <a:r>
              <a:rPr lang="en-US" sz="900" i="1" dirty="0" smtClean="0">
                <a:solidFill>
                  <a:srgbClr val="00B050"/>
                </a:solidFill>
              </a:rPr>
              <a:t>:</a:t>
            </a:r>
          </a:p>
          <a:p>
            <a:r>
              <a:rPr lang="ru-RU" sz="900" i="1" dirty="0" smtClean="0">
                <a:solidFill>
                  <a:srgbClr val="00B050"/>
                </a:solidFill>
              </a:rPr>
              <a:t>- количество предпринимателей, получивших</a:t>
            </a:r>
            <a:r>
              <a:rPr lang="en-US" sz="900" i="1" dirty="0" smtClean="0">
                <a:solidFill>
                  <a:srgbClr val="00B050"/>
                </a:solidFill>
              </a:rPr>
              <a:t> </a:t>
            </a:r>
            <a:r>
              <a:rPr lang="ru-RU" sz="900" i="1" dirty="0" smtClean="0">
                <a:solidFill>
                  <a:srgbClr val="00B050"/>
                </a:solidFill>
              </a:rPr>
              <a:t>консультационную поддержку –125  чел, </a:t>
            </a:r>
          </a:p>
          <a:p>
            <a:r>
              <a:rPr lang="ru-RU" sz="900" i="1" dirty="0" smtClean="0">
                <a:solidFill>
                  <a:srgbClr val="00B050"/>
                </a:solidFill>
              </a:rPr>
              <a:t>-  предоставление финансовой и имущественной поддержки начинающим предпринимателям- количество получателей поддержки- 54 ед. </a:t>
            </a:r>
          </a:p>
          <a:p>
            <a:r>
              <a:rPr lang="ru-RU" sz="900" i="1" dirty="0" smtClean="0">
                <a:solidFill>
                  <a:srgbClr val="00B050"/>
                </a:solidFill>
              </a:rPr>
              <a:t>            -популяризация товаров и услуг местных товаропроизводителей –  участие в проведении различных смотров и конкурсов - количество участников- 17 ед..</a:t>
            </a:r>
          </a:p>
          <a:p>
            <a:endParaRPr lang="ru-RU" sz="900" dirty="0" smtClean="0"/>
          </a:p>
          <a:p>
            <a:r>
              <a:rPr lang="ru-RU" sz="900" dirty="0" smtClean="0"/>
              <a:t>             </a:t>
            </a:r>
            <a:r>
              <a:rPr lang="ru-RU" sz="900" b="1" dirty="0" smtClean="0"/>
              <a:t>   </a:t>
            </a:r>
            <a:r>
              <a:rPr lang="ru-RU" sz="900" b="1" dirty="0" smtClean="0">
                <a:solidFill>
                  <a:srgbClr val="00B0F0"/>
                </a:solidFill>
              </a:rPr>
              <a:t> Совершенствование потребительского рынка</a:t>
            </a:r>
          </a:p>
          <a:p>
            <a:endParaRPr lang="ru-RU" sz="900" dirty="0" smtClean="0"/>
          </a:p>
          <a:p>
            <a:r>
              <a:rPr lang="ru-RU" sz="900" dirty="0" smtClean="0"/>
              <a:t>          </a:t>
            </a:r>
            <a:r>
              <a:rPr lang="ru-RU" sz="900" i="1" dirty="0" smtClean="0">
                <a:solidFill>
                  <a:srgbClr val="00B0F0"/>
                </a:solidFill>
              </a:rPr>
              <a:t> - информационно-консультационная поддержка  субъектов потребительского рынка – проведение семинаров, круглых столов- количество участников- 90 чел. </a:t>
            </a:r>
          </a:p>
          <a:p>
            <a:r>
              <a:rPr lang="ru-RU" sz="900" i="1" dirty="0" smtClean="0">
                <a:solidFill>
                  <a:srgbClr val="00B0F0"/>
                </a:solidFill>
              </a:rPr>
              <a:t>           - совершенствование схем  размещения  объектов торговли и услуг – ежегодная актуализация.</a:t>
            </a: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900" i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endParaRPr 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135973"/>
            <a:ext cx="9144000" cy="15841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Муниципальная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«Развитие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конкурентноспособной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экономики» на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2014-2020 годы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67282" y="1800976"/>
            <a:ext cx="3873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/>
            </a:pP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Объем расходов </a:t>
            </a:r>
            <a:r>
              <a:rPr lang="ru-RU" sz="2000" b="1" dirty="0" smtClean="0">
                <a:solidFill>
                  <a:srgbClr val="000000"/>
                </a:solidFill>
                <a:latin typeface="Arial Cyr"/>
                <a:cs typeface="Arial Cyr"/>
              </a:rPr>
              <a:t>на 2017 </a:t>
            </a: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год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0"/>
            <a:ext cx="1074640" cy="109488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115616" y="3596985"/>
            <a:ext cx="5769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15616" y="4233477"/>
            <a:ext cx="5769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115616" y="4581128"/>
            <a:ext cx="619058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050" b="1" dirty="0" smtClean="0">
                <a:solidFill>
                  <a:schemeClr val="bg1"/>
                </a:solidFill>
                <a:latin typeface="Arial Cyr"/>
                <a:cs typeface="Arial Cyr"/>
              </a:rPr>
              <a:t>285</a:t>
            </a:r>
            <a:r>
              <a:rPr lang="ru-RU" sz="105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8</a:t>
            </a:r>
          </a:p>
          <a:p>
            <a:pPr algn="ctr">
              <a:defRPr sz="1000"/>
            </a:pPr>
            <a:r>
              <a:rPr lang="ru-RU" sz="1050" b="1" dirty="0" smtClean="0">
                <a:solidFill>
                  <a:schemeClr val="bg1"/>
                </a:solidFill>
                <a:latin typeface="Arial Cyr"/>
                <a:cs typeface="Arial Cyr"/>
              </a:rPr>
              <a:t> </a:t>
            </a:r>
            <a:r>
              <a:rPr lang="ru-RU" sz="1050" b="1" dirty="0" err="1" smtClean="0">
                <a:solidFill>
                  <a:schemeClr val="bg1"/>
                </a:solidFill>
                <a:latin typeface="Arial Cyr"/>
                <a:cs typeface="Arial Cyr"/>
              </a:rPr>
              <a:t>тыс.руб</a:t>
            </a:r>
            <a:endParaRPr lang="ru-RU" sz="1050" b="1" i="0" u="none" strike="noStrike" baseline="0" dirty="0" smtClean="0">
              <a:solidFill>
                <a:schemeClr val="bg1"/>
              </a:solidFill>
              <a:latin typeface="Arial Cyr"/>
              <a:cs typeface="Arial Cyr"/>
            </a:endParaRPr>
          </a:p>
          <a:p>
            <a:pPr algn="ctr" rtl="0">
              <a:defRPr sz="1000"/>
            </a:pPr>
            <a:endParaRPr lang="ru-RU" sz="105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 flipV="1">
            <a:off x="899592" y="5877270"/>
            <a:ext cx="936104" cy="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ru-RU" sz="105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    </a:t>
            </a: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100 </a:t>
            </a:r>
            <a:r>
              <a:rPr lang="ru-RU" sz="800" b="1" dirty="0" smtClean="0">
                <a:solidFill>
                  <a:schemeClr val="bg1"/>
                </a:solidFill>
                <a:latin typeface="Arial Cyr"/>
                <a:cs typeface="Arial Cyr"/>
              </a:rPr>
              <a:t> </a:t>
            </a:r>
            <a:r>
              <a:rPr lang="ru-RU" sz="800" b="1" dirty="0" err="1" smtClean="0">
                <a:solidFill>
                  <a:schemeClr val="bg1"/>
                </a:solidFill>
                <a:latin typeface="Arial Cyr"/>
                <a:cs typeface="Arial Cyr"/>
              </a:rPr>
              <a:t>тыс.руб</a:t>
            </a:r>
            <a:endParaRPr lang="ru-RU" sz="800" b="1" i="0" u="none" strike="noStrike" baseline="0" dirty="0" smtClean="0">
              <a:solidFill>
                <a:schemeClr val="bg1"/>
              </a:solidFill>
              <a:latin typeface="Arial Cyr"/>
              <a:cs typeface="Arial Cyr"/>
            </a:endParaRPr>
          </a:p>
          <a:p>
            <a:pPr algn="ctr" rtl="0">
              <a:defRPr sz="1000"/>
            </a:pPr>
            <a:endParaRPr lang="ru-RU" sz="800" b="1" dirty="0" smtClean="0">
              <a:solidFill>
                <a:schemeClr val="bg1"/>
              </a:solidFill>
              <a:latin typeface="Arial Cyr"/>
              <a:cs typeface="Arial Cyr"/>
            </a:endParaRPr>
          </a:p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 </a:t>
            </a:r>
            <a:r>
              <a:rPr lang="ru-RU" sz="105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руб.</a:t>
            </a:r>
          </a:p>
          <a:p>
            <a:pPr algn="ctr" rtl="0">
              <a:defRPr sz="1000"/>
            </a:pPr>
            <a:r>
              <a:rPr lang="ru-RU" sz="20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 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029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940152" y="6396335"/>
            <a:ext cx="29164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56442607"/>
              </p:ext>
            </p:extLst>
          </p:nvPr>
        </p:nvGraphicFramePr>
        <p:xfrm>
          <a:off x="-772652" y="912125"/>
          <a:ext cx="5792444" cy="8570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17233"/>
            <a:ext cx="1038201" cy="10243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807347"/>
            <a:ext cx="7560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/>
              <a:t>ДИНАМИКА</a:t>
            </a:r>
            <a:br>
              <a:rPr lang="ru-RU" sz="2500" dirty="0"/>
            </a:br>
            <a:r>
              <a:rPr lang="ru-RU" sz="2500" dirty="0"/>
              <a:t>переселения граждан из ЗАТО г. Североморск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116632"/>
            <a:ext cx="9144000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340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Переселение граждан</a:t>
            </a:r>
            <a:endParaRPr lang="ru-RU" sz="4000" b="1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34000" endPos="50000" dist="29997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-540568" y="2204864"/>
            <a:ext cx="4539758" cy="57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Всего: 2 758,0 тыс. руб., </a:t>
            </a:r>
          </a:p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 том числе 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59832" y="3429000"/>
            <a:ext cx="55161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900" dirty="0" smtClean="0"/>
              <a:t>    </a:t>
            </a:r>
            <a:r>
              <a:rPr lang="ru-RU" sz="900" b="1" dirty="0" smtClean="0">
                <a:solidFill>
                  <a:srgbClr val="00B050"/>
                </a:solidFill>
              </a:rPr>
              <a:t> Поддержка малого и среднего предпринимательства</a:t>
            </a:r>
            <a:endParaRPr lang="ru-RU" sz="900" b="1" dirty="0" smtClean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endParaRPr lang="ru-RU" sz="900" i="1" dirty="0" smtClean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900" dirty="0" smtClean="0"/>
              <a:t>           -</a:t>
            </a:r>
            <a:r>
              <a:rPr lang="ru-RU" sz="900" i="1" dirty="0" smtClean="0">
                <a:solidFill>
                  <a:srgbClr val="00B050"/>
                </a:solidFill>
              </a:rPr>
              <a:t> информационно-консультационная, имущественная и  финансовая поддержка субъектов малого и среднего предпринимательства</a:t>
            </a:r>
            <a:r>
              <a:rPr lang="en-US" sz="900" i="1" dirty="0" smtClean="0">
                <a:solidFill>
                  <a:srgbClr val="00B050"/>
                </a:solidFill>
              </a:rPr>
              <a:t>:</a:t>
            </a:r>
          </a:p>
          <a:p>
            <a:r>
              <a:rPr lang="ru-RU" sz="900" i="1" dirty="0" smtClean="0">
                <a:solidFill>
                  <a:srgbClr val="00B050"/>
                </a:solidFill>
              </a:rPr>
              <a:t>- количество предпринимателей, получивших</a:t>
            </a:r>
            <a:r>
              <a:rPr lang="en-US" sz="900" i="1" dirty="0" smtClean="0">
                <a:solidFill>
                  <a:srgbClr val="00B050"/>
                </a:solidFill>
              </a:rPr>
              <a:t> </a:t>
            </a:r>
            <a:r>
              <a:rPr lang="ru-RU" sz="900" i="1" dirty="0" smtClean="0">
                <a:solidFill>
                  <a:srgbClr val="00B050"/>
                </a:solidFill>
              </a:rPr>
              <a:t>консультационную поддержку –143  чел, </a:t>
            </a:r>
          </a:p>
          <a:p>
            <a:r>
              <a:rPr lang="ru-RU" sz="900" i="1" dirty="0" smtClean="0">
                <a:solidFill>
                  <a:srgbClr val="00B050"/>
                </a:solidFill>
              </a:rPr>
              <a:t>-  предоставление финансовой и имущественной поддержки начинающим предпринимателям- количество получателей поддержки- 54 ед. </a:t>
            </a:r>
          </a:p>
          <a:p>
            <a:r>
              <a:rPr lang="ru-RU" sz="900" i="1" dirty="0" smtClean="0">
                <a:solidFill>
                  <a:srgbClr val="00B050"/>
                </a:solidFill>
              </a:rPr>
              <a:t>            -популяризация товаров и услуг местных товаропроизводителей –  участие в проведении различных смотров и конкурсов - количество участников- 10 ед..</a:t>
            </a:r>
          </a:p>
          <a:p>
            <a:endParaRPr lang="ru-RU" sz="900" dirty="0" smtClean="0"/>
          </a:p>
          <a:p>
            <a:r>
              <a:rPr lang="ru-RU" sz="900" dirty="0" smtClean="0"/>
              <a:t>             </a:t>
            </a:r>
            <a:r>
              <a:rPr lang="ru-RU" sz="900" b="1" dirty="0" smtClean="0"/>
              <a:t>   </a:t>
            </a:r>
            <a:r>
              <a:rPr lang="ru-RU" sz="900" b="1" dirty="0" smtClean="0">
                <a:solidFill>
                  <a:srgbClr val="00B0F0"/>
                </a:solidFill>
              </a:rPr>
              <a:t> Совершенствование потребительского рынка</a:t>
            </a:r>
          </a:p>
          <a:p>
            <a:endParaRPr lang="ru-RU" sz="900" dirty="0" smtClean="0"/>
          </a:p>
          <a:p>
            <a:r>
              <a:rPr lang="ru-RU" sz="900" dirty="0" smtClean="0"/>
              <a:t>          </a:t>
            </a:r>
            <a:r>
              <a:rPr lang="ru-RU" sz="900" i="1" dirty="0" smtClean="0">
                <a:solidFill>
                  <a:srgbClr val="00B0F0"/>
                </a:solidFill>
              </a:rPr>
              <a:t> - информационно-консультационная поддержка  субъектов потребительского рынка – проведение семинаров, круглых столов- количество участников- 90 чел. </a:t>
            </a:r>
          </a:p>
          <a:p>
            <a:r>
              <a:rPr lang="ru-RU" sz="900" i="1" dirty="0" smtClean="0">
                <a:solidFill>
                  <a:srgbClr val="00B0F0"/>
                </a:solidFill>
              </a:rPr>
              <a:t>           - совершенствование схем  размещения  объектов торговли и услуг – ежегодная актуализация.</a:t>
            </a: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900" i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endParaRPr 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135973"/>
            <a:ext cx="9144000" cy="15841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Муниципальная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«Развитие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конкурентноспособной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экономики» на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2014-2020 годы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67282" y="1800976"/>
            <a:ext cx="3873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/>
            </a:pP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Объем расходов </a:t>
            </a:r>
            <a:r>
              <a:rPr lang="ru-RU" sz="2000" b="1" dirty="0" smtClean="0">
                <a:solidFill>
                  <a:srgbClr val="000000"/>
                </a:solidFill>
                <a:latin typeface="Arial Cyr"/>
                <a:cs typeface="Arial Cyr"/>
              </a:rPr>
              <a:t>на 2018 </a:t>
            </a: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год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0"/>
            <a:ext cx="1074640" cy="109488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115616" y="3596985"/>
            <a:ext cx="5769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15616" y="4233477"/>
            <a:ext cx="5769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187624" y="4437112"/>
            <a:ext cx="619058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050" b="1" dirty="0" smtClean="0">
                <a:solidFill>
                  <a:schemeClr val="bg1"/>
                </a:solidFill>
                <a:latin typeface="Arial Cyr"/>
                <a:cs typeface="Arial Cyr"/>
              </a:rPr>
              <a:t>265</a:t>
            </a:r>
            <a:r>
              <a:rPr lang="ru-RU" sz="105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8,0</a:t>
            </a:r>
          </a:p>
          <a:p>
            <a:pPr algn="ctr">
              <a:defRPr sz="1000"/>
            </a:pPr>
            <a:r>
              <a:rPr lang="ru-RU" sz="1050" b="1" dirty="0" smtClean="0">
                <a:solidFill>
                  <a:schemeClr val="bg1"/>
                </a:solidFill>
                <a:latin typeface="Arial Cyr"/>
                <a:cs typeface="Arial Cyr"/>
              </a:rPr>
              <a:t> </a:t>
            </a:r>
            <a:r>
              <a:rPr lang="ru-RU" sz="1050" b="1" dirty="0" err="1" smtClean="0">
                <a:solidFill>
                  <a:schemeClr val="bg1"/>
                </a:solidFill>
                <a:latin typeface="Arial Cyr"/>
                <a:cs typeface="Arial Cyr"/>
              </a:rPr>
              <a:t>тыс.руб</a:t>
            </a:r>
            <a:endParaRPr lang="ru-RU" sz="1050" b="1" i="0" u="none" strike="noStrike" baseline="0" dirty="0" smtClean="0">
              <a:solidFill>
                <a:schemeClr val="bg1"/>
              </a:solidFill>
              <a:latin typeface="Arial Cyr"/>
              <a:cs typeface="Arial Cyr"/>
            </a:endParaRPr>
          </a:p>
          <a:p>
            <a:pPr algn="ctr" rtl="0">
              <a:defRPr sz="1000"/>
            </a:pPr>
            <a:endParaRPr lang="ru-RU" sz="105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 flipV="1">
            <a:off x="899592" y="5877270"/>
            <a:ext cx="936104" cy="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ru-RU" sz="105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   </a:t>
            </a: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100 ,0</a:t>
            </a:r>
            <a:r>
              <a:rPr lang="ru-RU" sz="800" b="1" dirty="0" smtClean="0">
                <a:solidFill>
                  <a:schemeClr val="bg1"/>
                </a:solidFill>
                <a:latin typeface="Arial Cyr"/>
                <a:cs typeface="Arial Cyr"/>
              </a:rPr>
              <a:t> </a:t>
            </a:r>
            <a:r>
              <a:rPr lang="ru-RU" sz="800" b="1" dirty="0" err="1" smtClean="0">
                <a:solidFill>
                  <a:schemeClr val="bg1"/>
                </a:solidFill>
                <a:latin typeface="Arial Cyr"/>
                <a:cs typeface="Arial Cyr"/>
              </a:rPr>
              <a:t>тыс.руб</a:t>
            </a:r>
            <a:endParaRPr lang="ru-RU" sz="800" b="1" i="0" u="none" strike="noStrike" baseline="0" dirty="0" smtClean="0">
              <a:solidFill>
                <a:schemeClr val="bg1"/>
              </a:solidFill>
              <a:latin typeface="Arial Cyr"/>
              <a:cs typeface="Arial Cyr"/>
            </a:endParaRPr>
          </a:p>
          <a:p>
            <a:pPr algn="ctr" rtl="0">
              <a:defRPr sz="1000"/>
            </a:pPr>
            <a:endParaRPr lang="ru-RU" sz="800" b="1" dirty="0" smtClean="0">
              <a:solidFill>
                <a:schemeClr val="bg1"/>
              </a:solidFill>
              <a:latin typeface="Arial Cyr"/>
              <a:cs typeface="Arial Cyr"/>
            </a:endParaRPr>
          </a:p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 </a:t>
            </a:r>
            <a:r>
              <a:rPr lang="ru-RU" sz="105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руб.</a:t>
            </a:r>
          </a:p>
          <a:p>
            <a:pPr algn="ctr" rtl="0">
              <a:defRPr sz="1000"/>
            </a:pPr>
            <a:r>
              <a:rPr lang="ru-RU" sz="20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 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029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4000</TotalTime>
  <Words>4019</Words>
  <Application>Microsoft Office PowerPoint</Application>
  <PresentationFormat>Экран (4:3)</PresentationFormat>
  <Paragraphs>715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Эркер</vt:lpstr>
      <vt:lpstr>Сведения  о  муниципальных  программах ЗАТО  г. Североморск на 2017 год и на период до 2019 года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FedorovDM</dc:creator>
  <cp:lastModifiedBy>User</cp:lastModifiedBy>
  <cp:revision>499</cp:revision>
  <dcterms:created xsi:type="dcterms:W3CDTF">2015-05-05T05:53:21Z</dcterms:created>
  <dcterms:modified xsi:type="dcterms:W3CDTF">2016-12-21T06:54:37Z</dcterms:modified>
</cp:coreProperties>
</file>