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0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20" d="100"/>
          <a:sy n="120" d="100"/>
        </p:scale>
        <p:origin x="-137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472927722464923"/>
          <c:y val="6.8132581228348615E-2"/>
          <c:w val="0.7933065205144364"/>
          <c:h val="0.691858404621711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человек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8000"/>
                    <a:satMod val="138000"/>
                  </a:schemeClr>
                </a:gs>
                <a:gs pos="25000">
                  <a:schemeClr val="accent4">
                    <a:tint val="85000"/>
                  </a:schemeClr>
                </a:gs>
                <a:gs pos="40000">
                  <a:schemeClr val="accent4">
                    <a:tint val="92000"/>
                  </a:schemeClr>
                </a:gs>
                <a:gs pos="50000">
                  <a:schemeClr val="accent4">
                    <a:tint val="93000"/>
                  </a:schemeClr>
                </a:gs>
                <a:gs pos="60000">
                  <a:schemeClr val="accent4">
                    <a:tint val="92000"/>
                  </a:schemeClr>
                </a:gs>
                <a:gs pos="75000">
                  <a:schemeClr val="accent4">
                    <a:tint val="83000"/>
                    <a:satMod val="108000"/>
                  </a:schemeClr>
                </a:gs>
                <a:gs pos="100000">
                  <a:schemeClr val="accent4">
                    <a:tint val="48000"/>
                    <a:satMod val="150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500">
                <a:schemeClr val="accent4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4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2015
год
</c:v>
                </c:pt>
                <c:pt idx="1">
                  <c:v>2016
год
</c:v>
                </c:pt>
                <c:pt idx="2">
                  <c:v>2017
год
</c:v>
                </c:pt>
                <c:pt idx="3">
                  <c:v>2018
год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58.6</c:v>
                </c:pt>
                <c:pt idx="1">
                  <c:v>59</c:v>
                </c:pt>
                <c:pt idx="2">
                  <c:v>59.6</c:v>
                </c:pt>
                <c:pt idx="3">
                  <c:v>60.2</c:v>
                </c:pt>
              </c:numCache>
            </c:numRef>
          </c:val>
        </c:ser>
        <c:shape val="cylinder"/>
        <c:axId val="71297280"/>
        <c:axId val="49164288"/>
        <c:axId val="0"/>
      </c:bar3DChart>
      <c:catAx>
        <c:axId val="71297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ru-RU"/>
          </a:p>
        </c:txPr>
        <c:crossAx val="49164288"/>
        <c:crosses val="autoZero"/>
        <c:auto val="1"/>
        <c:lblAlgn val="ctr"/>
        <c:lblOffset val="100"/>
      </c:catAx>
      <c:valAx>
        <c:axId val="49164288"/>
        <c:scaling>
          <c:orientation val="minMax"/>
        </c:scaling>
        <c:axPos val="l"/>
        <c:majorGridlines>
          <c:spPr>
            <a:ln>
              <a:solidFill>
                <a:schemeClr val="tx2">
                  <a:lumMod val="90000"/>
                </a:schemeClr>
              </a:solidFill>
            </a:ln>
          </c:spPr>
        </c:majorGridlines>
        <c:numFmt formatCode="0.0" sourceLinked="1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ru-RU"/>
          </a:p>
        </c:txPr>
        <c:crossAx val="7129728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400" b="0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2644996631363113E-3"/>
          <c:y val="1.1936504409562973E-4"/>
          <c:w val="0.17439193810269818"/>
          <c:h val="0.14075816972717325"/>
        </c:manualLayout>
      </c:layout>
      <c:txPr>
        <a:bodyPr/>
        <a:lstStyle/>
        <a:p>
          <a:pPr>
            <a:defRPr b="0">
              <a:solidFill>
                <a:srgbClr val="0070C0"/>
              </a:solidFill>
            </a:defRPr>
          </a:pPr>
          <a:endParaRPr lang="ru-RU"/>
        </a:p>
      </c:txPr>
    </c:legend>
    <c:plotVisOnly val="1"/>
  </c:chart>
  <c:spPr>
    <a:effectLst>
      <a:innerShdw blurRad="63500" dist="50800" dir="162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8669713781802064"/>
          <c:y val="0.19696165230895837"/>
          <c:w val="0.78758234038810448"/>
          <c:h val="0.615643707607152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Малые предприятия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344</c:v>
                </c:pt>
                <c:pt idx="1">
                  <c:v>322</c:v>
                </c:pt>
                <c:pt idx="2">
                  <c:v>320</c:v>
                </c:pt>
                <c:pt idx="3">
                  <c:v>344</c:v>
                </c:pt>
                <c:pt idx="4">
                  <c:v>350</c:v>
                </c:pt>
              </c:numCache>
            </c:numRef>
          </c:val>
        </c:ser>
        <c:shape val="box"/>
        <c:axId val="80386688"/>
        <c:axId val="80451072"/>
        <c:axId val="0"/>
      </c:bar3DChart>
      <c:catAx>
        <c:axId val="8038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80451072"/>
        <c:crosses val="autoZero"/>
        <c:auto val="1"/>
        <c:lblAlgn val="ctr"/>
        <c:lblOffset val="100"/>
      </c:catAx>
      <c:valAx>
        <c:axId val="80451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80386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085580708661428"/>
          <c:y val="0.17588486900148351"/>
          <c:w val="0.78666176394994258"/>
          <c:h val="0.60300353337646584"/>
        </c:manualLayout>
      </c:layout>
      <c:bar3DChart>
        <c:barDir val="col"/>
        <c:grouping val="stacked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1350</c:v>
                </c:pt>
                <c:pt idx="1">
                  <c:v>1150</c:v>
                </c:pt>
                <c:pt idx="2">
                  <c:v>1180</c:v>
                </c:pt>
                <c:pt idx="3">
                  <c:v>1186</c:v>
                </c:pt>
                <c:pt idx="4">
                  <c:v>1195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hape val="box"/>
        <c:axId val="80525568"/>
        <c:axId val="80592896"/>
        <c:axId val="0"/>
      </c:bar3DChart>
      <c:catAx>
        <c:axId val="80525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80592896"/>
        <c:crosses val="autoZero"/>
        <c:auto val="1"/>
        <c:lblAlgn val="ctr"/>
        <c:lblOffset val="100"/>
      </c:catAx>
      <c:valAx>
        <c:axId val="80592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80525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</c:spPr>
    </c:sideWall>
    <c:backWall>
      <c:spPr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</c:spPr>
    </c:backWall>
    <c:plotArea>
      <c:layout>
        <c:manualLayout>
          <c:layoutTarget val="inner"/>
          <c:xMode val="edge"/>
          <c:yMode val="edge"/>
          <c:x val="0.16881064577730373"/>
          <c:y val="0.20880026488284956"/>
          <c:w val="0.8146065531502793"/>
          <c:h val="0.616354310305392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 на 1000 населения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5.4</c:v>
                </c:pt>
                <c:pt idx="1">
                  <c:v>7.7</c:v>
                </c:pt>
                <c:pt idx="2">
                  <c:v>7.8</c:v>
                </c:pt>
                <c:pt idx="3" formatCode="0.0">
                  <c:v>8.1</c:v>
                </c:pt>
                <c:pt idx="4">
                  <c:v>8.3000000000000007</c:v>
                </c:pt>
              </c:numCache>
            </c:numRef>
          </c:val>
        </c:ser>
        <c:shape val="box"/>
        <c:axId val="49513600"/>
        <c:axId val="49515136"/>
        <c:axId val="0"/>
      </c:bar3DChart>
      <c:catAx>
        <c:axId val="49513600"/>
        <c:scaling>
          <c:orientation val="minMax"/>
        </c:scaling>
        <c:axPos val="b"/>
        <c:tickLblPos val="nextTo"/>
        <c:txPr>
          <a:bodyPr/>
          <a:lstStyle/>
          <a:p>
            <a:pPr>
              <a:defRPr i="1">
                <a:solidFill>
                  <a:srgbClr val="7030A0"/>
                </a:solidFill>
              </a:defRPr>
            </a:pPr>
            <a:endParaRPr lang="ru-RU"/>
          </a:p>
        </c:txPr>
        <c:crossAx val="49515136"/>
        <c:crosses val="autoZero"/>
        <c:auto val="1"/>
        <c:lblAlgn val="ctr"/>
        <c:lblOffset val="100"/>
      </c:catAx>
      <c:valAx>
        <c:axId val="49515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i="1">
                <a:solidFill>
                  <a:srgbClr val="7030A0"/>
                </a:solidFill>
              </a:defRPr>
            </a:pPr>
            <a:endParaRPr lang="ru-RU"/>
          </a:p>
        </c:txPr>
        <c:crossAx val="49513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4677447316598519E-2"/>
          <c:y val="0.32275090349438301"/>
          <c:w val="0.92466159197441422"/>
          <c:h val="0.353022866740296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Коэффициент миграционного прироста
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6.8</c:v>
                </c:pt>
                <c:pt idx="1">
                  <c:v>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</c:numCache>
            </c:numRef>
          </c:val>
        </c:ser>
        <c:shape val="cylinder"/>
        <c:axId val="73196288"/>
        <c:axId val="73197824"/>
        <c:axId val="0"/>
      </c:bar3DChart>
      <c:catAx>
        <c:axId val="73196288"/>
        <c:scaling>
          <c:orientation val="minMax"/>
        </c:scaling>
        <c:axPos val="b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73197824"/>
        <c:crosses val="autoZero"/>
        <c:auto val="1"/>
        <c:lblAlgn val="ctr"/>
        <c:lblOffset val="100"/>
      </c:catAx>
      <c:valAx>
        <c:axId val="73197824"/>
        <c:scaling>
          <c:orientation val="minMax"/>
        </c:scaling>
        <c:axPos val="l"/>
        <c:majorGridlines>
          <c:spPr>
            <a:ln w="12000" cap="flat" cmpd="sng" algn="ctr">
              <a:solidFill>
                <a:schemeClr val="accent5"/>
              </a:solidFill>
              <a:prstDash val="solid"/>
            </a:ln>
            <a:effectLst/>
          </c:spPr>
        </c:majorGridlines>
        <c:numFmt formatCode="General" sourceLinked="1"/>
        <c:tickLblPos val="nextTo"/>
        <c:crossAx val="73196288"/>
        <c:crosses val="autoZero"/>
        <c:crossBetween val="between"/>
      </c:valAx>
    </c:plotArea>
    <c:plotVisOnly val="1"/>
  </c:chart>
  <c:txPr>
    <a:bodyPr/>
    <a:lstStyle/>
    <a:p>
      <a:pPr>
        <a:defRPr sz="1800">
          <a:solidFill>
            <a:srgbClr val="7030A0"/>
          </a:solidFill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600" i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дошкольными образовательными учреждениями</c:v>
                </c:pt>
              </c:strCache>
            </c:strRef>
          </c:tx>
          <c:spPr>
            <a:ln w="12000" cap="flat" cmpd="sng" algn="ctr">
              <a:solidFill>
                <a:schemeClr val="accent5"/>
              </a:solidFill>
              <a:prstDash val="solid"/>
            </a:ln>
            <a:effectLst>
              <a:glow rad="63500">
                <a:schemeClr val="accent5">
                  <a:alpha val="45000"/>
                  <a:satMod val="120000"/>
                </a:schemeClr>
              </a:glow>
            </a:effectLst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2014
год</c:v>
                </c:pt>
                <c:pt idx="1">
                  <c:v>2015
год</c:v>
                </c:pt>
                <c:pt idx="2">
                  <c:v>2016
год</c:v>
                </c:pt>
                <c:pt idx="3">
                  <c:v>2017
год</c:v>
                </c:pt>
                <c:pt idx="4">
                  <c:v>2018
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73.5</c:v>
                </c:pt>
                <c:pt idx="2">
                  <c:v>80.2</c:v>
                </c:pt>
                <c:pt idx="3">
                  <c:v>84.5</c:v>
                </c:pt>
                <c:pt idx="4">
                  <c:v>86.9</c:v>
                </c:pt>
              </c:numCache>
            </c:numRef>
          </c:val>
        </c:ser>
        <c:marker val="1"/>
        <c:axId val="48631168"/>
        <c:axId val="48692608"/>
      </c:lineChart>
      <c:catAx>
        <c:axId val="48631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solidFill>
                  <a:srgbClr val="00B050"/>
                </a:solidFill>
              </a:defRPr>
            </a:pPr>
            <a:endParaRPr lang="ru-RU"/>
          </a:p>
        </c:txPr>
        <c:crossAx val="48692608"/>
        <c:crosses val="autoZero"/>
        <c:auto val="1"/>
        <c:lblAlgn val="ctr"/>
        <c:lblOffset val="100"/>
      </c:catAx>
      <c:valAx>
        <c:axId val="48692608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b="0">
                <a:solidFill>
                  <a:srgbClr val="00B050"/>
                </a:solidFill>
              </a:defRPr>
            </a:pPr>
            <a:endParaRPr lang="ru-RU"/>
          </a:p>
        </c:txPr>
        <c:crossAx val="48631168"/>
        <c:crosses val="autoZero"/>
        <c:crossBetween val="between"/>
        <c:dispUnits>
          <c:builtInUnit val="hundreds"/>
        </c:dispUnits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Доля населения, систематически занимающегося физической культурой и спортом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общей численность населения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населения, систематически занимающегося физической культурой и спортом  в общей численность населения</c:v>
                </c:pt>
              </c:strCache>
            </c:strRef>
          </c:tx>
          <c:spPr>
            <a:ln w="12000" cap="flat" cmpd="sng" algn="ctr">
              <a:solidFill>
                <a:schemeClr val="accent1"/>
              </a:solidFill>
              <a:prstDash val="solid"/>
            </a:ln>
            <a:effectLst>
              <a:glow rad="63500">
                <a:schemeClr val="accent1">
                  <a:alpha val="45000"/>
                  <a:satMod val="120000"/>
                </a:schemeClr>
              </a:glow>
            </a:effectLst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2014
год</c:v>
                </c:pt>
                <c:pt idx="1">
                  <c:v>2015
год</c:v>
                </c:pt>
                <c:pt idx="2">
                  <c:v>2016
год</c:v>
                </c:pt>
                <c:pt idx="3">
                  <c:v>2017
год</c:v>
                </c:pt>
                <c:pt idx="4">
                  <c:v>2018
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21.3</c:v>
                </c:pt>
                <c:pt idx="1">
                  <c:v>25</c:v>
                </c:pt>
                <c:pt idx="2">
                  <c:v>25</c:v>
                </c:pt>
                <c:pt idx="3">
                  <c:v>25.1</c:v>
                </c:pt>
                <c:pt idx="4">
                  <c:v>25.2</c:v>
                </c:pt>
              </c:numCache>
            </c:numRef>
          </c:val>
        </c:ser>
        <c:marker val="1"/>
        <c:axId val="77720576"/>
        <c:axId val="77714176"/>
      </c:lineChart>
      <c:catAx>
        <c:axId val="7772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700">
                <a:solidFill>
                  <a:srgbClr val="7030A0"/>
                </a:solidFill>
              </a:defRPr>
            </a:pPr>
            <a:endParaRPr lang="ru-RU"/>
          </a:p>
        </c:txPr>
        <c:crossAx val="77714176"/>
        <c:crosses val="autoZero"/>
        <c:auto val="1"/>
        <c:lblAlgn val="ctr"/>
        <c:lblOffset val="100"/>
      </c:catAx>
      <c:valAx>
        <c:axId val="77714176"/>
        <c:scaling>
          <c:orientation val="minMax"/>
          <c:max val="26"/>
          <c:min val="18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77720576"/>
        <c:crosses val="autoZero"/>
        <c:crossBetween val="between"/>
      </c:valAx>
    </c:plotArea>
    <c:plotVisOnly val="1"/>
  </c:chart>
  <c:txPr>
    <a:bodyPr/>
    <a:lstStyle/>
    <a:p>
      <a:pPr>
        <a:defRPr sz="1800">
          <a:solidFill>
            <a:schemeClr val="accent6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500" b="1" i="1" u="sng">
                <a:solidFill>
                  <a:srgbClr val="0070C0"/>
                </a:solidFill>
              </a:defRPr>
            </a:pPr>
            <a:r>
              <a:rPr lang="ru-RU" sz="2500" b="1" i="1" u="sng" dirty="0" smtClean="0">
                <a:solidFill>
                  <a:srgbClr val="0070C0"/>
                </a:solidFill>
              </a:rPr>
              <a:t>Уровень безработицы </a:t>
            </a:r>
            <a:endParaRPr lang="ru-RU" sz="2500" b="1" i="1" u="sng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53088835540012469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5.9910740911828693E-2"/>
          <c:y val="0.14005469980459689"/>
          <c:w val="0.84388908478768054"/>
          <c:h val="0.608907833770105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чел.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0.27</c:v>
                </c:pt>
                <c:pt idx="1">
                  <c:v>0.30000000000000032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gapWidth val="110"/>
        <c:shape val="cone"/>
        <c:axId val="77783808"/>
        <c:axId val="77785344"/>
        <c:axId val="0"/>
      </c:bar3DChart>
      <c:catAx>
        <c:axId val="77783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77785344"/>
        <c:crosses val="autoZero"/>
        <c:auto val="1"/>
        <c:lblAlgn val="ctr"/>
        <c:lblOffset val="100"/>
      </c:catAx>
      <c:valAx>
        <c:axId val="77785344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600" b="1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777838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5.0042145075667788E-2"/>
          <c:y val="0.60804239343776623"/>
          <c:w val="0.12921992585619183"/>
          <c:h val="0.23690178215492447"/>
        </c:manualLayout>
      </c:layout>
      <c:txPr>
        <a:bodyPr/>
        <a:lstStyle/>
        <a:p>
          <a:pPr>
            <a:defRPr sz="1400" b="0">
              <a:solidFill>
                <a:schemeClr val="accent1">
                  <a:lumMod val="75000"/>
                </a:schemeClr>
              </a:solidFill>
              <a:latin typeface="+mn-lt"/>
            </a:defRPr>
          </a:pPr>
          <a:endParaRPr lang="ru-RU"/>
        </a:p>
      </c:txPr>
    </c:legend>
    <c:plotVisOnly val="1"/>
  </c:chart>
  <c:spPr>
    <a:ln>
      <a:noFill/>
    </a:ln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just">
              <a:defRPr sz="2400" i="1" u="sng">
                <a:solidFill>
                  <a:srgbClr val="0070C0"/>
                </a:solidFill>
              </a:defRPr>
            </a:pPr>
            <a:r>
              <a:rPr lang="ru-RU" sz="2400" i="1" u="sng" dirty="0" smtClean="0">
                <a:solidFill>
                  <a:srgbClr val="0070C0"/>
                </a:solidFill>
              </a:rPr>
              <a:t>Численность населения</a:t>
            </a:r>
          </a:p>
          <a:p>
            <a:pPr algn="just">
              <a:defRPr sz="2400" i="1" u="sng">
                <a:solidFill>
                  <a:srgbClr val="0070C0"/>
                </a:solidFill>
              </a:defRPr>
            </a:pPr>
            <a:r>
              <a:rPr lang="ru-RU" sz="2400" i="1" u="sng" dirty="0" smtClean="0">
                <a:solidFill>
                  <a:srgbClr val="0070C0"/>
                </a:solidFill>
              </a:rPr>
              <a:t>в трудоспособном возрасте</a:t>
            </a:r>
          </a:p>
        </c:rich>
      </c:tx>
      <c:layout>
        <c:manualLayout>
          <c:xMode val="edge"/>
          <c:yMode val="edge"/>
          <c:x val="0.48359189462996982"/>
          <c:y val="3.1988633207421395E-2"/>
        </c:manualLayout>
      </c:layout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8000"/>
                    <a:satMod val="138000"/>
                  </a:schemeClr>
                </a:gs>
                <a:gs pos="25000">
                  <a:schemeClr val="accent6">
                    <a:tint val="85000"/>
                  </a:schemeClr>
                </a:gs>
                <a:gs pos="40000">
                  <a:schemeClr val="accent6">
                    <a:tint val="92000"/>
                  </a:schemeClr>
                </a:gs>
                <a:gs pos="50000">
                  <a:schemeClr val="accent6">
                    <a:tint val="93000"/>
                  </a:schemeClr>
                </a:gs>
                <a:gs pos="60000">
                  <a:schemeClr val="accent6">
                    <a:tint val="92000"/>
                  </a:schemeClr>
                </a:gs>
                <a:gs pos="75000">
                  <a:schemeClr val="accent6">
                    <a:tint val="83000"/>
                    <a:satMod val="108000"/>
                  </a:schemeClr>
                </a:gs>
                <a:gs pos="100000">
                  <a:schemeClr val="accent6">
                    <a:tint val="48000"/>
                    <a:satMod val="150000"/>
                  </a:schemeClr>
                </a:gs>
              </a:gsLst>
              <a:lin ang="5400000" scaled="0"/>
            </a:gradFill>
            <a:ln w="12000" cap="flat" cmpd="sng" algn="ctr">
              <a:solidFill>
                <a:schemeClr val="accent6"/>
              </a:solidFill>
              <a:prstDash val="solid"/>
            </a:ln>
            <a:effectLst>
              <a:glow rad="63500">
                <a:schemeClr val="accent6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6">
                  <a:tint val="70000"/>
                </a:schemeClr>
              </a:contourClr>
            </a:sp3d>
          </c:spPr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41.2</c:v>
                </c:pt>
                <c:pt idx="1">
                  <c:v>41.4</c:v>
                </c:pt>
                <c:pt idx="2">
                  <c:v>41.6</c:v>
                </c:pt>
                <c:pt idx="3">
                  <c:v>41.8</c:v>
                </c:pt>
              </c:numCache>
            </c:numRef>
          </c:val>
        </c:ser>
        <c:axId val="79972608"/>
        <c:axId val="79974400"/>
      </c:areaChart>
      <c:catAx>
        <c:axId val="7997260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79974400"/>
        <c:crosses val="autoZero"/>
        <c:auto val="1"/>
        <c:lblAlgn val="ctr"/>
        <c:lblOffset val="100"/>
      </c:catAx>
      <c:valAx>
        <c:axId val="79974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79972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8310293565265245E-4"/>
          <c:y val="0.22036177661941467"/>
          <c:w val="0.11943920094505314"/>
          <c:h val="0.10924874713620433"/>
        </c:manualLayout>
      </c:layout>
      <c:txPr>
        <a:bodyPr/>
        <a:lstStyle/>
        <a:p>
          <a:pPr>
            <a:defRPr sz="14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677270426742748"/>
          <c:y val="0"/>
          <c:w val="0.75057941092964975"/>
          <c:h val="0.980168662851721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2"/>
            <c:explosion val="0"/>
            <c:spPr>
              <a:solidFill>
                <a:srgbClr val="00B0F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Общественное питание</c:v>
                </c:pt>
                <c:pt idx="1">
                  <c:v>Платные услуги</c:v>
                </c:pt>
                <c:pt idx="2">
                  <c:v>Розничная торговля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2.9</c:v>
                </c:pt>
                <c:pt idx="1">
                  <c:v>13.3</c:v>
                </c:pt>
                <c:pt idx="2">
                  <c:v>83.8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855614293885042"/>
          <c:y val="0.80090768474864249"/>
          <c:w val="0.59070147041275234"/>
          <c:h val="0.19276320044041576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розничная торговля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101.3</c:v>
                </c:pt>
                <c:pt idx="1">
                  <c:v>99.8</c:v>
                </c:pt>
                <c:pt idx="2">
                  <c:v>101.1</c:v>
                </c:pt>
                <c:pt idx="3">
                  <c:v>102.7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общественное питание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100.8</c:v>
                </c:pt>
                <c:pt idx="1">
                  <c:v>110.3</c:v>
                </c:pt>
                <c:pt idx="2">
                  <c:v>101.8</c:v>
                </c:pt>
                <c:pt idx="3">
                  <c:v>102.1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платные услуги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100.1</c:v>
                </c:pt>
                <c:pt idx="1">
                  <c:v>100.1</c:v>
                </c:pt>
                <c:pt idx="2">
                  <c:v>101.2</c:v>
                </c:pt>
                <c:pt idx="3">
                  <c:v>102</c:v>
                </c:pt>
              </c:numCache>
            </c:numRef>
          </c:val>
        </c:ser>
        <c:shape val="cylinder"/>
        <c:axId val="80442880"/>
        <c:axId val="80444416"/>
        <c:axId val="0"/>
      </c:bar3DChart>
      <c:catAx>
        <c:axId val="804428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80444416"/>
        <c:crosses val="autoZero"/>
        <c:auto val="1"/>
        <c:lblAlgn val="ctr"/>
        <c:lblOffset val="100"/>
      </c:catAx>
      <c:valAx>
        <c:axId val="8044441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804428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0.34906</cdr:x>
      <cdr:y>0.05128</cdr:y>
    </cdr:from>
    <cdr:to>
      <cdr:x>0.97749</cdr:x>
      <cdr:y>0.18286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664296" y="144016"/>
          <a:ext cx="4796714" cy="369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 spc="-100" baseline="0">
              <a:solidFill>
                <a:srgbClr val="D6ECFF">
                  <a:satMod val="200000"/>
                </a:srgbClr>
              </a:solidFill>
              <a:latin typeface="Constantia"/>
            </a:defRPr>
          </a:lvl1pPr>
          <a:extLst/>
        </a:lstStyle>
        <a:p xmlns:a="http://schemas.openxmlformats.org/drawingml/2006/main"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Коэффициент естественного прироста</a:t>
          </a:r>
        </a:p>
      </cdr:txBody>
    </cdr:sp>
  </cdr:relSizeAnchor>
  <cdr:relSizeAnchor xmlns:cdr="http://schemas.openxmlformats.org/drawingml/2006/chartDrawing">
    <cdr:from>
      <cdr:x>0.28713</cdr:x>
      <cdr:y>0</cdr:y>
    </cdr:from>
    <cdr:to>
      <cdr:x>1</cdr:x>
      <cdr:y>0.21053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088232" y="0"/>
          <a:ext cx="51845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 spc="-100" baseline="0">
              <a:solidFill>
                <a:srgbClr val="D6ECFF">
                  <a:satMod val="200000"/>
                </a:srgbClr>
              </a:solidFill>
              <a:latin typeface="Constantia"/>
            </a:defRPr>
          </a:lvl1pPr>
          <a:extLst/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0.09434</cdr:x>
      <cdr:y>0.10256</cdr:y>
    </cdr:from>
    <cdr:to>
      <cdr:x>0.28302</cdr:x>
      <cdr:y>0.26603</cdr:y>
    </cdr:to>
    <cdr:sp macro="" textlink="">
      <cdr:nvSpPr>
        <cdr:cNvPr id="4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20080" y="288032"/>
          <a:ext cx="1440160" cy="459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Человек на 1000 населения</a:t>
          </a:r>
          <a:endParaRPr lang="ru-RU" sz="13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0.05319</cdr:x>
      <cdr:y>0.20588</cdr:y>
    </cdr:from>
    <cdr:to>
      <cdr:x>0.26596</cdr:x>
      <cdr:y>0.5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60040" y="504056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Человек на 1000 населения</a:t>
          </a:r>
          <a:endParaRPr lang="ru-RU" sz="13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0.14894</cdr:x>
      <cdr:y>0.02941</cdr:y>
    </cdr:from>
    <cdr:to>
      <cdr:x>0.96809</cdr:x>
      <cdr:y>0.32353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08112" y="72008"/>
          <a:ext cx="554461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rPr>
            <a:t>Коэффициент миграционного прироста</a:t>
          </a:r>
        </a:p>
        <a:p xmlns:a="http://schemas.openxmlformats.org/drawingml/2006/main">
          <a:pPr algn="ctr"/>
          <a:endParaRPr lang="ru-RU" sz="13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0.40741</cdr:x>
      <cdr:y>0.46479</cdr:y>
    </cdr:from>
    <cdr:to>
      <cdr:x>0.53711</cdr:x>
      <cdr:y>0.59079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68352" y="2376264"/>
          <a:ext cx="1008691" cy="64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83,8 %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0.51852</cdr:x>
      <cdr:y>0.14085</cdr:y>
    </cdr:from>
    <cdr:to>
      <cdr:x>0.62043</cdr:x>
      <cdr:y>0.23534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032448" y="720080"/>
          <a:ext cx="792543" cy="483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2,9 %</a:t>
          </a:r>
        </a:p>
      </cdr:txBody>
    </cdr:sp>
  </cdr:relSizeAnchor>
  <cdr:relSizeAnchor xmlns:cdr="http://schemas.openxmlformats.org/drawingml/2006/chartDrawing">
    <cdr:from>
      <cdr:x>0.61111</cdr:x>
      <cdr:y>0.1831</cdr:y>
    </cdr:from>
    <cdr:to>
      <cdr:x>0.74082</cdr:x>
      <cdr:y>0.3091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752528" y="936104"/>
          <a:ext cx="1008691" cy="644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13,3 %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0.66346</cdr:x>
      <cdr:y>0.22388</cdr:y>
    </cdr:from>
    <cdr:to>
      <cdr:x>0.94231</cdr:x>
      <cdr:y>0.30585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968540" y="1080117"/>
          <a:ext cx="2088244" cy="395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 spc="-100" baseline="0">
              <a:solidFill>
                <a:srgbClr val="D6ECFF">
                  <a:satMod val="200000"/>
                </a:srgbClr>
              </a:solidFill>
              <a:latin typeface="Constantia"/>
            </a:defRPr>
          </a:lvl1pPr>
          <a:extLst/>
        </a:lstStyle>
        <a:p xmlns:a="http://schemas.openxmlformats.org/drawingml/2006/main">
          <a:r>
            <a:rPr lang="ru-RU" sz="1800" dirty="0" smtClean="0">
              <a:solidFill>
                <a:srgbClr val="002060"/>
              </a:solidFill>
            </a:rPr>
            <a:t>Индексы объёмов</a:t>
          </a:r>
          <a:endParaRPr lang="ru-RU" sz="18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0.15385</cdr:x>
      <cdr:y>0.71642</cdr:y>
    </cdr:from>
    <cdr:to>
      <cdr:x>0.23077</cdr:x>
      <cdr:y>0.79104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152128" y="3456384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101,3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0.15385</cdr:x>
      <cdr:y>0.52239</cdr:y>
    </cdr:from>
    <cdr:to>
      <cdr:x>0.23077</cdr:x>
      <cdr:y>0.59701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152128" y="2520280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99,8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0.15385</cdr:x>
      <cdr:y>0.32836</cdr:y>
    </cdr:from>
    <cdr:to>
      <cdr:x>0.23077</cdr:x>
      <cdr:y>0.40299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152128" y="1584176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101,1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0.46154</cdr:x>
      <cdr:y>0.13433</cdr:y>
    </cdr:from>
    <cdr:to>
      <cdr:x>0.55769</cdr:x>
      <cdr:y>0.20896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456384" y="648072"/>
          <a:ext cx="72008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102,0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0.30769</cdr:x>
      <cdr:y>0.52239</cdr:y>
    </cdr:from>
    <cdr:to>
      <cdr:x>0.38462</cdr:x>
      <cdr:y>0.59701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304256" y="2520280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110,3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0.47115</cdr:x>
      <cdr:y>0.71642</cdr:y>
    </cdr:from>
    <cdr:to>
      <cdr:x>0.55769</cdr:x>
      <cdr:y>0.79104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528392" y="3456384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100,1</a:t>
          </a:r>
        </a:p>
      </cdr:txBody>
    </cdr:sp>
  </cdr:relSizeAnchor>
  <cdr:relSizeAnchor xmlns:cdr="http://schemas.openxmlformats.org/drawingml/2006/chartDrawing">
    <cdr:from>
      <cdr:x>0.30769</cdr:x>
      <cdr:y>0.13433</cdr:y>
    </cdr:from>
    <cdr:to>
      <cdr:x>0.38462</cdr:x>
      <cdr:y>0.20896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304256" y="648072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102,1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0.30769</cdr:x>
      <cdr:y>0.71642</cdr:y>
    </cdr:from>
    <cdr:to>
      <cdr:x>0.39423</cdr:x>
      <cdr:y>0.79104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304256" y="3456384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100,8</a:t>
          </a:r>
        </a:p>
      </cdr:txBody>
    </cdr:sp>
  </cdr:relSizeAnchor>
  <cdr:relSizeAnchor xmlns:cdr="http://schemas.openxmlformats.org/drawingml/2006/chartDrawing">
    <cdr:from>
      <cdr:x>0.30769</cdr:x>
      <cdr:y>0.32836</cdr:y>
    </cdr:from>
    <cdr:to>
      <cdr:x>0.42308</cdr:x>
      <cdr:y>0.40299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2304256" y="1584176"/>
          <a:ext cx="86409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101,8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0.14423</cdr:x>
      <cdr:y>0.13433</cdr:y>
    </cdr:from>
    <cdr:to>
      <cdr:x>0.25</cdr:x>
      <cdr:y>0.20896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080120" y="648072"/>
          <a:ext cx="79208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102,7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0.46154</cdr:x>
      <cdr:y>0.52239</cdr:y>
    </cdr:from>
    <cdr:to>
      <cdr:x>0.55769</cdr:x>
      <cdr:y>0.59701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3456384" y="2520280"/>
          <a:ext cx="72008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100,1</a:t>
          </a:r>
          <a:endParaRPr lang="ru-RU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0.47115</cdr:x>
      <cdr:y>0.32836</cdr:y>
    </cdr:from>
    <cdr:to>
      <cdr:x>0.54808</cdr:x>
      <cdr:y>0.40299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3528392" y="1584176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002060"/>
              </a:solidFill>
            </a:rPr>
            <a:t>101,2</a:t>
          </a:r>
          <a:endParaRPr lang="ru-RU" sz="1600" dirty="0">
            <a:solidFill>
              <a:srgbClr val="00206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0.0625</cdr:x>
      <cdr:y>2.76535E-7</cdr:y>
    </cdr:from>
    <cdr:to>
      <cdr:x>0.9375</cdr:x>
      <cdr:y>0.1593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38527" y="1"/>
          <a:ext cx="333937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2000" b="1" i="1" dirty="0" smtClean="0">
              <a:solidFill>
                <a:srgbClr val="7030A0"/>
              </a:solidFill>
            </a:rPr>
            <a:t>Малые предприятия</a:t>
          </a:r>
          <a:endParaRPr lang="ru-RU" sz="2000" b="1" i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</cdr:x>
      <cdr:y>0.13939</cdr:y>
    </cdr:from>
    <cdr:to>
      <cdr:x>0.30189</cdr:x>
      <cdr:y>0.23895</cdr:y>
    </cdr:to>
    <cdr:sp macro="" textlink="">
      <cdr:nvSpPr>
        <cdr:cNvPr id="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504056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l"/>
          <a:r>
            <a:rPr lang="ru-RU" sz="1200" b="1" i="1" dirty="0" smtClean="0">
              <a:solidFill>
                <a:srgbClr val="0070C0"/>
              </a:solidFill>
            </a:rPr>
            <a:t>количество</a:t>
          </a:r>
          <a:endParaRPr lang="ru-RU" sz="1200" b="1" i="1" dirty="0">
            <a:solidFill>
              <a:srgbClr val="0070C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0.98039</cdr:x>
      <cdr:y>0.13725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472992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800" b="1" i="1" dirty="0" smtClean="0">
              <a:solidFill>
                <a:srgbClr val="7030A0"/>
              </a:solidFill>
            </a:rPr>
            <a:t>Индивидуальные предприниматели</a:t>
          </a:r>
          <a:endParaRPr lang="ru-RU" sz="1800" b="1" i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0.01493</cdr:x>
      <cdr:y>0.11765</cdr:y>
    </cdr:from>
    <cdr:to>
      <cdr:x>0.25373</cdr:x>
      <cdr:y>0.2549</cdr:y>
    </cdr:to>
    <cdr:sp macro="" textlink="">
      <cdr:nvSpPr>
        <cdr:cNvPr id="4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2008" y="432048"/>
          <a:ext cx="115212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t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200" b="1" i="1" dirty="0" smtClean="0">
              <a:solidFill>
                <a:srgbClr val="0070C0"/>
              </a:solidFill>
            </a:rPr>
            <a:t>количество</a:t>
          </a:r>
          <a:endParaRPr lang="ru-RU" sz="1200" b="1" i="1" dirty="0">
            <a:solidFill>
              <a:srgbClr val="0070C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569F24-8544-4271-B79B-84A5461EBFF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26257D-ACF1-4484-AC85-4D54B0C6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рафии объекты Североморск\06_Памятники\DSC_4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929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188640"/>
            <a:ext cx="500404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i="1" dirty="0" smtClean="0">
                <a:solidFill>
                  <a:srgbClr val="FFFF00"/>
                </a:solidFill>
              </a:rPr>
              <a:t>Основные показатели прогноза социально-экономического развития ЗАТО г.Североморск</a:t>
            </a:r>
            <a:r>
              <a:rPr lang="ru-RU" sz="3100" i="1" dirty="0" smtClean="0">
                <a:solidFill>
                  <a:srgbClr val="FFFF00"/>
                </a:solidFill>
              </a:rPr>
              <a:t/>
            </a:r>
            <a:br>
              <a:rPr lang="ru-RU" sz="3100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на 2016 год</a:t>
            </a:r>
          </a:p>
          <a:p>
            <a:pPr algn="ctr"/>
            <a:r>
              <a:rPr lang="ru-RU" sz="3100" b="1" i="1" dirty="0" smtClean="0">
                <a:solidFill>
                  <a:srgbClr val="FFFF00"/>
                </a:solidFill>
              </a:rPr>
              <a:t>и на период до 2018 года</a:t>
            </a:r>
            <a:endParaRPr lang="ru-RU" sz="3100" i="1" dirty="0">
              <a:solidFill>
                <a:srgbClr val="FFFF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115616" y="1412776"/>
          <a:ext cx="78488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3406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Среднегодовая численность населения</a:t>
            </a:r>
            <a:endParaRPr lang="ru-RU" sz="3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4612195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ja-JP" b="1" i="1" u="none" strike="noStrike" cap="none" normalizeH="0" baseline="0" dirty="0" smtClean="0">
                <a:ln>
                  <a:noFill/>
                </a:ln>
                <a:solidFill>
                  <a:srgbClr val="8730AE"/>
                </a:solidFill>
                <a:effectLst/>
                <a:ea typeface="MS Mincho" pitchFamily="49" charset="-128"/>
                <a:cs typeface="Times New Roman" pitchFamily="18" charset="0"/>
              </a:rPr>
              <a:t>В соответствии с Указом Президента Российской Федерации от 01.09.2014 № 603 «О преобразовании закрытого административно-территориального образования – города Североморска Мурманской области» </a:t>
            </a:r>
            <a:r>
              <a:rPr kumimoji="0" lang="ru-RU" altLang="ja-JP" b="1" i="1" u="none" strike="noStrike" cap="none" normalizeH="0" baseline="0" dirty="0" err="1" smtClean="0">
                <a:ln>
                  <a:noFill/>
                </a:ln>
                <a:solidFill>
                  <a:srgbClr val="8730AE"/>
                </a:solidFill>
                <a:effectLst/>
                <a:ea typeface="MS Mincho" pitchFamily="49" charset="-128"/>
                <a:cs typeface="Times New Roman" pitchFamily="18" charset="0"/>
              </a:rPr>
              <a:t>п.г.т.Росляково</a:t>
            </a:r>
            <a:r>
              <a:rPr kumimoji="0" lang="ru-RU" altLang="ja-JP" b="1" i="1" u="none" strike="noStrike" cap="none" normalizeH="0" baseline="0" dirty="0" smtClean="0">
                <a:ln>
                  <a:noFill/>
                </a:ln>
                <a:solidFill>
                  <a:srgbClr val="8730AE"/>
                </a:solidFill>
                <a:effectLst/>
                <a:ea typeface="MS Mincho" pitchFamily="49" charset="-128"/>
                <a:cs typeface="Times New Roman" pitchFamily="18" charset="0"/>
              </a:rPr>
              <a:t> выведен из состава ЗАТО. И как следствие с 2015 года произошло сокращение численности населения на 12,5 %.</a:t>
            </a:r>
            <a:endParaRPr kumimoji="0" lang="ru-RU" altLang="ja-JP" b="1" i="1" u="none" strike="noStrike" cap="none" normalizeH="0" baseline="0" dirty="0" smtClean="0">
              <a:ln>
                <a:noFill/>
              </a:ln>
              <a:solidFill>
                <a:srgbClr val="8730AE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</a:rPr>
              <a:t>Миграционный и естественный</a:t>
            </a:r>
          </a:p>
          <a:p>
            <a:pPr algn="ctr"/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</a:rPr>
              <a:t>прирост населения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3717032"/>
          <a:ext cx="76328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Выгнутая вправо стрелка 38"/>
          <p:cNvSpPr/>
          <p:nvPr/>
        </p:nvSpPr>
        <p:spPr>
          <a:xfrm rot="20105328">
            <a:off x="7596336" y="2348880"/>
            <a:ext cx="1224136" cy="1728192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179512" y="1340768"/>
          <a:ext cx="74168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Социальная сфера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44008" y="836712"/>
          <a:ext cx="43924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2708920"/>
          <a:ext cx="47525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26064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Труд и занятость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4005064"/>
          <a:ext cx="82809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899592" y="980728"/>
          <a:ext cx="78488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980728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9752" y="476672"/>
            <a:ext cx="5475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Потребительский рынок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332656"/>
            <a:ext cx="5475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Потребительский рынок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1052736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36296" cy="936104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Малое и среднее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предпринимательство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1412776"/>
          <a:ext cx="45365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2852936"/>
          <a:ext cx="48245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12134" cy="1195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5">
      <a:dk1>
        <a:srgbClr val="FEF1DA"/>
      </a:dk1>
      <a:lt1>
        <a:sysClr val="window" lastClr="FFFFFF"/>
      </a:lt1>
      <a:dk2>
        <a:srgbClr val="A7D6FF"/>
      </a:dk2>
      <a:lt2>
        <a:srgbClr val="D6ECFF"/>
      </a:lt2>
      <a:accent1>
        <a:srgbClr val="7FD13B"/>
      </a:accent1>
      <a:accent2>
        <a:srgbClr val="EA157A"/>
      </a:accent2>
      <a:accent3>
        <a:srgbClr val="FDE2A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705</TotalTime>
  <Words>125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Среднегодовая численность населения</vt:lpstr>
      <vt:lpstr>Слайд 3</vt:lpstr>
      <vt:lpstr>Слайд 4</vt:lpstr>
      <vt:lpstr>Слайд 5</vt:lpstr>
      <vt:lpstr>Слайд 6</vt:lpstr>
      <vt:lpstr>Слайд 7</vt:lpstr>
      <vt:lpstr>Малое и среднее предпринимательство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Бобрышева</dc:creator>
  <cp:lastModifiedBy>Бобрышева</cp:lastModifiedBy>
  <cp:revision>98</cp:revision>
  <dcterms:created xsi:type="dcterms:W3CDTF">2015-10-22T05:45:55Z</dcterms:created>
  <dcterms:modified xsi:type="dcterms:W3CDTF">2016-03-22T13:52:19Z</dcterms:modified>
</cp:coreProperties>
</file>