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3.xml" ContentType="application/vnd.openxmlformats-officedocument.presentationml.notesSlide+xml"/>
  <Override PartName="/ppt/charts/chart24.xml" ContentType="application/vnd.openxmlformats-officedocument.drawingml.chart+xml"/>
  <Override PartName="/ppt/drawings/drawing4.xml" ContentType="application/vnd.openxmlformats-officedocument.drawingml.chartshapes+xml"/>
  <Override PartName="/ppt/charts/chart25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5.xml" ContentType="application/vnd.openxmlformats-officedocument.drawingml.chartshapes+xml"/>
  <Override PartName="/ppt/charts/chart28.xml" ContentType="application/vnd.openxmlformats-officedocument.drawingml.chart+xml"/>
  <Override PartName="/ppt/drawings/drawing6.xml" ContentType="application/vnd.openxmlformats-officedocument.drawingml.chartshapes+xml"/>
  <Override PartName="/ppt/charts/chart29.xml" ContentType="application/vnd.openxmlformats-officedocument.drawingml.chart+xml"/>
  <Override PartName="/ppt/drawings/drawing7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8.xml" ContentType="application/vnd.openxmlformats-officedocument.drawingml.chartshapes+xml"/>
  <Override PartName="/ppt/charts/chart32.xml" ContentType="application/vnd.openxmlformats-officedocument.drawingml.chart+xml"/>
  <Override PartName="/ppt/drawings/drawing9.xml" ContentType="application/vnd.openxmlformats-officedocument.drawingml.chartshapes+xml"/>
  <Override PartName="/ppt/charts/chart33.xml" ContentType="application/vnd.openxmlformats-officedocument.drawingml.chart+xml"/>
  <Override PartName="/ppt/drawings/drawing10.xml" ContentType="application/vnd.openxmlformats-officedocument.drawingml.chartshapes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7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charts/chart38.xml" ContentType="application/vnd.openxmlformats-officedocument.drawingml.chart+xml"/>
  <Override PartName="/ppt/drawings/drawing1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9.xml" ContentType="application/vnd.openxmlformats-officedocument.drawingml.chart+xml"/>
  <Override PartName="/ppt/drawings/drawing1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0.xml" ContentType="application/vnd.openxmlformats-officedocument.drawingml.chart+xml"/>
  <Override PartName="/ppt/drawings/drawing1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1.xml" ContentType="application/vnd.openxmlformats-officedocument.drawingml.chart+xml"/>
  <Override PartName="/ppt/notesSlides/notesSlide8.xml" ContentType="application/vnd.openxmlformats-officedocument.presentationml.notesSlide+xml"/>
  <Override PartName="/ppt/charts/chart42.xml" ContentType="application/vnd.openxmlformats-officedocument.drawingml.chart+xml"/>
  <Override PartName="/ppt/drawings/drawing1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3.xml" ContentType="application/vnd.openxmlformats-officedocument.drawingml.chart+xml"/>
  <Override PartName="/ppt/notesSlides/notesSlide10.xml" ContentType="application/vnd.openxmlformats-officedocument.presentationml.notesSlide+xml"/>
  <Override PartName="/ppt/charts/chart44.xml" ContentType="application/vnd.openxmlformats-officedocument.drawingml.chart+xml"/>
  <Override PartName="/ppt/notesSlides/notesSlide11.xml" ContentType="application/vnd.openxmlformats-officedocument.presentationml.notesSlide+xml"/>
  <Override PartName="/ppt/charts/chart45.xml" ContentType="application/vnd.openxmlformats-officedocument.drawingml.chart+xml"/>
  <Override PartName="/ppt/notesSlides/notesSlide12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31" r:id="rId2"/>
    <p:sldId id="257" r:id="rId3"/>
    <p:sldId id="260" r:id="rId4"/>
    <p:sldId id="301" r:id="rId5"/>
    <p:sldId id="302" r:id="rId6"/>
    <p:sldId id="296" r:id="rId7"/>
    <p:sldId id="290" r:id="rId8"/>
    <p:sldId id="347" r:id="rId9"/>
    <p:sldId id="348" r:id="rId10"/>
    <p:sldId id="295" r:id="rId11"/>
    <p:sldId id="300" r:id="rId12"/>
    <p:sldId id="294" r:id="rId13"/>
    <p:sldId id="293" r:id="rId14"/>
    <p:sldId id="303" r:id="rId15"/>
    <p:sldId id="304" r:id="rId16"/>
    <p:sldId id="307" r:id="rId17"/>
    <p:sldId id="305" r:id="rId18"/>
    <p:sldId id="306" r:id="rId19"/>
    <p:sldId id="320" r:id="rId20"/>
    <p:sldId id="322" r:id="rId21"/>
    <p:sldId id="324" r:id="rId22"/>
    <p:sldId id="325" r:id="rId23"/>
    <p:sldId id="326" r:id="rId24"/>
    <p:sldId id="327" r:id="rId25"/>
    <p:sldId id="328" r:id="rId26"/>
    <p:sldId id="323" r:id="rId27"/>
    <p:sldId id="317" r:id="rId28"/>
    <p:sldId id="330" r:id="rId29"/>
    <p:sldId id="335" r:id="rId30"/>
    <p:sldId id="309" r:id="rId31"/>
    <p:sldId id="337" r:id="rId32"/>
    <p:sldId id="310" r:id="rId33"/>
    <p:sldId id="338" r:id="rId34"/>
    <p:sldId id="311" r:id="rId35"/>
    <p:sldId id="339" r:id="rId36"/>
    <p:sldId id="312" r:id="rId37"/>
    <p:sldId id="340" r:id="rId38"/>
    <p:sldId id="313" r:id="rId39"/>
    <p:sldId id="341" r:id="rId40"/>
    <p:sldId id="314" r:id="rId41"/>
    <p:sldId id="345" r:id="rId42"/>
    <p:sldId id="342" r:id="rId43"/>
    <p:sldId id="343" r:id="rId44"/>
    <p:sldId id="316" r:id="rId45"/>
    <p:sldId id="332" r:id="rId46"/>
    <p:sldId id="284" r:id="rId47"/>
    <p:sldId id="258" r:id="rId4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CC"/>
    <a:srgbClr val="FFCC66"/>
    <a:srgbClr val="BDE7EF"/>
    <a:srgbClr val="FF6699"/>
    <a:srgbClr val="FF9933"/>
    <a:srgbClr val="E3A1D5"/>
    <a:srgbClr val="FF6600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29" autoAdjust="0"/>
  </p:normalViewPr>
  <p:slideViewPr>
    <p:cSldViewPr snapToGrid="0">
      <p:cViewPr varScale="1">
        <p:scale>
          <a:sx n="110" d="100"/>
          <a:sy n="110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72927722464942"/>
          <c:y val="0.25588061899932313"/>
          <c:w val="0.81864676188469399"/>
          <c:h val="0.504110654371736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 (тыс.чел.)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8000"/>
                    <a:satMod val="138000"/>
                  </a:schemeClr>
                </a:gs>
                <a:gs pos="25000">
                  <a:schemeClr val="accent4">
                    <a:tint val="85000"/>
                  </a:schemeClr>
                </a:gs>
                <a:gs pos="40000">
                  <a:schemeClr val="accent4">
                    <a:tint val="92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effectLst>
              <a:glow rad="101500">
                <a:schemeClr val="accent4">
                  <a:alpha val="42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4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
</c:v>
                </c:pt>
                <c:pt idx="1">
                  <c:v>2020 год
</c:v>
                </c:pt>
                <c:pt idx="2">
                  <c:v>2021 год
</c:v>
                </c:pt>
                <c:pt idx="3">
                  <c:v>2022 год
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62.5</c:v>
                </c:pt>
                <c:pt idx="1">
                  <c:v>62.8</c:v>
                </c:pt>
                <c:pt idx="2">
                  <c:v>63</c:v>
                </c:pt>
                <c:pt idx="3" formatCode="General">
                  <c:v>63.2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079176"/>
        <c:axId val="102079560"/>
        <c:axId val="0"/>
      </c:bar3DChart>
      <c:catAx>
        <c:axId val="102079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30" b="1" baseline="0">
                <a:solidFill>
                  <a:schemeClr val="tx1"/>
                </a:solidFill>
              </a:defRPr>
            </a:pPr>
            <a:endParaRPr lang="ru-RU"/>
          </a:p>
        </c:txPr>
        <c:crossAx val="102079560"/>
        <c:crosses val="autoZero"/>
        <c:auto val="1"/>
        <c:lblAlgn val="ctr"/>
        <c:lblOffset val="100"/>
        <c:noMultiLvlLbl val="0"/>
      </c:catAx>
      <c:valAx>
        <c:axId val="102079560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90000"/>
                </a:schemeClr>
              </a:solidFill>
            </a:ln>
          </c:spPr>
        </c:majorGridlines>
        <c:min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1020791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1" i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8.2644996631363252E-3"/>
          <c:y val="1.1936504409563014E-4"/>
          <c:w val="0.91872131320256978"/>
          <c:h val="0.16246626718895069"/>
        </c:manualLayout>
      </c:layout>
      <c:overlay val="0"/>
      <c:txPr>
        <a:bodyPr/>
        <a:lstStyle/>
        <a:p>
          <a:pPr>
            <a:defRPr sz="1200" b="1" i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 dir="162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976997623616733E-2"/>
          <c:y val="0.14371250709014707"/>
          <c:w val="0.91570883769003597"/>
          <c:h val="0.65940135819635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  <a:alpha val="40000"/>
                </a:schemeClr>
              </a:solidFill>
            </a:ln>
            <a:effectLst>
              <a:glow rad="127000">
                <a:schemeClr val="bg1"/>
              </a:glow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4553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3.7</c:v>
                </c:pt>
                <c:pt idx="1">
                  <c:v>2.6</c:v>
                </c:pt>
                <c:pt idx="2" formatCode="0.0">
                  <c:v>2.9</c:v>
                </c:pt>
                <c:pt idx="3">
                  <c:v>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265720"/>
        <c:axId val="91743408"/>
      </c:barChart>
      <c:catAx>
        <c:axId val="204265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743408"/>
        <c:crosses val="autoZero"/>
        <c:auto val="1"/>
        <c:lblAlgn val="ctr"/>
        <c:lblOffset val="100"/>
        <c:noMultiLvlLbl val="0"/>
      </c:catAx>
      <c:valAx>
        <c:axId val="91743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4265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976997623616733E-2"/>
          <c:y val="0.1077843803176103"/>
          <c:w val="0.91570883769003597"/>
          <c:h val="0.65940135819635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solidFill>
                <a:srgbClr val="92D050">
                  <a:alpha val="61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4553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62.7</c:v>
                </c:pt>
                <c:pt idx="1">
                  <c:v>68.099999999999994</c:v>
                </c:pt>
                <c:pt idx="2" formatCode="0.0">
                  <c:v>58.1</c:v>
                </c:pt>
                <c:pt idx="3">
                  <c:v>55.2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759608"/>
        <c:axId val="205754904"/>
      </c:barChart>
      <c:catAx>
        <c:axId val="205759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754904"/>
        <c:crosses val="autoZero"/>
        <c:auto val="1"/>
        <c:lblAlgn val="ctr"/>
        <c:lblOffset val="100"/>
        <c:noMultiLvlLbl val="0"/>
      </c:catAx>
      <c:valAx>
        <c:axId val="205754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5759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46"/>
          <c:w val="0.91570883769003597"/>
          <c:h val="0.608235144817891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964387.3</c:v>
                </c:pt>
                <c:pt idx="1">
                  <c:v>1005400.2</c:v>
                </c:pt>
                <c:pt idx="2">
                  <c:v>1065672.6000000001</c:v>
                </c:pt>
                <c:pt idx="3">
                  <c:v>1129535.3999999999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758040"/>
        <c:axId val="205758432"/>
      </c:barChart>
      <c:catAx>
        <c:axId val="205758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758432"/>
        <c:crosses val="autoZero"/>
        <c:auto val="1"/>
        <c:lblAlgn val="ctr"/>
        <c:lblOffset val="100"/>
        <c:noMultiLvlLbl val="0"/>
      </c:catAx>
      <c:valAx>
        <c:axId val="205758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5758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39830560886184E-2"/>
          <c:y val="0.11678823166984181"/>
          <c:w val="0.91570883769003597"/>
          <c:h val="0.6309491879232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25665874538911E-2"/>
                  <c:y val="-0.37604515787616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81105.600000000006</c:v>
                </c:pt>
                <c:pt idx="1">
                  <c:v>79069.399999999994</c:v>
                </c:pt>
                <c:pt idx="2">
                  <c:v>80523.600000000006</c:v>
                </c:pt>
                <c:pt idx="3">
                  <c:v>82005.600000000006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753336"/>
        <c:axId val="205755296"/>
      </c:barChart>
      <c:catAx>
        <c:axId val="205753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755296"/>
        <c:crosses val="autoZero"/>
        <c:auto val="1"/>
        <c:lblAlgn val="ctr"/>
        <c:lblOffset val="100"/>
        <c:noMultiLvlLbl val="0"/>
      </c:catAx>
      <c:valAx>
        <c:axId val="2057552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5753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42E-2"/>
          <c:y val="0.13473047539701288"/>
          <c:w val="0.91570883769003597"/>
          <c:h val="0.65940135819635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32521212790199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19192.099999999999</c:v>
                </c:pt>
                <c:pt idx="1">
                  <c:v>16313.1</c:v>
                </c:pt>
                <c:pt idx="2">
                  <c:v>16476.3</c:v>
                </c:pt>
                <c:pt idx="3">
                  <c:v>16641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756472"/>
        <c:axId val="206432488"/>
      </c:barChart>
      <c:catAx>
        <c:axId val="205756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432488"/>
        <c:crosses val="autoZero"/>
        <c:auto val="1"/>
        <c:lblAlgn val="ctr"/>
        <c:lblOffset val="100"/>
        <c:noMultiLvlLbl val="0"/>
      </c:catAx>
      <c:valAx>
        <c:axId val="2064324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5756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23408.3</c:v>
                </c:pt>
                <c:pt idx="1">
                  <c:v>22238.9</c:v>
                </c:pt>
                <c:pt idx="2">
                  <c:v>22812.1</c:v>
                </c:pt>
                <c:pt idx="3">
                  <c:v>23405.200000000001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433272"/>
        <c:axId val="206431312"/>
      </c:barChart>
      <c:catAx>
        <c:axId val="206433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431312"/>
        <c:crosses val="autoZero"/>
        <c:auto val="1"/>
        <c:lblAlgn val="ctr"/>
        <c:lblOffset val="100"/>
        <c:noMultiLvlLbl val="0"/>
      </c:catAx>
      <c:valAx>
        <c:axId val="2064313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6433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46"/>
          <c:w val="0.91570883769003597"/>
          <c:h val="0.608235144817891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120911909380309E-17"/>
                  <c:y val="-0.35839540279255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60257.7</c:v>
                </c:pt>
                <c:pt idx="1">
                  <c:v>73998</c:v>
                </c:pt>
                <c:pt idx="2">
                  <c:v>76541.8</c:v>
                </c:pt>
                <c:pt idx="3">
                  <c:v>76541.899999999994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434448"/>
        <c:axId val="206434840"/>
      </c:barChart>
      <c:catAx>
        <c:axId val="20643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6434840"/>
        <c:crosses val="autoZero"/>
        <c:auto val="1"/>
        <c:lblAlgn val="ctr"/>
        <c:lblOffset val="100"/>
        <c:noMultiLvlLbl val="0"/>
      </c:catAx>
      <c:valAx>
        <c:axId val="2064348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6434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39830560886184E-2"/>
          <c:y val="0.11678823166984181"/>
          <c:w val="0.91570883769003597"/>
          <c:h val="0.6309491879232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5255E-3"/>
                  <c:y val="-0.25264757292451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2538486826280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44867.199999999997</c:v>
                </c:pt>
                <c:pt idx="1">
                  <c:v>21568.2</c:v>
                </c:pt>
                <c:pt idx="2">
                  <c:v>9150.4</c:v>
                </c:pt>
                <c:pt idx="3">
                  <c:v>6930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436016"/>
        <c:axId val="208310752"/>
      </c:barChart>
      <c:catAx>
        <c:axId val="20643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310752"/>
        <c:crosses val="autoZero"/>
        <c:auto val="1"/>
        <c:lblAlgn val="ctr"/>
        <c:lblOffset val="100"/>
        <c:noMultiLvlLbl val="0"/>
      </c:catAx>
      <c:valAx>
        <c:axId val="2083107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6436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42E-2"/>
          <c:y val="0.13473047539701288"/>
          <c:w val="0.91570883769003597"/>
          <c:h val="0.65940135819635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66127504311358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168633611297068E-7"/>
                  <c:y val="-0.654457766833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8681E-3"/>
                  <c:y val="-0.64547592783984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8429.2000000000007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313104"/>
        <c:axId val="208309576"/>
      </c:barChart>
      <c:catAx>
        <c:axId val="20831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309576"/>
        <c:crosses val="autoZero"/>
        <c:auto val="1"/>
        <c:lblAlgn val="ctr"/>
        <c:lblOffset val="100"/>
        <c:noMultiLvlLbl val="0"/>
      </c:catAx>
      <c:valAx>
        <c:axId val="208309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313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8314164686347276E-3"/>
                  <c:y val="-0.30803668123869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2990547503485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6076.6</c:v>
                </c:pt>
                <c:pt idx="1">
                  <c:v>3949.2</c:v>
                </c:pt>
                <c:pt idx="2">
                  <c:v>4083.4</c:v>
                </c:pt>
                <c:pt idx="3">
                  <c:v>4246.6000000000004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315064"/>
        <c:axId val="208309184"/>
      </c:barChart>
      <c:catAx>
        <c:axId val="208315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309184"/>
        <c:crosses val="autoZero"/>
        <c:auto val="1"/>
        <c:lblAlgn val="ctr"/>
        <c:lblOffset val="100"/>
        <c:noMultiLvlLbl val="0"/>
      </c:catAx>
      <c:valAx>
        <c:axId val="2083091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315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Уровень безработицы</a:t>
            </a:r>
            <a:r>
              <a:rPr lang="en-US" sz="1200" b="1" i="1" u="none" dirty="0" smtClean="0">
                <a:solidFill>
                  <a:schemeClr val="tx1"/>
                </a:solidFill>
              </a:rPr>
              <a:t> </a:t>
            </a:r>
            <a:endParaRPr lang="ru-RU" sz="1200" b="1" i="1" u="none" dirty="0" smtClean="0">
              <a:solidFill>
                <a:schemeClr val="tx1"/>
              </a:solidFill>
            </a:endParaRPr>
          </a:p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(к</a:t>
            </a:r>
            <a:r>
              <a:rPr lang="ru-RU" sz="1200" b="1" i="1" u="none" baseline="0" dirty="0" smtClean="0">
                <a:solidFill>
                  <a:schemeClr val="tx1"/>
                </a:solidFill>
              </a:rPr>
              <a:t> трудоспособному населению) (%)</a:t>
            </a:r>
            <a:endParaRPr lang="ru-RU" sz="1200" b="1" i="1" u="none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665946886720283"/>
          <c:y val="2.6378042007663958E-3"/>
        </c:manualLayout>
      </c:layout>
      <c:overlay val="0"/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645183202511578E-2"/>
          <c:y val="0.13417583231492797"/>
          <c:w val="0.84388908478768054"/>
          <c:h val="0.608907833770106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чел.</c:v>
                </c:pt>
              </c:strCache>
            </c:strRef>
          </c:tx>
          <c:spPr>
            <a:solidFill>
              <a:schemeClr val="accent4"/>
            </a:solidFill>
            <a:ln w="1905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0.54</c:v>
                </c:pt>
                <c:pt idx="1">
                  <c:v>0.54</c:v>
                </c:pt>
                <c:pt idx="2">
                  <c:v>0.54</c:v>
                </c:pt>
                <c:pt idx="3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shape val="cylinder"/>
        <c:axId val="203090776"/>
        <c:axId val="203107552"/>
        <c:axId val="0"/>
      </c:bar3DChart>
      <c:catAx>
        <c:axId val="203090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203107552"/>
        <c:crosses val="autoZero"/>
        <c:auto val="1"/>
        <c:lblAlgn val="ctr"/>
        <c:lblOffset val="100"/>
        <c:noMultiLvlLbl val="0"/>
      </c:catAx>
      <c:valAx>
        <c:axId val="203107552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203090776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46"/>
          <c:w val="0.91570883769003597"/>
          <c:h val="0.608235144817891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1028143</c:v>
                </c:pt>
                <c:pt idx="1">
                  <c:v>1150055</c:v>
                </c:pt>
                <c:pt idx="2">
                  <c:v>1184278.2</c:v>
                </c:pt>
                <c:pt idx="3">
                  <c:v>1226893.1000000001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76920"/>
        <c:axId val="208279272"/>
      </c:barChart>
      <c:catAx>
        <c:axId val="208276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279272"/>
        <c:crosses val="autoZero"/>
        <c:auto val="1"/>
        <c:lblAlgn val="ctr"/>
        <c:lblOffset val="100"/>
        <c:noMultiLvlLbl val="0"/>
      </c:catAx>
      <c:valAx>
        <c:axId val="208279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276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42E-2"/>
          <c:y val="6.5873410413893746E-2"/>
          <c:w val="0.91570883769003597"/>
          <c:h val="0.6309491879232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5255E-3"/>
                  <c:y val="-0.25264757292451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2538486826280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509985.7</c:v>
                </c:pt>
                <c:pt idx="1">
                  <c:v>1021138.6</c:v>
                </c:pt>
                <c:pt idx="2">
                  <c:v>247457.9</c:v>
                </c:pt>
                <c:pt idx="3">
                  <c:v>64689.4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78880"/>
        <c:axId val="208279664"/>
      </c:barChart>
      <c:catAx>
        <c:axId val="20827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279664"/>
        <c:crosses val="autoZero"/>
        <c:auto val="1"/>
        <c:lblAlgn val="ctr"/>
        <c:lblOffset val="100"/>
        <c:noMultiLvlLbl val="0"/>
      </c:catAx>
      <c:valAx>
        <c:axId val="2082796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278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42E-2"/>
          <c:y val="0.13473047539701288"/>
          <c:w val="0.91570883769003597"/>
          <c:h val="0.65940135819635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66127504311358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168633611297068E-7"/>
                  <c:y val="-0.654457766833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8681E-3"/>
                  <c:y val="-0.64547592783984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444705.9</c:v>
                </c:pt>
                <c:pt idx="1">
                  <c:v>444736</c:v>
                </c:pt>
                <c:pt idx="2">
                  <c:v>334998</c:v>
                </c:pt>
                <c:pt idx="3">
                  <c:v>357522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74960"/>
        <c:axId val="208275352"/>
      </c:barChart>
      <c:catAx>
        <c:axId val="20827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275352"/>
        <c:crosses val="autoZero"/>
        <c:auto val="1"/>
        <c:lblAlgn val="ctr"/>
        <c:lblOffset val="100"/>
        <c:noMultiLvlLbl val="0"/>
      </c:catAx>
      <c:valAx>
        <c:axId val="2082753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27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25665874538911E-2"/>
                  <c:y val="-0.58698371248059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819915280443092E-2"/>
                  <c:y val="-0.57924187835764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314164686347276E-3"/>
                  <c:y val="-0.56057331214135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46651.4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74176"/>
        <c:axId val="208273000"/>
      </c:barChart>
      <c:catAx>
        <c:axId val="20827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8273000"/>
        <c:crosses val="autoZero"/>
        <c:auto val="1"/>
        <c:lblAlgn val="ctr"/>
        <c:lblOffset val="100"/>
        <c:noMultiLvlLbl val="0"/>
      </c:catAx>
      <c:valAx>
        <c:axId val="2082730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274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BDE7EF"/>
            </a:solidFill>
          </c:spPr>
          <c:invertIfNegative val="0"/>
          <c:dLbls>
            <c:dLbl>
              <c:idx val="0"/>
              <c:layout>
                <c:manualLayout>
                  <c:x val="-1.1161717837168213E-17"/>
                  <c:y val="-4.1113495909692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75601337504045E-3"/>
                  <c:y val="-6.1670243864539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1670243864539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529680365296802E-3"/>
                  <c:y val="-4.1113495909692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1739634.7999999998</c:v>
                </c:pt>
                <c:pt idx="1">
                  <c:v>1751393.7999999998</c:v>
                </c:pt>
                <c:pt idx="2">
                  <c:v>1702294.4</c:v>
                </c:pt>
                <c:pt idx="3">
                  <c:v>1738200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бюджетов других уровней</c:v>
                </c:pt>
              </c:strCache>
            </c:strRef>
          </c:tx>
          <c:spPr>
            <a:pattFill prst="pct50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1583973.5</c:v>
                </c:pt>
                <c:pt idx="1">
                  <c:v>2171193.6</c:v>
                </c:pt>
                <c:pt idx="2">
                  <c:v>1431736.1</c:v>
                </c:pt>
                <c:pt idx="3">
                  <c:v>1291582.5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369264"/>
        <c:axId val="209370440"/>
      </c:barChart>
      <c:catAx>
        <c:axId val="20936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9370440"/>
        <c:crosses val="autoZero"/>
        <c:auto val="1"/>
        <c:lblAlgn val="ctr"/>
        <c:lblOffset val="100"/>
        <c:noMultiLvlLbl val="0"/>
      </c:catAx>
      <c:valAx>
        <c:axId val="2093704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936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0.3589393432334988"/>
          <c:w val="0.96562499999999996"/>
          <c:h val="0.5513258209581264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flat">
              <a:prstDash val="sysDot"/>
              <a:bevel/>
              <a:headEnd type="diamond" w="sm" len="sm"/>
            </a:ln>
          </c:spPr>
          <c:marker>
            <c:symbol val="diamond"/>
            <c:size val="30"/>
            <c:spPr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6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c:spPr>
          </c:marker>
          <c:dLbls>
            <c:dLbl>
              <c:idx val="0"/>
              <c:layout>
                <c:manualLayout>
                  <c:x val="-7.1874998523474398E-2"/>
                  <c:y val="-0.406275417368919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702490721513099E-2"/>
                  <c:y val="-0.33671504875942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325086051912275E-2"/>
                  <c:y val="-0.43074988051216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075118535475589E-2"/>
                  <c:y val="-0.43255687201804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3323608.3</c:v>
                </c:pt>
                <c:pt idx="1">
                  <c:v>3922587.4</c:v>
                </c:pt>
                <c:pt idx="2">
                  <c:v>3134030.5</c:v>
                </c:pt>
                <c:pt idx="3">
                  <c:v>3029782.5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368480"/>
        <c:axId val="209368088"/>
      </c:lineChart>
      <c:catAx>
        <c:axId val="2093684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09368088"/>
        <c:crosses val="autoZero"/>
        <c:auto val="1"/>
        <c:lblAlgn val="ctr"/>
        <c:lblOffset val="100"/>
        <c:noMultiLvlLbl val="0"/>
      </c:catAx>
      <c:valAx>
        <c:axId val="2093680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9368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28000"/>
          </a:schemeClr>
        </a:solidFill>
        <a:ln>
          <a:noFill/>
        </a:ln>
      </c:spPr>
    </c:floor>
    <c:sideWall>
      <c:thickness val="0"/>
      <c:spPr>
        <a:noFill/>
        <a:ln w="25400"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</c:spPr>
    </c:sideWall>
    <c:backWall>
      <c:thickness val="0"/>
      <c:spPr>
        <a:gradFill>
          <a:gsLst>
            <a:gs pos="65000">
              <a:schemeClr val="accent2">
                <a:lumMod val="20000"/>
                <a:lumOff val="80000"/>
              </a:schemeClr>
            </a:gs>
            <a:gs pos="24000">
              <a:schemeClr val="accent2">
                <a:lumMod val="20000"/>
                <a:lumOff val="80000"/>
              </a:schemeClr>
            </a:gs>
          </a:gsLst>
          <a:lin ang="16200000" scaled="1"/>
        </a:gradFill>
        <a:ln w="25400"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powder"/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Sheet1!$A$9</c:f>
              <c:strCache>
                <c:ptCount val="1"/>
                <c:pt idx="0">
                  <c:v>   0113  Другие общегосударственные вопросы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Sheet1!$B$9:$E$9</c:f>
              <c:numCache>
                <c:formatCode>#,##0.0</c:formatCode>
                <c:ptCount val="4"/>
                <c:pt idx="0">
                  <c:v>97424.6</c:v>
                </c:pt>
                <c:pt idx="1">
                  <c:v>78586.100000000006</c:v>
                </c:pt>
                <c:pt idx="2">
                  <c:v>72425.399999999994</c:v>
                </c:pt>
                <c:pt idx="3">
                  <c:v>73224.100000000006</c:v>
                </c:pt>
              </c:numCache>
            </c:numRef>
          </c:val>
        </c:ser>
        <c:ser>
          <c:idx val="3"/>
          <c:order val="1"/>
          <c:tx>
            <c:strRef>
              <c:f>Sheet1!$A$8</c:f>
              <c:strCache>
                <c:ptCount val="1"/>
                <c:pt idx="0">
                  <c:v>    0111 Резервные фонды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Sheet1!$B$8:$E$8</c:f>
              <c:numCache>
                <c:formatCode>#,##0.0</c:formatCode>
                <c:ptCount val="4"/>
                <c:pt idx="0">
                  <c:v>0</c:v>
                </c:pt>
                <c:pt idx="1">
                  <c:v>3000</c:v>
                </c:pt>
                <c:pt idx="2">
                  <c:v>3000</c:v>
                </c:pt>
                <c:pt idx="3">
                  <c:v>3000</c:v>
                </c:pt>
              </c:numCache>
            </c:numRef>
          </c:val>
        </c:ser>
        <c:ser>
          <c:idx val="4"/>
          <c:order val="2"/>
          <c:tx>
            <c:strRef>
              <c:f>Sheet1!$A$7</c:f>
              <c:strCache>
                <c:ptCount val="1"/>
                <c:pt idx="0">
                  <c:v>   0107 Обеспечение проведения выборов и референдумов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Sheet1!$B$7:$E$7</c:f>
              <c:numCache>
                <c:formatCode>#,##0.0</c:formatCode>
                <c:ptCount val="4"/>
                <c:pt idx="0">
                  <c:v>0</c:v>
                </c:pt>
                <c:pt idx="1">
                  <c:v>7960.3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0106 Обеспечение деятельности финансовых, налоговых и таможенных органов и органов финансового (финансово-бюджетного) надзора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2373.3000000000002</c:v>
                </c:pt>
                <c:pt idx="1">
                  <c:v>2973.2</c:v>
                </c:pt>
                <c:pt idx="2">
                  <c:v>3035.6</c:v>
                </c:pt>
                <c:pt idx="3">
                  <c:v>3041.1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0105 Судебная система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12.1</c:v>
                </c:pt>
                <c:pt idx="1">
                  <c:v>11.32</c:v>
                </c:pt>
                <c:pt idx="2">
                  <c:v>12.2</c:v>
                </c:pt>
                <c:pt idx="3">
                  <c:v>111.4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0104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99692.7</c:v>
                </c:pt>
                <c:pt idx="1">
                  <c:v>101186.8</c:v>
                </c:pt>
                <c:pt idx="2">
                  <c:v>103020.7</c:v>
                </c:pt>
                <c:pt idx="3">
                  <c:v>103305.3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0103 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9507.4</c:v>
                </c:pt>
                <c:pt idx="1">
                  <c:v>10045.094999999999</c:v>
                </c:pt>
                <c:pt idx="2">
                  <c:v>10201.799999999999</c:v>
                </c:pt>
                <c:pt idx="3">
                  <c:v>10258.799999999999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0102 Функционирование высшего должностного лица субъекта Российской Федерации и муниципального образования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2971.1</c:v>
                </c:pt>
                <c:pt idx="1">
                  <c:v>3066.027</c:v>
                </c:pt>
                <c:pt idx="2">
                  <c:v>3225.6</c:v>
                </c:pt>
                <c:pt idx="3">
                  <c:v>3125.6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519544"/>
        <c:axId val="219514448"/>
        <c:axId val="0"/>
      </c:bar3DChart>
      <c:catAx>
        <c:axId val="219519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19514448"/>
        <c:crosses val="autoZero"/>
        <c:auto val="1"/>
        <c:lblAlgn val="ctr"/>
        <c:lblOffset val="100"/>
        <c:noMultiLvlLbl val="0"/>
      </c:catAx>
      <c:valAx>
        <c:axId val="2195144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19519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318228596513718"/>
          <c:y val="0"/>
          <c:w val="0.45681771403486288"/>
          <c:h val="1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43000"/>
          </a:srgbClr>
        </a:solidFill>
        <a:ln>
          <a:noFill/>
        </a:ln>
        <a:scene3d>
          <a:camera prst="orthographicFront"/>
          <a:lightRig rig="threePt" dir="t"/>
        </a:scene3d>
        <a:sp3d prstMaterial="softEdge">
          <a:contourClr>
            <a:srgbClr val="000000"/>
          </a:contourClr>
        </a:sp3d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gradFill flip="none" rotWithShape="1">
          <a:gsLst>
            <a:gs pos="0">
              <a:schemeClr val="accent2">
                <a:lumMod val="20000"/>
                <a:lumOff val="80000"/>
                <a:alpha val="6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   0314 Другие вопросы в области национальной безопасности и правоохранительной деятельности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2669.4</c:v>
                </c:pt>
                <c:pt idx="1">
                  <c:v>994.4</c:v>
                </c:pt>
                <c:pt idx="2">
                  <c:v>994.4</c:v>
                </c:pt>
                <c:pt idx="3">
                  <c:v>996.2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0309 Защита населения и территории от чрезвычайных ситуаций природного и техногенного характера, гражданская оборона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7369.2</c:v>
                </c:pt>
                <c:pt idx="1">
                  <c:v>7943.7</c:v>
                </c:pt>
                <c:pt idx="2">
                  <c:v>8111.4</c:v>
                </c:pt>
                <c:pt idx="3">
                  <c:v>8111.4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0304 Органы юстиции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4367.5</c:v>
                </c:pt>
                <c:pt idx="1">
                  <c:v>3656</c:v>
                </c:pt>
                <c:pt idx="2">
                  <c:v>2559.8000000000002</c:v>
                </c:pt>
                <c:pt idx="3">
                  <c:v>2542.6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516016"/>
        <c:axId val="219516800"/>
        <c:axId val="0"/>
      </c:bar3DChart>
      <c:catAx>
        <c:axId val="21951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19516800"/>
        <c:crosses val="autoZero"/>
        <c:auto val="1"/>
        <c:lblAlgn val="ctr"/>
        <c:lblOffset val="100"/>
        <c:noMultiLvlLbl val="0"/>
      </c:catAx>
      <c:valAx>
        <c:axId val="21951680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crossAx val="219516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065986510258858"/>
          <c:y val="2.8822396143433546E-2"/>
          <c:w val="0.41697247429529316"/>
          <c:h val="0.41898911965833691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47000"/>
          </a:srgbClr>
        </a:solidFill>
        <a:ln>
          <a:noFill/>
        </a:ln>
      </c:spPr>
    </c:floor>
    <c:sideWall>
      <c:thickness val="0"/>
    </c:sideWall>
    <c:backWall>
      <c:thickness val="0"/>
      <c:spPr>
        <a:gradFill flip="none" rotWithShape="1">
          <a:gsLst>
            <a:gs pos="0">
              <a:schemeClr val="accent2">
                <a:lumMod val="12000"/>
                <a:lumOff val="88000"/>
                <a:alpha val="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0412  Другие вопросы в области национальной экономики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30003</c:v>
                </c:pt>
                <c:pt idx="1">
                  <c:v>24787.9</c:v>
                </c:pt>
                <c:pt idx="2">
                  <c:v>25060.799999999999</c:v>
                </c:pt>
                <c:pt idx="3">
                  <c:v>25017.200000000001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0410 Связь и информатика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25023</c:v>
                </c:pt>
                <c:pt idx="1">
                  <c:v>25822.5</c:v>
                </c:pt>
                <c:pt idx="2">
                  <c:v>26367.8</c:v>
                </c:pt>
                <c:pt idx="3">
                  <c:v>26367.8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0409 Дорожное хозяйство (дорожные фонды)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186567.6</c:v>
                </c:pt>
                <c:pt idx="1">
                  <c:v>171524.7</c:v>
                </c:pt>
                <c:pt idx="2">
                  <c:v>126155.7</c:v>
                </c:pt>
                <c:pt idx="3">
                  <c:v>126155.7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0408 Транспорт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19239.400000000001</c:v>
                </c:pt>
                <c:pt idx="1">
                  <c:v>20263.8</c:v>
                </c:pt>
                <c:pt idx="2">
                  <c:v>20363.8</c:v>
                </c:pt>
                <c:pt idx="3">
                  <c:v>21711.8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0405 Сельское хозяйство и рыболовство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10203.9</c:v>
                </c:pt>
                <c:pt idx="1">
                  <c:v>10395.6</c:v>
                </c:pt>
                <c:pt idx="2">
                  <c:v>10945.1</c:v>
                </c:pt>
                <c:pt idx="3">
                  <c:v>10945.9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09366520"/>
        <c:axId val="219826936"/>
        <c:axId val="0"/>
      </c:bar3DChart>
      <c:catAx>
        <c:axId val="209366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19826936"/>
        <c:crosses val="autoZero"/>
        <c:auto val="1"/>
        <c:lblAlgn val="ctr"/>
        <c:lblOffset val="100"/>
        <c:noMultiLvlLbl val="0"/>
      </c:catAx>
      <c:valAx>
        <c:axId val="21982693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09366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3961580264693576"/>
          <c:y val="0"/>
          <c:w val="0.45681771403486288"/>
          <c:h val="0.54608407735356523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18000"/>
          </a:srgb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accent4">
                <a:lumMod val="20000"/>
                <a:lumOff val="80000"/>
              </a:schemeClr>
            </a:gs>
            <a:gs pos="58000">
              <a:schemeClr val="accent2">
                <a:lumMod val="20000"/>
                <a:lumOff val="80000"/>
                <a:alpha val="15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</c:spPr>
    </c:backWall>
    <c:plotArea>
      <c:layout>
        <c:manualLayout>
          <c:layoutTarget val="inner"/>
          <c:xMode val="edge"/>
          <c:yMode val="edge"/>
          <c:x val="8.8535850477793721E-2"/>
          <c:y val="0.15936092414997766"/>
          <c:w val="0.4664624753474963"/>
          <c:h val="0.64273529118089601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0505 Другие вопросы в области жилищно-коммунального хозяйства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28668.400000000001</c:v>
                </c:pt>
                <c:pt idx="1">
                  <c:v>28839.7</c:v>
                </c:pt>
                <c:pt idx="2">
                  <c:v>29419.9</c:v>
                </c:pt>
                <c:pt idx="3">
                  <c:v>29502.2</c:v>
                </c:pt>
              </c:numCache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0503 Благоустройство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100516.7</c:v>
                </c:pt>
                <c:pt idx="1">
                  <c:v>88640.4</c:v>
                </c:pt>
                <c:pt idx="2">
                  <c:v>40874</c:v>
                </c:pt>
                <c:pt idx="3">
                  <c:v>40554.300000000003</c:v>
                </c:pt>
              </c:numCache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0502 Коммунальное хозяйство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32835.800000000003</c:v>
                </c:pt>
                <c:pt idx="1">
                  <c:v>47725.5</c:v>
                </c:pt>
                <c:pt idx="2">
                  <c:v>24375.5</c:v>
                </c:pt>
                <c:pt idx="3">
                  <c:v>23485.8</c:v>
                </c:pt>
              </c:numCache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0501 Жилищное хозяйство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39950.5</c:v>
                </c:pt>
                <c:pt idx="1">
                  <c:v>36640</c:v>
                </c:pt>
                <c:pt idx="2">
                  <c:v>32139</c:v>
                </c:pt>
                <c:pt idx="3">
                  <c:v>32139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824584"/>
        <c:axId val="219828112"/>
        <c:axId val="0"/>
      </c:bar3DChart>
      <c:catAx>
        <c:axId val="219824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219828112"/>
        <c:crosses val="autoZero"/>
        <c:auto val="1"/>
        <c:lblAlgn val="ctr"/>
        <c:lblOffset val="100"/>
        <c:noMultiLvlLbl val="0"/>
      </c:catAx>
      <c:valAx>
        <c:axId val="2198281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198245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53360321337389227"/>
          <c:y val="0.23511137536968316"/>
          <c:w val="0.45681771403486288"/>
          <c:h val="0.51017718374690568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Численность населения в трудоспособном возрасте (тыс. чел.)</a:t>
            </a:r>
            <a:endParaRPr lang="ru-RU" sz="1200" b="1" i="1" u="none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74434735515586"/>
          <c:y val="2.4356361254361632E-2"/>
        </c:manualLayout>
      </c:layout>
      <c:overlay val="0"/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910740911828811E-2"/>
          <c:y val="0.14005469980459689"/>
          <c:w val="0.84388908478768054"/>
          <c:h val="0.608907833770106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чел.</c:v>
                </c:pt>
              </c:strCache>
            </c:strRef>
          </c:tx>
          <c:spPr>
            <a:solidFill>
              <a:schemeClr val="accent4"/>
            </a:solidFill>
            <a:ln w="1905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40.9</c:v>
                </c:pt>
                <c:pt idx="1">
                  <c:v>40.9</c:v>
                </c:pt>
                <c:pt idx="2">
                  <c:v>40.9</c:v>
                </c:pt>
                <c:pt idx="3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shape val="cylinder"/>
        <c:axId val="203154736"/>
        <c:axId val="203154344"/>
        <c:axId val="0"/>
      </c:bar3DChart>
      <c:catAx>
        <c:axId val="20315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203154344"/>
        <c:crosses val="autoZero"/>
        <c:auto val="1"/>
        <c:lblAlgn val="ctr"/>
        <c:lblOffset val="100"/>
        <c:noMultiLvlLbl val="0"/>
      </c:catAx>
      <c:valAx>
        <c:axId val="203154344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203154736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22000"/>
          </a:srgb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accent2">
                <a:lumMod val="20000"/>
                <a:lumOff val="80000"/>
                <a:alpha val="58000"/>
              </a:schemeClr>
            </a:gs>
            <a:gs pos="5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   0605 Другие вопросы в области охраны окружающей среды
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700</c:v>
                </c:pt>
                <c:pt idx="1">
                  <c:v>1200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829680"/>
        <c:axId val="219830072"/>
        <c:axId val="0"/>
      </c:bar3DChart>
      <c:catAx>
        <c:axId val="21982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830072"/>
        <c:crosses val="autoZero"/>
        <c:auto val="1"/>
        <c:lblAlgn val="ctr"/>
        <c:lblOffset val="100"/>
        <c:noMultiLvlLbl val="0"/>
      </c:catAx>
      <c:valAx>
        <c:axId val="21983007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 w="7703">
            <a:noFill/>
          </a:ln>
        </c:spPr>
        <c:crossAx val="2198296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663650963968458"/>
          <c:y val="0.149657522820767"/>
          <c:w val="0.43050080015964143"/>
          <c:h val="0.2479551020676310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gradFill>
          <a:gsLst>
            <a:gs pos="77914">
              <a:schemeClr val="accent2">
                <a:lumMod val="20000"/>
                <a:lumOff val="80000"/>
                <a:alpha val="58000"/>
              </a:schemeClr>
            </a:gs>
            <a:gs pos="5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accent2">
                <a:lumMod val="20000"/>
                <a:lumOff val="80000"/>
                <a:alpha val="55000"/>
              </a:schemeClr>
            </a:gs>
            <a:gs pos="58000">
              <a:schemeClr val="accent4">
                <a:lumMod val="20000"/>
                <a:lumOff val="80000"/>
              </a:schemeClr>
            </a:gs>
            <a:gs pos="3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>
          <a:noFill/>
        </a:ln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   0709 Другие вопросы в области образования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92641</c:v>
                </c:pt>
                <c:pt idx="1">
                  <c:v>93379.6</c:v>
                </c:pt>
                <c:pt idx="2">
                  <c:v>95239.7</c:v>
                </c:pt>
                <c:pt idx="3">
                  <c:v>95216.2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   0707 Молодежная политика и оздоровление детей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11305.6</c:v>
                </c:pt>
                <c:pt idx="1">
                  <c:v>16783.3</c:v>
                </c:pt>
                <c:pt idx="2">
                  <c:v>16943.099999999999</c:v>
                </c:pt>
                <c:pt idx="3">
                  <c:v>16207.6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  0703 Дополнительное образование детей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249899.2</c:v>
                </c:pt>
                <c:pt idx="1">
                  <c:v>246023.2</c:v>
                </c:pt>
                <c:pt idx="2">
                  <c:v>253261.6</c:v>
                </c:pt>
                <c:pt idx="3">
                  <c:v>251608.1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   0702 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1027608.8</c:v>
                </c:pt>
                <c:pt idx="1">
                  <c:v>1458782</c:v>
                </c:pt>
                <c:pt idx="2">
                  <c:v>711559.5</c:v>
                </c:pt>
                <c:pt idx="3">
                  <c:v>739440.9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   0701 Дошкольное образование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873259.4</c:v>
                </c:pt>
                <c:pt idx="1">
                  <c:v>1049690.2</c:v>
                </c:pt>
                <c:pt idx="2">
                  <c:v>1085203.3999999999</c:v>
                </c:pt>
                <c:pt idx="3">
                  <c:v>907116.6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832816"/>
        <c:axId val="219826152"/>
        <c:axId val="0"/>
      </c:bar3DChart>
      <c:catAx>
        <c:axId val="21983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219826152"/>
        <c:crosses val="autoZero"/>
        <c:auto val="1"/>
        <c:lblAlgn val="ctr"/>
        <c:lblOffset val="100"/>
        <c:noMultiLvlLbl val="0"/>
      </c:catAx>
      <c:valAx>
        <c:axId val="21982615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198328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3961580264693576"/>
          <c:y val="0"/>
          <c:w val="0.45681771403486288"/>
          <c:h val="0.6107043081084676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0000"/>
          </a:scheme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</c:spPr>
    </c:backWall>
    <c:plotArea>
      <c:layout>
        <c:manualLayout>
          <c:layoutTarget val="inner"/>
          <c:xMode val="edge"/>
          <c:yMode val="edge"/>
          <c:x val="8.8535850477793721E-2"/>
          <c:y val="0.15936092414997766"/>
          <c:w val="0.4664624753474963"/>
          <c:h val="0.64273529118089601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1006 Другие вопросы в области социальной политики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1015.7</c:v>
                </c:pt>
                <c:pt idx="1">
                  <c:v>413.6</c:v>
                </c:pt>
                <c:pt idx="2">
                  <c:v>440.4</c:v>
                </c:pt>
                <c:pt idx="3">
                  <c:v>440.4</c:v>
                </c:pt>
              </c:numCache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1004 Охрана семьи и детства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63373.8</c:v>
                </c:pt>
                <c:pt idx="1">
                  <c:v>78814.3</c:v>
                </c:pt>
                <c:pt idx="2">
                  <c:v>70701.5</c:v>
                </c:pt>
                <c:pt idx="3">
                  <c:v>69869.899999999994</c:v>
                </c:pt>
              </c:numCache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1003 Социальное обеспечение населения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14000.9</c:v>
                </c:pt>
                <c:pt idx="1">
                  <c:v>14950.8</c:v>
                </c:pt>
                <c:pt idx="2">
                  <c:v>15130.2</c:v>
                </c:pt>
                <c:pt idx="3">
                  <c:v>15134.6</c:v>
                </c:pt>
              </c:numCache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1001 Пенсионное обеспечение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5519</c:v>
                </c:pt>
                <c:pt idx="1">
                  <c:v>6748.7</c:v>
                </c:pt>
                <c:pt idx="2">
                  <c:v>6899.4</c:v>
                </c:pt>
                <c:pt idx="3">
                  <c:v>6899.5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830856"/>
        <c:axId val="219825368"/>
        <c:axId val="0"/>
      </c:bar3DChart>
      <c:catAx>
        <c:axId val="219830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219825368"/>
        <c:crosses val="autoZero"/>
        <c:auto val="1"/>
        <c:lblAlgn val="ctr"/>
        <c:lblOffset val="100"/>
        <c:noMultiLvlLbl val="0"/>
      </c:catAx>
      <c:valAx>
        <c:axId val="21982536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198308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53360321337389227"/>
          <c:y val="0.23511137536968316"/>
          <c:w val="0.45681771403486288"/>
          <c:h val="0.50519914650965381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41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43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 0804 Другие вопросы в области культуры, кинематографии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43300.6</c:v>
                </c:pt>
                <c:pt idx="1">
                  <c:v>38246.800000000003</c:v>
                </c:pt>
                <c:pt idx="2">
                  <c:v>38943.699999999997</c:v>
                </c:pt>
                <c:pt idx="3">
                  <c:v>38943.699999999997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0801 Культура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203770.8</c:v>
                </c:pt>
                <c:pt idx="1">
                  <c:v>210248.4</c:v>
                </c:pt>
                <c:pt idx="2">
                  <c:v>202400</c:v>
                </c:pt>
                <c:pt idx="3">
                  <c:v>201190.3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831640"/>
        <c:axId val="219824192"/>
        <c:axId val="0"/>
      </c:bar3DChart>
      <c:catAx>
        <c:axId val="21983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824192"/>
        <c:crosses val="autoZero"/>
        <c:auto val="1"/>
        <c:lblAlgn val="ctr"/>
        <c:lblOffset val="100"/>
        <c:noMultiLvlLbl val="0"/>
      </c:catAx>
      <c:valAx>
        <c:axId val="2198241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8316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54863468655650138"/>
          <c:y val="0.35803326094344951"/>
          <c:w val="0.43050080015964143"/>
          <c:h val="0.2896462167302101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0000"/>
          </a:scheme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bg1">
                <a:lumMod val="85000"/>
                <a:alpha val="48000"/>
              </a:schemeClr>
            </a:gs>
            <a:gs pos="58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13000"/>
              </a:schemeClr>
            </a:gs>
          </a:gsLst>
          <a:lin ang="5400000" scaled="1"/>
        </a:gradFill>
        <a:ln>
          <a:noFill/>
        </a:ln>
      </c:spPr>
    </c:backWall>
    <c:plotArea>
      <c:layout>
        <c:manualLayout>
          <c:layoutTarget val="inner"/>
          <c:xMode val="edge"/>
          <c:yMode val="edge"/>
          <c:x val="8.8535850477793721E-2"/>
          <c:y val="0.15936092414997766"/>
          <c:w val="0.4664624753474963"/>
          <c:h val="0.64273529118089601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1006 Другие вопросы в области социальной политики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1004 Охрана семьи и детства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1003 Социальное обеспечение населения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1301 Обслуживание государственного внутреннего и муниципального долга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17214.7</c:v>
                </c:pt>
                <c:pt idx="1">
                  <c:v>17907.099999999999</c:v>
                </c:pt>
                <c:pt idx="2">
                  <c:v>37263.9</c:v>
                </c:pt>
                <c:pt idx="3">
                  <c:v>42004.800000000003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825760"/>
        <c:axId val="219830464"/>
        <c:axId val="0"/>
      </c:bar3DChart>
      <c:catAx>
        <c:axId val="21982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219830464"/>
        <c:crosses val="autoZero"/>
        <c:auto val="1"/>
        <c:lblAlgn val="ctr"/>
        <c:lblOffset val="100"/>
        <c:noMultiLvlLbl val="0"/>
      </c:catAx>
      <c:valAx>
        <c:axId val="21983046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219825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318231384787208"/>
          <c:y val="0.24696308103209985"/>
          <c:w val="0.45681771403486288"/>
          <c:h val="0.5617915972547634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5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bg1">
                <a:lumMod val="85000"/>
                <a:alpha val="67000"/>
              </a:schemeClr>
            </a:gs>
            <a:gs pos="58000">
              <a:schemeClr val="accent4">
                <a:lumMod val="20000"/>
                <a:lumOff val="80000"/>
                <a:alpha val="79000"/>
              </a:schemeClr>
            </a:gs>
            <a:gs pos="38000">
              <a:schemeClr val="accent2">
                <a:lumMod val="20000"/>
                <a:lumOff val="80000"/>
                <a:alpha val="42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198E-2"/>
          <c:y val="6.3591604784266578E-2"/>
          <c:w val="0.53711039930575899"/>
          <c:h val="0.745339799535674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1105 Другие вопросы в области физической культуры и спорта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4588.2</c:v>
                </c:pt>
                <c:pt idx="1">
                  <c:v>6531.3</c:v>
                </c:pt>
                <c:pt idx="2">
                  <c:v>6229.5</c:v>
                </c:pt>
                <c:pt idx="3">
                  <c:v>6234.9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827720"/>
        <c:axId val="219833208"/>
        <c:axId val="0"/>
      </c:bar3DChart>
      <c:catAx>
        <c:axId val="219827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833208"/>
        <c:crosses val="autoZero"/>
        <c:auto val="1"/>
        <c:lblAlgn val="ctr"/>
        <c:lblOffset val="100"/>
        <c:noMultiLvlLbl val="0"/>
      </c:catAx>
      <c:valAx>
        <c:axId val="2198332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827720"/>
        <c:crosses val="autoZero"/>
        <c:crossBetween val="between"/>
      </c:valAx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</c:spPr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56065986510258858"/>
          <c:y val="9.1529313788339006E-2"/>
          <c:w val="0.43350709479616323"/>
          <c:h val="0.44030100518650139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5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bg1">
                <a:lumMod val="85000"/>
                <a:alpha val="67000"/>
              </a:schemeClr>
            </a:gs>
            <a:gs pos="58000">
              <a:schemeClr val="accent4">
                <a:lumMod val="20000"/>
                <a:lumOff val="80000"/>
                <a:alpha val="79000"/>
              </a:schemeClr>
            </a:gs>
            <a:gs pos="38000">
              <a:schemeClr val="accent2">
                <a:lumMod val="20000"/>
                <a:lumOff val="80000"/>
                <a:alpha val="42000"/>
              </a:schemeClr>
            </a:gs>
            <a:gs pos="100000">
              <a:schemeClr val="accent4">
                <a:lumMod val="75000"/>
                <a:alpha val="28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198E-2"/>
          <c:y val="6.3591604784266578E-2"/>
          <c:w val="0.53711039930575899"/>
          <c:h val="0.745339799535674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1202 Периодическая печать и издательства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11015</c:v>
                </c:pt>
                <c:pt idx="1">
                  <c:v>8805.1</c:v>
                </c:pt>
                <c:pt idx="2">
                  <c:v>8968.7999999999993</c:v>
                </c:pt>
                <c:pt idx="3">
                  <c:v>8968.7999999999993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219834776"/>
        <c:axId val="219828896"/>
        <c:axId val="0"/>
      </c:bar3DChart>
      <c:catAx>
        <c:axId val="219834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828896"/>
        <c:crosses val="autoZero"/>
        <c:auto val="1"/>
        <c:lblAlgn val="ctr"/>
        <c:lblOffset val="100"/>
        <c:noMultiLvlLbl val="0"/>
      </c:catAx>
      <c:valAx>
        <c:axId val="2198288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8347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56065986510258858"/>
          <c:y val="0.23503033480525312"/>
          <c:w val="0.43050080015964143"/>
          <c:h val="0.2896462167302101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71738412937904E-2"/>
          <c:y val="0.13311252300062207"/>
          <c:w val="0.83108806010027192"/>
          <c:h val="0.78361917445673401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1,1%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Лист1!$A$3:$A$12</c:f>
              <c:strCache>
                <c:ptCount val="10"/>
                <c:pt idx="0">
                  <c:v>МП 2. "Развитие конкурентоспособной экономики"</c:v>
                </c:pt>
                <c:pt idx="1">
                  <c:v>МП 3. "Развитие муниципального управления и гражданского общества в ЗАТО г. Североморск"</c:v>
                </c:pt>
                <c:pt idx="2">
                  <c:v>МП 4. "Обеспечение комфортной городской среды в ЗАТО г. Североморск"</c:v>
                </c:pt>
                <c:pt idx="3">
                  <c:v>МП 5. "Развитие образования ЗАТО г. Североморск"</c:v>
                </c:pt>
                <c:pt idx="4">
                  <c:v>МП 6. "Культура ЗАТО г. Североморск"</c:v>
                </c:pt>
                <c:pt idx="5">
                  <c:v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г.Североморск"</c:v>
                </c:pt>
                <c:pt idx="6">
                  <c:v>МП 8. "Формирование современной городской среды ЗАТО г. Североморск"</c:v>
                </c:pt>
                <c:pt idx="7">
                  <c:v>МП 9. "Повышение безопасности дорожного движения и снижение дорожно-транспортного травматизма в ЗАТО г. Североморск"</c:v>
                </c:pt>
                <c:pt idx="8">
                  <c:v>МП 10. "Профилактика терроризма, экстремизма и ликвидация последствий проявления терроризма и экстремизма на территории ЗАТО г. Североморск"</c:v>
                </c:pt>
                <c:pt idx="9">
                  <c:v>Непрограммная деятельность</c:v>
                </c:pt>
              </c:strCache>
            </c:strRef>
          </c:cat>
          <c:val>
            <c:numRef>
              <c:f>Лист1!$B$3:$B$12</c:f>
              <c:numCache>
                <c:formatCode>0.0%</c:formatCode>
                <c:ptCount val="10"/>
                <c:pt idx="0">
                  <c:v>2.9999999999999997E-4</c:v>
                </c:pt>
                <c:pt idx="1">
                  <c:v>2.5999999999999999E-2</c:v>
                </c:pt>
                <c:pt idx="2">
                  <c:v>9.1999999999999998E-2</c:v>
                </c:pt>
                <c:pt idx="3">
                  <c:v>0.71799999999999997</c:v>
                </c:pt>
                <c:pt idx="4">
                  <c:v>9.5000000000000001E-2</c:v>
                </c:pt>
                <c:pt idx="5">
                  <c:v>9.4669999999999997E-3</c:v>
                </c:pt>
                <c:pt idx="6">
                  <c:v>5.0000000000000001E-3</c:v>
                </c:pt>
                <c:pt idx="7">
                  <c:v>1E-3</c:v>
                </c:pt>
                <c:pt idx="8">
                  <c:v>2.0000000000000002E-5</c:v>
                </c:pt>
                <c:pt idx="9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1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60000"/>
                <a:lumOff val="40000"/>
                <a:alpha val="28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9"/>
          <c:order val="0"/>
          <c:tx>
            <c:strRef>
              <c:f>Sheet1!$A$9</c:f>
              <c:strCache>
                <c:ptCount val="1"/>
                <c:pt idx="0">
                  <c:v>Подпрограмма 8. "Охрана окружающей среды ЗАТО г. Североморск"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Sheet1!$B$9:$E$9</c:f>
              <c:numCache>
                <c:formatCode>#,##0.0</c:formatCode>
                <c:ptCount val="4"/>
                <c:pt idx="0">
                  <c:v>700</c:v>
                </c:pt>
                <c:pt idx="1">
                  <c:v>1200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8"/>
          <c:order val="1"/>
          <c:tx>
            <c:strRef>
              <c:f>Sheet1!$A$8</c:f>
              <c:strCache>
                <c:ptCount val="1"/>
                <c:pt idx="0">
                  <c:v>Подпрограмма 7. "Транспортная инфраструктура ЗАТО г. Североморск"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Sheet1!$B$8:$E$8</c:f>
              <c:numCache>
                <c:formatCode>#,##0.0</c:formatCode>
                <c:ptCount val="4"/>
                <c:pt idx="0">
                  <c:v>19339.5</c:v>
                </c:pt>
                <c:pt idx="1">
                  <c:v>20377.099999999999</c:v>
                </c:pt>
                <c:pt idx="2">
                  <c:v>20480.8</c:v>
                </c:pt>
                <c:pt idx="3">
                  <c:v>21833.599999999999</c:v>
                </c:pt>
              </c:numCache>
            </c:numRef>
          </c:val>
        </c:ser>
        <c:ser>
          <c:idx val="7"/>
          <c:order val="2"/>
          <c:tx>
            <c:strRef>
              <c:f>Sheet1!$A$7</c:f>
              <c:strCache>
                <c:ptCount val="1"/>
                <c:pt idx="0">
                  <c:v>Подпрограмма 6. "Профилактика правонарушений в ЗАТО г. Североморск"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Sheet1!$B$7:$E$7</c:f>
              <c:numCache>
                <c:formatCode>#,##0.0</c:formatCode>
                <c:ptCount val="4"/>
                <c:pt idx="0">
                  <c:v>2579.4</c:v>
                </c:pt>
                <c:pt idx="1">
                  <c:v>904.4</c:v>
                </c:pt>
                <c:pt idx="2">
                  <c:v>904.4</c:v>
                </c:pt>
                <c:pt idx="3">
                  <c:v>904.4</c:v>
                </c:pt>
              </c:numCache>
            </c:numRef>
          </c:val>
        </c:ser>
        <c:ser>
          <c:idx val="6"/>
          <c:order val="3"/>
          <c:tx>
            <c:strRef>
              <c:f>Sheet1!$A$6</c:f>
              <c:strCache>
                <c:ptCount val="1"/>
                <c:pt idx="0">
                  <c:v>Подпрограмма 5. "Доступная среда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2614.3000000000002</c:v>
                </c:pt>
                <c:pt idx="1">
                  <c:v>413.5</c:v>
                </c:pt>
                <c:pt idx="2">
                  <c:v>440.4</c:v>
                </c:pt>
                <c:pt idx="3">
                  <c:v>440.4</c:v>
                </c:pt>
              </c:numCache>
            </c:numRef>
          </c:val>
        </c:ser>
        <c:ser>
          <c:idx val="5"/>
          <c:order val="4"/>
          <c:tx>
            <c:strRef>
              <c:f>Sheet1!$A$5</c:f>
              <c:strCache>
                <c:ptCount val="1"/>
                <c:pt idx="0">
                  <c:v>Подпрограмма 4. "Дополнительные меры социальной поддержки отдельных категорий граждан ЗАТО г. Североморск"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5919</c:v>
                </c:pt>
                <c:pt idx="1">
                  <c:v>7148.7</c:v>
                </c:pt>
                <c:pt idx="2">
                  <c:v>7299.4</c:v>
                </c:pt>
                <c:pt idx="3">
                  <c:v>7299.4</c:v>
                </c:pt>
              </c:numCache>
            </c:numRef>
          </c:val>
        </c:ser>
        <c:ser>
          <c:idx val="4"/>
          <c:order val="5"/>
          <c:tx>
            <c:strRef>
              <c:f>Sheet1!$A$4</c:f>
              <c:strCache>
                <c:ptCount val="1"/>
                <c:pt idx="0">
                  <c:v>Подпрограмма 3. "Профилактика наркомании, алкоголизма и токсикомании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</c:numCache>
            </c:numRef>
          </c:val>
        </c:ser>
        <c:ser>
          <c:idx val="3"/>
          <c:order val="6"/>
          <c:tx>
            <c:strRef>
              <c:f>Sheet1!$A$3</c:f>
              <c:strCache>
                <c:ptCount val="1"/>
                <c:pt idx="0">
                  <c:v>Подпрограмма 2. "Развитие физической культуры и спорта и формирования здорового образа жизни в ЗАТО г. Североморск"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2496.1999999999998</c:v>
                </c:pt>
                <c:pt idx="1">
                  <c:v>6267.6</c:v>
                </c:pt>
                <c:pt idx="2">
                  <c:v>5965.9</c:v>
                </c:pt>
                <c:pt idx="3">
                  <c:v>5971.2</c:v>
                </c:pt>
              </c:numCache>
            </c:numRef>
          </c:val>
        </c:ser>
        <c:ser>
          <c:idx val="2"/>
          <c:order val="7"/>
          <c:tx>
            <c:strRef>
              <c:f>Sheet1!$A$2</c:f>
              <c:strCache>
                <c:ptCount val="1"/>
                <c:pt idx="0">
                  <c:v>Подпрограмма 1. "Молодежь Североморска"</c:v>
                </c:pt>
              </c:strCache>
            </c:strRef>
          </c:tx>
          <c:spPr>
            <a:solidFill>
              <a:srgbClr val="D8C326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500</c:v>
                </c:pt>
                <c:pt idx="1">
                  <c:v>8376.5</c:v>
                </c:pt>
                <c:pt idx="2">
                  <c:v>8536.2000000000007</c:v>
                </c:pt>
                <c:pt idx="3">
                  <c:v>8550.6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047624"/>
        <c:axId val="219050368"/>
        <c:axId val="0"/>
      </c:bar3DChart>
      <c:catAx>
        <c:axId val="219047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050368"/>
        <c:crosses val="autoZero"/>
        <c:auto val="1"/>
        <c:lblAlgn val="ctr"/>
        <c:lblOffset val="100"/>
        <c:noMultiLvlLbl val="0"/>
      </c:catAx>
      <c:valAx>
        <c:axId val="21905036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04762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216296479878303"/>
          <c:y val="2.3198384358693272E-2"/>
          <c:w val="0.42448825130541051"/>
          <c:h val="0.88455598711295214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7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31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Подпрограмма 3. "Поддержка социально - ориентированных некоммерческий организаций"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1575.6</c:v>
                </c:pt>
                <c:pt idx="1">
                  <c:v>1115.8</c:v>
                </c:pt>
                <c:pt idx="2">
                  <c:v>941.8</c:v>
                </c:pt>
                <c:pt idx="3">
                  <c:v>941.8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Подпрограмма 2. "Развитие потребительского рынка ЗАТО г. Североморск"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Подпрограмма 1. "Развитие малого и среднего предпринимательства, стимулирование инвестиционной деятельности ЗАТО г. Североморск"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605.5</c:v>
                </c:pt>
                <c:pt idx="1">
                  <c:v>308</c:v>
                </c:pt>
                <c:pt idx="2">
                  <c:v>310</c:v>
                </c:pt>
                <c:pt idx="3">
                  <c:v>260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051936"/>
        <c:axId val="219051544"/>
        <c:axId val="0"/>
      </c:bar3DChart>
      <c:catAx>
        <c:axId val="21905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051544"/>
        <c:crosses val="autoZero"/>
        <c:auto val="1"/>
        <c:lblAlgn val="ctr"/>
        <c:lblOffset val="100"/>
        <c:noMultiLvlLbl val="0"/>
      </c:catAx>
      <c:valAx>
        <c:axId val="2190515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0519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13153923824043"/>
          <c:y val="2.8822396143433546E-2"/>
          <c:w val="0.43050080015964143"/>
          <c:h val="0.571205442913067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5267069091088E-2"/>
          <c:y val="0.25588061899932313"/>
          <c:w val="0.89703304571097042"/>
          <c:h val="0.504110654371736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 естественного прироста (человек на 1000 населения)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8000"/>
                    <a:satMod val="138000"/>
                  </a:schemeClr>
                </a:gs>
                <a:gs pos="25000">
                  <a:schemeClr val="accent4">
                    <a:tint val="85000"/>
                  </a:schemeClr>
                </a:gs>
                <a:gs pos="40000">
                  <a:schemeClr val="accent4">
                    <a:tint val="92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effectLst>
              <a:glow rad="101500">
                <a:schemeClr val="accent4">
                  <a:alpha val="42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4"/>
              </a:contourClr>
            </a:sp3d>
          </c:spPr>
          <c:invertIfNegative val="0"/>
          <c:dLbls>
            <c:dLbl>
              <c:idx val="0"/>
              <c:layout>
                <c:manualLayout>
                  <c:x val="-5.0379192840139539E-3"/>
                  <c:y val="7.9650648135870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912998737845156E-3"/>
                  <c:y val="5.6893320097050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71902742022684E-3"/>
                  <c:y val="-5.120398808734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9.6718644164985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271902742022684E-3"/>
                  <c:y val="-0.14223330024262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
</c:v>
                </c:pt>
                <c:pt idx="1">
                  <c:v>2020 год
</c:v>
                </c:pt>
                <c:pt idx="2">
                  <c:v>2021 год
</c:v>
                </c:pt>
                <c:pt idx="3">
                  <c:v>2022 год
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6.1</c:v>
                </c:pt>
                <c:pt idx="1">
                  <c:v>6.2</c:v>
                </c:pt>
                <c:pt idx="2">
                  <c:v>6.3</c:v>
                </c:pt>
                <c:pt idx="3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155520"/>
        <c:axId val="203153560"/>
        <c:axId val="0"/>
      </c:bar3DChart>
      <c:catAx>
        <c:axId val="2031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203153560"/>
        <c:crosses val="autoZero"/>
        <c:auto val="1"/>
        <c:lblAlgn val="ctr"/>
        <c:lblOffset val="100"/>
        <c:noMultiLvlLbl val="0"/>
      </c:catAx>
      <c:valAx>
        <c:axId val="203153560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90000"/>
                </a:scheme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>
                <a:solidFill>
                  <a:schemeClr val="tx1"/>
                </a:solidFill>
              </a:defRPr>
            </a:pPr>
            <a:endParaRPr lang="ru-RU"/>
          </a:p>
        </c:txPr>
        <c:crossAx val="2031555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1" i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5.4525362391428273E-2"/>
          <c:y val="1.1916238697492393E-4"/>
          <c:w val="0.91872131320256978"/>
          <c:h val="0.2250489192957055"/>
        </c:manualLayout>
      </c:layout>
      <c:overlay val="0"/>
      <c:txPr>
        <a:bodyPr/>
        <a:lstStyle/>
        <a:p>
          <a:pPr>
            <a:defRPr sz="1200" b="1" i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 dir="162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3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60000"/>
                <a:lumOff val="40000"/>
                <a:alpha val="45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Подпрограмма 3. "Развитие муниципальной службы в муниципальном образовании ЗАТО г. Североморск"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6080.2</c:v>
                </c:pt>
                <c:pt idx="1">
                  <c:v>6308.5</c:v>
                </c:pt>
                <c:pt idx="2">
                  <c:v>5642.2</c:v>
                </c:pt>
                <c:pt idx="3">
                  <c:v>5883.3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Подпрограмма 2. "Развитие информационного общества и системы "Электронный муниципалитет" в ЗАТО г. Североморск"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4464.3</c:v>
                </c:pt>
                <c:pt idx="1">
                  <c:v>4370.3999999999996</c:v>
                </c:pt>
                <c:pt idx="2">
                  <c:v>4409.8999999999996</c:v>
                </c:pt>
                <c:pt idx="3">
                  <c:v>4580.3999999999996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Подпрограмма 1. " Создание условий для эффективного использования муниципального имущества ЗАТО г. Североморск"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41708.1</c:v>
                </c:pt>
                <c:pt idx="1">
                  <c:v>93132.2</c:v>
                </c:pt>
                <c:pt idx="2">
                  <c:v>94045.1</c:v>
                </c:pt>
                <c:pt idx="3">
                  <c:v>94670.1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19052720"/>
        <c:axId val="219053112"/>
        <c:axId val="0"/>
      </c:bar3DChart>
      <c:catAx>
        <c:axId val="219052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19053112"/>
        <c:crosses val="autoZero"/>
        <c:auto val="1"/>
        <c:lblAlgn val="ctr"/>
        <c:lblOffset val="100"/>
        <c:noMultiLvlLbl val="0"/>
      </c:catAx>
      <c:valAx>
        <c:axId val="2190531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190527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13153923824043"/>
          <c:y val="2.8822396143433546E-2"/>
          <c:w val="0.43050080015964143"/>
          <c:h val="0.57670060518104138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60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8"/>
          <c:order val="0"/>
          <c:tx>
            <c:strRef>
              <c:f>Sheet1!$A$8</c:f>
              <c:strCache>
                <c:ptCount val="1"/>
                <c:pt idx="0">
                  <c:v>Подпрограмма 7. "Городские парки и скверы - центры отдыха Североморцев"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Sheet1!$B$8:$E$8</c:f>
              <c:numCache>
                <c:formatCode>#,##0.0</c:formatCode>
                <c:ptCount val="4"/>
                <c:pt idx="0">
                  <c:v>7027.2</c:v>
                </c:pt>
                <c:pt idx="1">
                  <c:v>5587.3</c:v>
                </c:pt>
                <c:pt idx="2">
                  <c:v>5785.9</c:v>
                </c:pt>
                <c:pt idx="3">
                  <c:v>5785.9</c:v>
                </c:pt>
              </c:numCache>
            </c:numRef>
          </c:val>
        </c:ser>
        <c:ser>
          <c:idx val="7"/>
          <c:order val="1"/>
          <c:tx>
            <c:strRef>
              <c:f>Sheet1!$A$7</c:f>
              <c:strCache>
                <c:ptCount val="1"/>
                <c:pt idx="0">
                  <c:v>Подпрограмма 6. "Осуществление прочих мероприятий по благоустройству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Sheet1!$B$7:$E$7</c:f>
              <c:numCache>
                <c:formatCode>#,##0.0</c:formatCode>
                <c:ptCount val="4"/>
                <c:pt idx="0">
                  <c:v>77305.3</c:v>
                </c:pt>
                <c:pt idx="1">
                  <c:v>68487.5</c:v>
                </c:pt>
                <c:pt idx="2">
                  <c:v>59952.4</c:v>
                </c:pt>
                <c:pt idx="3">
                  <c:v>59200</c:v>
                </c:pt>
              </c:numCache>
            </c:numRef>
          </c:val>
        </c:ser>
        <c:ser>
          <c:idx val="6"/>
          <c:order val="2"/>
          <c:tx>
            <c:strRef>
              <c:f>Sheet1!$A$6</c:f>
              <c:strCache>
                <c:ptCount val="1"/>
                <c:pt idx="0">
                  <c:v>Подпрограмма 5. "Муниципальный жилищный фонд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49779.1</c:v>
                </c:pt>
                <c:pt idx="1">
                  <c:v>56677</c:v>
                </c:pt>
                <c:pt idx="2">
                  <c:v>44268</c:v>
                </c:pt>
                <c:pt idx="3">
                  <c:v>43478.400000000001</c:v>
                </c:pt>
              </c:numCache>
            </c:numRef>
          </c:val>
        </c:ser>
        <c:ser>
          <c:idx val="5"/>
          <c:order val="3"/>
          <c:tx>
            <c:strRef>
              <c:f>Sheet1!$A$5</c:f>
              <c:strCache>
                <c:ptCount val="1"/>
                <c:pt idx="0">
                  <c:v>Подпрограмма 4. "Подготовка объектов и систем жизнеобеспечения ЗАТО г. Североморск к работе в отопительный период"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14707.2</c:v>
                </c:pt>
                <c:pt idx="1">
                  <c:v>42599.3</c:v>
                </c:pt>
                <c:pt idx="2">
                  <c:v>3500</c:v>
                </c:pt>
                <c:pt idx="3">
                  <c:v>3500</c:v>
                </c:pt>
              </c:numCache>
            </c:numRef>
          </c:val>
        </c:ser>
        <c:ser>
          <c:idx val="4"/>
          <c:order val="4"/>
          <c:tx>
            <c:strRef>
              <c:f>Sheet1!$A$4</c:f>
              <c:strCache>
                <c:ptCount val="1"/>
                <c:pt idx="0">
                  <c:v>Подпрограмма 3. "Энергосбережение и повышение энергоэффективности на территории ЗАТО г. Североморск"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5222.5</c:v>
                </c:pt>
                <c:pt idx="1">
                  <c:v>5089.2</c:v>
                </c:pt>
                <c:pt idx="2">
                  <c:v>8746.5</c:v>
                </c:pt>
                <c:pt idx="3">
                  <c:v>8646.4</c:v>
                </c:pt>
              </c:numCache>
            </c:numRef>
          </c:val>
        </c:ser>
        <c:ser>
          <c:idx val="3"/>
          <c:order val="5"/>
          <c:tx>
            <c:strRef>
              <c:f>Sheet1!$A$3</c:f>
              <c:strCache>
                <c:ptCount val="1"/>
                <c:pt idx="0">
                  <c:v>Подпрограмма 2. "Комплексная эксплуатация муниципальных объектов уличного (наружного) освещения"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14621.4</c:v>
                </c:pt>
                <c:pt idx="1">
                  <c:v>14828.3</c:v>
                </c:pt>
                <c:pt idx="2">
                  <c:v>15908.1</c:v>
                </c:pt>
                <c:pt idx="3">
                  <c:v>16423</c:v>
                </c:pt>
              </c:numCache>
            </c:numRef>
          </c:val>
        </c:ser>
        <c:ser>
          <c:idx val="2"/>
          <c:order val="6"/>
          <c:tx>
            <c:strRef>
              <c:f>Sheet1!$A$2</c:f>
              <c:strCache>
                <c:ptCount val="1"/>
                <c:pt idx="0">
                  <c:v>Подпрограмма 1. "Автомобильные дороги и проезды ЗАТО г. Североморск"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179068.2</c:v>
                </c:pt>
                <c:pt idx="1">
                  <c:v>167679.70000000001</c:v>
                </c:pt>
                <c:pt idx="2">
                  <c:v>122310.7</c:v>
                </c:pt>
                <c:pt idx="3">
                  <c:v>122310.7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64600"/>
        <c:axId val="222754016"/>
        <c:axId val="0"/>
      </c:bar3DChart>
      <c:catAx>
        <c:axId val="222764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54016"/>
        <c:crosses val="autoZero"/>
        <c:auto val="1"/>
        <c:lblAlgn val="ctr"/>
        <c:lblOffset val="100"/>
        <c:noMultiLvlLbl val="0"/>
      </c:catAx>
      <c:valAx>
        <c:axId val="22275401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227646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216296479878303"/>
          <c:y val="2.3198384358693272E-2"/>
          <c:w val="0.42448825130541051"/>
          <c:h val="0.89337432155723606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4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Sheet1!$A$5</c:f>
              <c:strCache>
                <c:ptCount val="1"/>
                <c:pt idx="0">
                  <c:v>Подпрограмма 4. "Отдых и оздоровление детей"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7845.5</c:v>
                </c:pt>
                <c:pt idx="1">
                  <c:v>8106.8</c:v>
                </c:pt>
                <c:pt idx="2">
                  <c:v>8106.8</c:v>
                </c:pt>
                <c:pt idx="3">
                  <c:v>7357</c:v>
                </c:pt>
              </c:numCache>
            </c:numRef>
          </c:val>
        </c:ser>
        <c:ser>
          <c:idx val="3"/>
          <c:order val="1"/>
          <c:tx>
            <c:strRef>
              <c:f>Sheet1!$A$4</c:f>
              <c:strCache>
                <c:ptCount val="1"/>
                <c:pt idx="0">
                  <c:v>Подпрограмма 3. "Североморск - город без сирот"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38190</c:v>
                </c:pt>
                <c:pt idx="1">
                  <c:v>45346.1</c:v>
                </c:pt>
                <c:pt idx="2">
                  <c:v>44646.3</c:v>
                </c:pt>
                <c:pt idx="3">
                  <c:v>44941.5</c:v>
                </c:pt>
              </c:numCache>
            </c:numRef>
          </c:val>
        </c:ser>
        <c:ser>
          <c:idx val="4"/>
          <c:order val="2"/>
          <c:tx>
            <c:strRef>
              <c:f>Sheet1!$A$3</c:f>
              <c:strCache>
                <c:ptCount val="1"/>
                <c:pt idx="0">
                  <c:v>Подпрограмма 2. "Школьное питание"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43474.1</c:v>
                </c:pt>
                <c:pt idx="1">
                  <c:v>46306.1</c:v>
                </c:pt>
                <c:pt idx="2">
                  <c:v>47982.2</c:v>
                </c:pt>
                <c:pt idx="3">
                  <c:v>49469</c:v>
                </c:pt>
              </c:numCache>
            </c:numRef>
          </c:val>
        </c:ser>
        <c:ser>
          <c:idx val="5"/>
          <c:order val="3"/>
          <c:tx>
            <c:strRef>
              <c:f>Sheet1!$A$2</c:f>
              <c:strCache>
                <c:ptCount val="1"/>
                <c:pt idx="0">
                  <c:v>Подпрограмма 1. "Развитие дошкольного, общего и дополнительного образования детей"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2112943.2000000002</c:v>
                </c:pt>
                <c:pt idx="1">
                  <c:v>2715143.8</c:v>
                </c:pt>
                <c:pt idx="2">
                  <c:v>2008657.7</c:v>
                </c:pt>
                <c:pt idx="3">
                  <c:v>1855062.8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62248"/>
        <c:axId val="222764992"/>
        <c:axId val="0"/>
      </c:bar3DChart>
      <c:catAx>
        <c:axId val="222762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64992"/>
        <c:crosses val="autoZero"/>
        <c:auto val="1"/>
        <c:lblAlgn val="ctr"/>
        <c:lblOffset val="100"/>
        <c:noMultiLvlLbl val="0"/>
      </c:catAx>
      <c:valAx>
        <c:axId val="2227649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227622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817560169389314"/>
          <c:y val="3.1634402035803699E-2"/>
          <c:w val="0.42448825130541051"/>
          <c:h val="0.7582795765728255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7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09E-2"/>
          <c:y val="9.226235616423796E-2"/>
          <c:w val="0.49652542171271447"/>
          <c:h val="0.73577285546356153"/>
        </c:manualLayout>
      </c:layout>
      <c:bar3DChart>
        <c:barDir val="col"/>
        <c:grouping val="percentStacked"/>
        <c:varyColors val="0"/>
        <c:ser>
          <c:idx val="7"/>
          <c:order val="0"/>
          <c:tx>
            <c:strRef>
              <c:f>Sheet1!$A$7</c:f>
              <c:strCache>
                <c:ptCount val="1"/>
                <c:pt idx="0">
                  <c:v>Подпрограмма 6. "Финансовое обеспечение деятельности муниципальных учреждений, подведомственных Управлению культуры и международных связей администрации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Sheet1!$B$7:$E$7</c:f>
              <c:numCache>
                <c:formatCode>#,##0.0</c:formatCode>
                <c:ptCount val="4"/>
                <c:pt idx="0">
                  <c:v>41553.800000000003</c:v>
                </c:pt>
                <c:pt idx="1">
                  <c:v>50902</c:v>
                </c:pt>
                <c:pt idx="2">
                  <c:v>51865.7</c:v>
                </c:pt>
                <c:pt idx="3">
                  <c:v>51865.7</c:v>
                </c:pt>
              </c:numCache>
            </c:numRef>
          </c:val>
        </c:ser>
        <c:ser>
          <c:idx val="6"/>
          <c:order val="1"/>
          <c:tx>
            <c:strRef>
              <c:f>Sheet1!$A$6</c:f>
              <c:strCache>
                <c:ptCount val="1"/>
                <c:pt idx="0">
                  <c:v>Подпрограмма 5. "Сохранение, использование, популяризация и охрана объектов культурного наследия (памятников истории и культуры) ЗАТО г. Североморск"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Sheet1!$B$6:$E$6</c:f>
              <c:numCache>
                <c:formatCode>#,##0.0</c:formatCode>
                <c:ptCount val="4"/>
                <c:pt idx="0">
                  <c:v>1665.9</c:v>
                </c:pt>
                <c:pt idx="1">
                  <c:v>1484</c:v>
                </c:pt>
                <c:pt idx="2">
                  <c:v>1500</c:v>
                </c:pt>
                <c:pt idx="3">
                  <c:v>1500</c:v>
                </c:pt>
              </c:numCache>
            </c:numRef>
          </c:val>
        </c:ser>
        <c:ser>
          <c:idx val="5"/>
          <c:order val="2"/>
          <c:tx>
            <c:strRef>
              <c:f>Sheet1!$A$5</c:f>
              <c:strCache>
                <c:ptCount val="1"/>
                <c:pt idx="0">
                  <c:v>Подпрограмма 4. "Совершенствование музейного обслуживания граждан"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Sheet1!$B$5:$E$5</c:f>
              <c:numCache>
                <c:formatCode>#,##0.0</c:formatCode>
                <c:ptCount val="4"/>
                <c:pt idx="0">
                  <c:v>20853.599999999999</c:v>
                </c:pt>
                <c:pt idx="1">
                  <c:v>19482.7</c:v>
                </c:pt>
                <c:pt idx="2">
                  <c:v>19537.5</c:v>
                </c:pt>
                <c:pt idx="3">
                  <c:v>19594.400000000001</c:v>
                </c:pt>
              </c:numCache>
            </c:numRef>
          </c:val>
        </c:ser>
        <c:ser>
          <c:idx val="4"/>
          <c:order val="3"/>
          <c:tx>
            <c:strRef>
              <c:f>Sheet1!$A$4</c:f>
              <c:strCache>
                <c:ptCount val="1"/>
                <c:pt idx="0">
                  <c:v>Подпрограмма 3. "Совершенствование организации досуга и развитие творческих способностей граждан"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Sheet1!$B$4:$E$4</c:f>
              <c:numCache>
                <c:formatCode>#,##0.0</c:formatCode>
                <c:ptCount val="4"/>
                <c:pt idx="0">
                  <c:v>111443.4</c:v>
                </c:pt>
                <c:pt idx="1">
                  <c:v>119394.9</c:v>
                </c:pt>
                <c:pt idx="2">
                  <c:v>110184.2</c:v>
                </c:pt>
                <c:pt idx="3">
                  <c:v>108735.5</c:v>
                </c:pt>
              </c:numCache>
            </c:numRef>
          </c:val>
        </c:ser>
        <c:ser>
          <c:idx val="3"/>
          <c:order val="4"/>
          <c:tx>
            <c:strRef>
              <c:f>Sheet1!$A$3</c:f>
              <c:strCache>
                <c:ptCount val="1"/>
                <c:pt idx="0">
                  <c:v>Подпрограмма 2. "Совершенствование библиотечного, библиографического и информационного обслуживания пользователей"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70702.7</c:v>
                </c:pt>
                <c:pt idx="1">
                  <c:v>70518.8</c:v>
                </c:pt>
                <c:pt idx="2">
                  <c:v>72000.2</c:v>
                </c:pt>
                <c:pt idx="3">
                  <c:v>72182.3</c:v>
                </c:pt>
              </c:numCache>
            </c:numRef>
          </c:val>
        </c:ser>
        <c:ser>
          <c:idx val="2"/>
          <c:order val="5"/>
          <c:tx>
            <c:strRef>
              <c:f>Sheet1!$A$2</c:f>
              <c:strCache>
                <c:ptCount val="1"/>
                <c:pt idx="0">
                  <c:v>Подпрограмма 1. "Совершенствование предоставления дополнительного образования детям в сфере культуры"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109286.9</c:v>
                </c:pt>
                <c:pt idx="1">
                  <c:v>110899.5</c:v>
                </c:pt>
                <c:pt idx="2">
                  <c:v>113098.7</c:v>
                </c:pt>
                <c:pt idx="3">
                  <c:v>113324.3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59112"/>
        <c:axId val="222755976"/>
        <c:axId val="0"/>
      </c:bar3DChart>
      <c:catAx>
        <c:axId val="222759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55976"/>
        <c:crosses val="autoZero"/>
        <c:auto val="1"/>
        <c:lblAlgn val="ctr"/>
        <c:lblOffset val="100"/>
        <c:noMultiLvlLbl val="0"/>
      </c:catAx>
      <c:valAx>
        <c:axId val="2227559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2227591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765357046606678"/>
          <c:y val="2.3198384358693272E-2"/>
          <c:w val="0.42448825130541051"/>
          <c:h val="0.8687171930215750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Подпрограмма 1. "Управление муниципальными финансами"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35640</c:v>
                </c:pt>
                <c:pt idx="1">
                  <c:v>37138.6</c:v>
                </c:pt>
                <c:pt idx="2">
                  <c:v>56924.5</c:v>
                </c:pt>
                <c:pt idx="3">
                  <c:v>61664.9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54800"/>
        <c:axId val="222753624"/>
        <c:axId val="0"/>
      </c:bar3DChart>
      <c:catAx>
        <c:axId val="22275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53624"/>
        <c:crosses val="autoZero"/>
        <c:auto val="1"/>
        <c:lblAlgn val="ctr"/>
        <c:lblOffset val="100"/>
        <c:noMultiLvlLbl val="0"/>
      </c:catAx>
      <c:valAx>
        <c:axId val="22275362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 w="7703">
            <a:noFill/>
          </a:ln>
        </c:spPr>
        <c:crossAx val="2227548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863470455196783"/>
          <c:y val="0.22730482562732632"/>
          <c:w val="0.43050080015964143"/>
          <c:h val="0.48633342581442507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4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8. "Формирование современной городской среды ЗАТО г. Североморск"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40550.6</c:v>
                </c:pt>
                <c:pt idx="1">
                  <c:v>19380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57936"/>
        <c:axId val="222764208"/>
        <c:axId val="0"/>
      </c:bar3DChart>
      <c:catAx>
        <c:axId val="22275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64208"/>
        <c:crosses val="autoZero"/>
        <c:auto val="1"/>
        <c:lblAlgn val="ctr"/>
        <c:lblOffset val="100"/>
        <c:noMultiLvlLbl val="0"/>
      </c:catAx>
      <c:valAx>
        <c:axId val="22276420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 w="7703">
            <a:noFill/>
          </a:ln>
        </c:spPr>
        <c:crossAx val="2227579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815842509422164"/>
          <c:y val="0.35518572253867531"/>
          <c:w val="0.43050080015964143"/>
          <c:h val="0.2479551020676310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0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9. "Повышение безопасности дорожного движения и снижение дорожно-транспортного травматизма в ЗАТО г. Североморск"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7423.1</c:v>
                </c:pt>
                <c:pt idx="1">
                  <c:v>3845</c:v>
                </c:pt>
                <c:pt idx="2">
                  <c:v>3845</c:v>
                </c:pt>
                <c:pt idx="3">
                  <c:v>3845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62640"/>
        <c:axId val="222763424"/>
        <c:axId val="0"/>
      </c:bar3DChart>
      <c:catAx>
        <c:axId val="22276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63424"/>
        <c:crosses val="autoZero"/>
        <c:auto val="1"/>
        <c:lblAlgn val="ctr"/>
        <c:lblOffset val="100"/>
        <c:noMultiLvlLbl val="0"/>
      </c:catAx>
      <c:valAx>
        <c:axId val="22276342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 w="7703">
            <a:noFill/>
          </a:ln>
        </c:spPr>
        <c:crossAx val="2227626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231130355702262"/>
          <c:y val="0.27054672042535544"/>
          <c:w val="0.43050080015964143"/>
          <c:h val="0.48633342581442507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1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2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05E-2"/>
          <c:y val="4.4458255993945553E-2"/>
          <c:w val="0.49652542171271447"/>
          <c:h val="0.73577285546356153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10. "Профилактика терроризма, экстремизма и ликвидация последствий проявления терроризма и экстремизма на территории ЗАТО г. Североморск"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222756760"/>
        <c:axId val="222755584"/>
        <c:axId val="0"/>
      </c:bar3DChart>
      <c:catAx>
        <c:axId val="222756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222755584"/>
        <c:crosses val="autoZero"/>
        <c:auto val="1"/>
        <c:lblAlgn val="ctr"/>
        <c:lblOffset val="100"/>
        <c:noMultiLvlLbl val="0"/>
      </c:catAx>
      <c:valAx>
        <c:axId val="22275558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one"/>
        <c:spPr>
          <a:ln w="7703">
            <a:noFill/>
          </a:ln>
        </c:spPr>
        <c:crossAx val="22275676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03430040116841"/>
          <c:y val="0.32691702697616837"/>
          <c:w val="0.43050080015964143"/>
          <c:h val="0.42292929193524575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49787681165712"/>
          <c:y val="0.2071787793899251"/>
          <c:w val="0.78666176394994258"/>
          <c:h val="0.603003533376465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Индивидуальные предприниматели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1103</c:v>
                </c:pt>
                <c:pt idx="1">
                  <c:v>1114</c:v>
                </c:pt>
                <c:pt idx="2">
                  <c:v>1120</c:v>
                </c:pt>
                <c:pt idx="3">
                  <c:v>1123</c:v>
                </c:pt>
              </c:numCache>
            </c:numRef>
          </c:val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153168"/>
        <c:axId val="203152776"/>
        <c:axId val="0"/>
      </c:bar3DChart>
      <c:catAx>
        <c:axId val="203153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203152776"/>
        <c:crosses val="autoZero"/>
        <c:auto val="1"/>
        <c:lblAlgn val="ctr"/>
        <c:lblOffset val="100"/>
        <c:noMultiLvlLbl val="0"/>
      </c:catAx>
      <c:valAx>
        <c:axId val="203152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ru-RU"/>
          </a:p>
        </c:txPr>
        <c:crossAx val="20315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09572425675881"/>
          <c:y val="0.11103336188452169"/>
          <c:w val="0.78758234038810448"/>
          <c:h val="0.6788148091072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Малые предприятия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
год</c:v>
                </c:pt>
                <c:pt idx="1">
                  <c:v>2021
год</c:v>
                </c:pt>
                <c:pt idx="2">
                  <c:v>2022
год</c:v>
                </c:pt>
                <c:pt idx="3">
                  <c:v>2023
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337</c:v>
                </c:pt>
                <c:pt idx="1">
                  <c:v>342</c:v>
                </c:pt>
                <c:pt idx="2">
                  <c:v>345</c:v>
                </c:pt>
                <c:pt idx="3">
                  <c:v>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739880"/>
        <c:axId val="91741840"/>
        <c:axId val="0"/>
      </c:bar3DChart>
      <c:catAx>
        <c:axId val="91739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91741840"/>
        <c:crosses val="autoZero"/>
        <c:auto val="1"/>
        <c:lblAlgn val="ctr"/>
        <c:lblOffset val="100"/>
        <c:noMultiLvlLbl val="0"/>
      </c:catAx>
      <c:valAx>
        <c:axId val="9174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50000"/>
                  </a:schemeClr>
                </a:solidFill>
              </a:defRPr>
            </a:pPr>
            <a:endParaRPr lang="ru-RU"/>
          </a:p>
        </c:txPr>
        <c:crossAx val="91739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розничная торговля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100.1</c:v>
                </c:pt>
                <c:pt idx="2">
                  <c:v>100.5</c:v>
                </c:pt>
                <c:pt idx="3">
                  <c:v>100.5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платные услуги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101.9</c:v>
                </c:pt>
                <c:pt idx="1">
                  <c:v>102.2</c:v>
                </c:pt>
                <c:pt idx="2">
                  <c:v>101.6</c:v>
                </c:pt>
                <c:pt idx="3">
                  <c:v>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744192"/>
        <c:axId val="91744584"/>
        <c:axId val="0"/>
      </c:bar3DChart>
      <c:catAx>
        <c:axId val="91744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i="1">
                <a:solidFill>
                  <a:srgbClr val="002060"/>
                </a:solidFill>
              </a:defRPr>
            </a:pPr>
            <a:endParaRPr lang="ru-RU"/>
          </a:p>
        </c:txPr>
        <c:crossAx val="91744584"/>
        <c:crosses val="autoZero"/>
        <c:auto val="1"/>
        <c:lblAlgn val="ctr"/>
        <c:lblOffset val="100"/>
        <c:noMultiLvlLbl val="0"/>
      </c:catAx>
      <c:valAx>
        <c:axId val="91744584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one"/>
        <c:crossAx val="917441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0454135813085461"/>
          <c:y val="0.36623421903314818"/>
          <c:w val="0.29545864186914539"/>
          <c:h val="0.56104183435849531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4000"/>
          </a:schemeClr>
        </a:solidFill>
        <a:ln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6756434852668246E-2"/>
          <c:y val="5.6390860595576291E-2"/>
          <c:w val="0.81270682791445337"/>
          <c:h val="0.712961195095504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3237210</c:v>
                </c:pt>
                <c:pt idx="1">
                  <c:v>3838466.6</c:v>
                </c:pt>
                <c:pt idx="2">
                  <c:v>3041994.3</c:v>
                </c:pt>
                <c:pt idx="3">
                  <c:v>2988410.2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3223608.3</c:v>
                </c:pt>
                <c:pt idx="1">
                  <c:v>3922587.4</c:v>
                </c:pt>
                <c:pt idx="2">
                  <c:v>3134030.5</c:v>
                </c:pt>
                <c:pt idx="3">
                  <c:v>3029782.5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86398.3</c:v>
                </c:pt>
                <c:pt idx="1">
                  <c:v>84120.8</c:v>
                </c:pt>
                <c:pt idx="2">
                  <c:v>92036.2</c:v>
                </c:pt>
                <c:pt idx="3">
                  <c:v>41372.300000000003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1744976"/>
        <c:axId val="91740272"/>
        <c:axId val="101561184"/>
      </c:bar3DChart>
      <c:catAx>
        <c:axId val="9174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740272"/>
        <c:crosses val="autoZero"/>
        <c:auto val="1"/>
        <c:lblAlgn val="ctr"/>
        <c:lblOffset val="100"/>
        <c:noMultiLvlLbl val="0"/>
      </c:catAx>
      <c:valAx>
        <c:axId val="91740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1744976"/>
        <c:crosses val="autoZero"/>
        <c:crossBetween val="between"/>
      </c:valAx>
      <c:serAx>
        <c:axId val="101561184"/>
        <c:scaling>
          <c:orientation val="minMax"/>
        </c:scaling>
        <c:delete val="1"/>
        <c:axPos val="b"/>
        <c:majorTickMark val="out"/>
        <c:minorTickMark val="none"/>
        <c:tickLblPos val="nextTo"/>
        <c:crossAx val="91740272"/>
        <c:crosses val="autoZero"/>
      </c:serAx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60000"/>
                <a:lumOff val="40000"/>
                <a:alpha val="45000"/>
              </a:schemeClr>
            </a:gs>
          </a:gsLst>
          <a:lin ang="5400000" scaled="1"/>
        </a:gradFill>
      </c:spPr>
    </c:plotArea>
    <c:legend>
      <c:legendPos val="r"/>
      <c:layout>
        <c:manualLayout>
          <c:xMode val="edge"/>
          <c:yMode val="edge"/>
          <c:x val="0.88884722902460156"/>
          <c:y val="0.3230539158790447"/>
          <c:w val="9.4565849125318666E-2"/>
          <c:h val="0.38772624057673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09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33.6</c:v>
                </c:pt>
                <c:pt idx="1">
                  <c:v>29.3</c:v>
                </c:pt>
                <c:pt idx="2" formatCode="0.0">
                  <c:v>39</c:v>
                </c:pt>
                <c:pt idx="3">
                  <c:v>41.9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263368"/>
        <c:axId val="204263760"/>
      </c:barChart>
      <c:catAx>
        <c:axId val="204263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4263760"/>
        <c:crosses val="autoZero"/>
        <c:auto val="1"/>
        <c:lblAlgn val="ctr"/>
        <c:lblOffset val="100"/>
        <c:noMultiLvlLbl val="0"/>
      </c:catAx>
      <c:valAx>
        <c:axId val="20426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4263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E09F8-1DEE-45EE-8D12-966B96324EB6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6581C-1544-47EA-95DE-0D196CD54EFF}">
      <dgm:prSet custT="1"/>
      <dgm:spPr>
        <a:solidFill>
          <a:schemeClr val="accent1">
            <a:lumMod val="75000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ru-RU" sz="21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2100" dirty="0">
            <a:latin typeface="Times New Roman" pitchFamily="18" charset="0"/>
            <a:cs typeface="Times New Roman" pitchFamily="18" charset="0"/>
          </a:endParaRPr>
        </a:p>
      </dgm:t>
    </dgm:pt>
    <dgm:pt modelId="{7C24E84E-0251-4AA6-A241-312BB063E100}" type="parTrans" cxnId="{0A1285E3-FC06-42A4-9D67-89A23C8160A5}">
      <dgm:prSet/>
      <dgm:spPr/>
      <dgm:t>
        <a:bodyPr/>
        <a:lstStyle/>
        <a:p>
          <a:endParaRPr lang="ru-RU"/>
        </a:p>
      </dgm:t>
    </dgm:pt>
    <dgm:pt modelId="{0E6319B1-879D-474B-8CBD-058DE48C0F55}" type="sibTrans" cxnId="{0A1285E3-FC06-42A4-9D67-89A23C8160A5}">
      <dgm:prSet/>
      <dgm:spPr/>
      <dgm:t>
        <a:bodyPr/>
        <a:lstStyle/>
        <a:p>
          <a:endParaRPr lang="ru-RU"/>
        </a:p>
      </dgm:t>
    </dgm:pt>
    <dgm:pt modelId="{FED16728-D565-4902-A19F-8C5137F0221D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поступления в бюджет от уплаты налогов, установленных Налоговым кодексом Российской Федерации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8195266-56FF-4A6E-916E-C998162CFB84}" type="parTrans" cxnId="{CC4AA50C-2F6D-401F-9D2C-6896DC023B5C}">
      <dgm:prSet/>
      <dgm:spPr/>
      <dgm:t>
        <a:bodyPr/>
        <a:lstStyle/>
        <a:p>
          <a:endParaRPr lang="ru-RU"/>
        </a:p>
      </dgm:t>
    </dgm:pt>
    <dgm:pt modelId="{E99D5628-1BEC-47BB-BACB-9CA5BF7FA84B}" type="sibTrans" cxnId="{CC4AA50C-2F6D-401F-9D2C-6896DC023B5C}">
      <dgm:prSet/>
      <dgm:spPr/>
      <dgm:t>
        <a:bodyPr/>
        <a:lstStyle/>
        <a:p>
          <a:endParaRPr lang="ru-RU"/>
        </a:p>
      </dgm:t>
    </dgm:pt>
    <dgm:pt modelId="{BC7E7FDC-4545-4F6F-8151-F8F317511880}">
      <dgm:prSet/>
      <dgm:spPr>
        <a:solidFill>
          <a:schemeClr val="accent1">
            <a:lumMod val="75000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EB06504-5FCC-4CE0-83A7-134DB8A0F6A9}" type="parTrans" cxnId="{52AF5441-A01D-4826-94BB-191AFF028836}">
      <dgm:prSet/>
      <dgm:spPr/>
      <dgm:t>
        <a:bodyPr/>
        <a:lstStyle/>
        <a:p>
          <a:endParaRPr lang="ru-RU"/>
        </a:p>
      </dgm:t>
    </dgm:pt>
    <dgm:pt modelId="{67F6801A-13D5-430B-AF77-92BE04A70D5C}" type="sibTrans" cxnId="{52AF5441-A01D-4826-94BB-191AFF028836}">
      <dgm:prSet/>
      <dgm:spPr/>
      <dgm:t>
        <a:bodyPr/>
        <a:lstStyle/>
        <a:p>
          <a:endParaRPr lang="ru-RU"/>
        </a:p>
      </dgm:t>
    </dgm:pt>
    <dgm:pt modelId="{5FCE703B-FA1F-46DA-86C3-6BBBD04A0223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платежи от предоставления муниципалитетом в пользование имущества и природных ресурсов, от различного вида услуг, а также платежи в виде штрафов или иных санкций за нарушение законодательства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AB8FB47-20FF-4435-9070-F321E2FDB0DF}" type="parTrans" cxnId="{F5070BB3-037E-46F2-B3F4-F03D94218BB6}">
      <dgm:prSet/>
      <dgm:spPr/>
      <dgm:t>
        <a:bodyPr/>
        <a:lstStyle/>
        <a:p>
          <a:endParaRPr lang="ru-RU"/>
        </a:p>
      </dgm:t>
    </dgm:pt>
    <dgm:pt modelId="{E5F053FF-B277-4390-B12E-CCAFD662E9B9}" type="sibTrans" cxnId="{F5070BB3-037E-46F2-B3F4-F03D94218BB6}">
      <dgm:prSet/>
      <dgm:spPr/>
      <dgm:t>
        <a:bodyPr/>
        <a:lstStyle/>
        <a:p>
          <a:endParaRPr lang="ru-RU"/>
        </a:p>
      </dgm:t>
    </dgm:pt>
    <dgm:pt modelId="{6303CAC6-4D18-4FA9-A4F9-FE6AADEDF394}">
      <dgm:prSet/>
      <dgm:spPr>
        <a:solidFill>
          <a:schemeClr val="accent1">
            <a:lumMod val="75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AA4C79E-83A8-4584-9816-CF88CD124580}" type="parTrans" cxnId="{B4259BC5-8C4D-40D0-AFC1-001B53802E46}">
      <dgm:prSet/>
      <dgm:spPr/>
      <dgm:t>
        <a:bodyPr/>
        <a:lstStyle/>
        <a:p>
          <a:endParaRPr lang="ru-RU"/>
        </a:p>
      </dgm:t>
    </dgm:pt>
    <dgm:pt modelId="{82A0678E-2A73-472F-9E56-E62A3F4DBB4B}" type="sibTrans" cxnId="{B4259BC5-8C4D-40D0-AFC1-001B53802E46}">
      <dgm:prSet/>
      <dgm:spPr/>
      <dgm:t>
        <a:bodyPr/>
        <a:lstStyle/>
        <a:p>
          <a:endParaRPr lang="ru-RU"/>
        </a:p>
      </dgm:t>
    </dgm:pt>
    <dgm:pt modelId="{054186F8-EC26-47AA-A898-9AA68A97C2D7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Финансовая помощь из бюджетов других уровней (межбюджетные трансферты), от физических и юридических лиц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26ECCEC-1EB2-46F7-A712-1ABC771645D3}" type="parTrans" cxnId="{5A167ACE-0C1C-475D-AC0F-8B9B7DF1EA7B}">
      <dgm:prSet/>
      <dgm:spPr/>
      <dgm:t>
        <a:bodyPr/>
        <a:lstStyle/>
        <a:p>
          <a:endParaRPr lang="ru-RU"/>
        </a:p>
      </dgm:t>
    </dgm:pt>
    <dgm:pt modelId="{0EACB1A6-10F8-48A0-BE4A-6606562731D5}" type="sibTrans" cxnId="{5A167ACE-0C1C-475D-AC0F-8B9B7DF1EA7B}">
      <dgm:prSet/>
      <dgm:spPr/>
      <dgm:t>
        <a:bodyPr/>
        <a:lstStyle/>
        <a:p>
          <a:endParaRPr lang="ru-RU"/>
        </a:p>
      </dgm:t>
    </dgm:pt>
    <dgm:pt modelId="{FC09B26A-9B73-452B-BD23-67310311CC92}" type="pres">
      <dgm:prSet presAssocID="{2DAE09F8-1DEE-45EE-8D12-966B96324E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7F7B35-8C42-4583-884B-63BFD5478C06}" type="pres">
      <dgm:prSet presAssocID="{E0A6581C-1544-47EA-95DE-0D196CD54EFF}" presName="root" presStyleCnt="0"/>
      <dgm:spPr/>
    </dgm:pt>
    <dgm:pt modelId="{DFB7B4AF-51FD-44A6-8B57-7C1A514E1DBF}" type="pres">
      <dgm:prSet presAssocID="{E0A6581C-1544-47EA-95DE-0D196CD54EFF}" presName="rootComposite" presStyleCnt="0"/>
      <dgm:spPr/>
    </dgm:pt>
    <dgm:pt modelId="{27B32359-5C3E-41FF-A2E1-09F4372ED90A}" type="pres">
      <dgm:prSet presAssocID="{E0A6581C-1544-47EA-95DE-0D196CD54EFF}" presName="rootText" presStyleLbl="node1" presStyleIdx="0" presStyleCnt="3"/>
      <dgm:spPr/>
      <dgm:t>
        <a:bodyPr/>
        <a:lstStyle/>
        <a:p>
          <a:endParaRPr lang="ru-RU"/>
        </a:p>
      </dgm:t>
    </dgm:pt>
    <dgm:pt modelId="{4B90EA0F-B02F-4DAE-BC7C-4F003EF16D64}" type="pres">
      <dgm:prSet presAssocID="{E0A6581C-1544-47EA-95DE-0D196CD54EFF}" presName="rootConnector" presStyleLbl="node1" presStyleIdx="0" presStyleCnt="3"/>
      <dgm:spPr/>
      <dgm:t>
        <a:bodyPr/>
        <a:lstStyle/>
        <a:p>
          <a:endParaRPr lang="ru-RU"/>
        </a:p>
      </dgm:t>
    </dgm:pt>
    <dgm:pt modelId="{BA61DC16-5FA3-44C8-B895-FF7EAC6E88D8}" type="pres">
      <dgm:prSet presAssocID="{E0A6581C-1544-47EA-95DE-0D196CD54EFF}" presName="childShape" presStyleCnt="0"/>
      <dgm:spPr/>
    </dgm:pt>
    <dgm:pt modelId="{6AAF2489-017E-4FC8-AB85-72499A43E471}" type="pres">
      <dgm:prSet presAssocID="{F8195266-56FF-4A6E-916E-C998162CFB84}" presName="Name13" presStyleLbl="parChTrans1D2" presStyleIdx="0" presStyleCnt="3"/>
      <dgm:spPr/>
      <dgm:t>
        <a:bodyPr/>
        <a:lstStyle/>
        <a:p>
          <a:endParaRPr lang="ru-RU"/>
        </a:p>
      </dgm:t>
    </dgm:pt>
    <dgm:pt modelId="{F6F57CA8-E4C7-4FBE-B116-9D12CBACEEC9}" type="pres">
      <dgm:prSet presAssocID="{FED16728-D565-4902-A19F-8C5137F0221D}" presName="childText" presStyleLbl="bgAcc1" presStyleIdx="0" presStyleCnt="3" custScaleY="128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84E74-76A7-42C3-B0CE-B358B36D115F}" type="pres">
      <dgm:prSet presAssocID="{BC7E7FDC-4545-4F6F-8151-F8F317511880}" presName="root" presStyleCnt="0"/>
      <dgm:spPr/>
    </dgm:pt>
    <dgm:pt modelId="{CAD030B8-1A44-40A5-8ADC-B3C8490E8A3D}" type="pres">
      <dgm:prSet presAssocID="{BC7E7FDC-4545-4F6F-8151-F8F317511880}" presName="rootComposite" presStyleCnt="0"/>
      <dgm:spPr/>
    </dgm:pt>
    <dgm:pt modelId="{F54259D9-C572-42B6-9F99-D171F8618B4B}" type="pres">
      <dgm:prSet presAssocID="{BC7E7FDC-4545-4F6F-8151-F8F317511880}" presName="rootText" presStyleLbl="node1" presStyleIdx="1" presStyleCnt="3" custLinFactNeighborX="-3493" custLinFactNeighborY="3176"/>
      <dgm:spPr/>
      <dgm:t>
        <a:bodyPr/>
        <a:lstStyle/>
        <a:p>
          <a:endParaRPr lang="ru-RU"/>
        </a:p>
      </dgm:t>
    </dgm:pt>
    <dgm:pt modelId="{DB71353E-2A7A-44E6-B330-C0BE2868CBEF}" type="pres">
      <dgm:prSet presAssocID="{BC7E7FDC-4545-4F6F-8151-F8F317511880}" presName="rootConnector" presStyleLbl="node1" presStyleIdx="1" presStyleCnt="3"/>
      <dgm:spPr/>
      <dgm:t>
        <a:bodyPr/>
        <a:lstStyle/>
        <a:p>
          <a:endParaRPr lang="ru-RU"/>
        </a:p>
      </dgm:t>
    </dgm:pt>
    <dgm:pt modelId="{C362FD87-A78A-4541-951E-CE486F778E47}" type="pres">
      <dgm:prSet presAssocID="{BC7E7FDC-4545-4F6F-8151-F8F317511880}" presName="childShape" presStyleCnt="0"/>
      <dgm:spPr/>
    </dgm:pt>
    <dgm:pt modelId="{A9EDC6E6-CBD7-4ECA-9A18-357A546A284E}" type="pres">
      <dgm:prSet presAssocID="{DAB8FB47-20FF-4435-9070-F321E2FDB0D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1C34F42-BB87-472C-8418-D032FB71EB3C}" type="pres">
      <dgm:prSet presAssocID="{5FCE703B-FA1F-46DA-86C3-6BBBD04A0223}" presName="childText" presStyleLbl="bgAcc1" presStyleIdx="1" presStyleCnt="3" custScaleY="227642" custLinFactNeighborX="-1381" custLinFactNeighborY="-1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EF678-3129-4605-8F66-7FBC06588605}" type="pres">
      <dgm:prSet presAssocID="{6303CAC6-4D18-4FA9-A4F9-FE6AADEDF394}" presName="root" presStyleCnt="0"/>
      <dgm:spPr/>
    </dgm:pt>
    <dgm:pt modelId="{5C5A2D57-4663-48A1-B285-31089297CA5A}" type="pres">
      <dgm:prSet presAssocID="{6303CAC6-4D18-4FA9-A4F9-FE6AADEDF394}" presName="rootComposite" presStyleCnt="0"/>
      <dgm:spPr/>
    </dgm:pt>
    <dgm:pt modelId="{EB6937D3-8632-44D8-B507-60D058FEDE4B}" type="pres">
      <dgm:prSet presAssocID="{6303CAC6-4D18-4FA9-A4F9-FE6AADEDF394}" presName="rootText" presStyleLbl="node1" presStyleIdx="2" presStyleCnt="3"/>
      <dgm:spPr/>
      <dgm:t>
        <a:bodyPr/>
        <a:lstStyle/>
        <a:p>
          <a:endParaRPr lang="ru-RU"/>
        </a:p>
      </dgm:t>
    </dgm:pt>
    <dgm:pt modelId="{64AD6383-1268-4624-B5D7-CF2822797059}" type="pres">
      <dgm:prSet presAssocID="{6303CAC6-4D18-4FA9-A4F9-FE6AADEDF394}" presName="rootConnector" presStyleLbl="node1" presStyleIdx="2" presStyleCnt="3"/>
      <dgm:spPr/>
      <dgm:t>
        <a:bodyPr/>
        <a:lstStyle/>
        <a:p>
          <a:endParaRPr lang="ru-RU"/>
        </a:p>
      </dgm:t>
    </dgm:pt>
    <dgm:pt modelId="{6324DE5D-330E-4E0C-96A6-40932E2B28AA}" type="pres">
      <dgm:prSet presAssocID="{6303CAC6-4D18-4FA9-A4F9-FE6AADEDF394}" presName="childShape" presStyleCnt="0"/>
      <dgm:spPr/>
    </dgm:pt>
    <dgm:pt modelId="{07625AD5-358A-4001-B13F-A9BFF5399ABD}" type="pres">
      <dgm:prSet presAssocID="{626ECCEC-1EB2-46F7-A712-1ABC771645D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0780E7E-0F88-465C-826C-C0E9A9BC5821}" type="pres">
      <dgm:prSet presAssocID="{054186F8-EC26-47AA-A898-9AA68A97C2D7}" presName="childText" presStyleLbl="bgAcc1" presStyleIdx="2" presStyleCnt="3" custScaleY="13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C1E0B9-63D6-4B02-9E0C-6799FD35384A}" type="presOf" srcId="{6303CAC6-4D18-4FA9-A4F9-FE6AADEDF394}" destId="{EB6937D3-8632-44D8-B507-60D058FEDE4B}" srcOrd="0" destOrd="0" presId="urn:microsoft.com/office/officeart/2005/8/layout/hierarchy3"/>
    <dgm:cxn modelId="{B4259BC5-8C4D-40D0-AFC1-001B53802E46}" srcId="{2DAE09F8-1DEE-45EE-8D12-966B96324EB6}" destId="{6303CAC6-4D18-4FA9-A4F9-FE6AADEDF394}" srcOrd="2" destOrd="0" parTransId="{FAA4C79E-83A8-4584-9816-CF88CD124580}" sibTransId="{82A0678E-2A73-472F-9E56-E62A3F4DBB4B}"/>
    <dgm:cxn modelId="{EAC6FDA4-0084-40A6-A7F9-1F628CF1C70C}" type="presOf" srcId="{054186F8-EC26-47AA-A898-9AA68A97C2D7}" destId="{40780E7E-0F88-465C-826C-C0E9A9BC5821}" srcOrd="0" destOrd="0" presId="urn:microsoft.com/office/officeart/2005/8/layout/hierarchy3"/>
    <dgm:cxn modelId="{414437FB-5A73-4556-A3BC-DA1207EB63ED}" type="presOf" srcId="{DAB8FB47-20FF-4435-9070-F321E2FDB0DF}" destId="{A9EDC6E6-CBD7-4ECA-9A18-357A546A284E}" srcOrd="0" destOrd="0" presId="urn:microsoft.com/office/officeart/2005/8/layout/hierarchy3"/>
    <dgm:cxn modelId="{6396B2D3-489D-49DA-AF34-5422779FC22A}" type="presOf" srcId="{5FCE703B-FA1F-46DA-86C3-6BBBD04A0223}" destId="{41C34F42-BB87-472C-8418-D032FB71EB3C}" srcOrd="0" destOrd="0" presId="urn:microsoft.com/office/officeart/2005/8/layout/hierarchy3"/>
    <dgm:cxn modelId="{F5070BB3-037E-46F2-B3F4-F03D94218BB6}" srcId="{BC7E7FDC-4545-4F6F-8151-F8F317511880}" destId="{5FCE703B-FA1F-46DA-86C3-6BBBD04A0223}" srcOrd="0" destOrd="0" parTransId="{DAB8FB47-20FF-4435-9070-F321E2FDB0DF}" sibTransId="{E5F053FF-B277-4390-B12E-CCAFD662E9B9}"/>
    <dgm:cxn modelId="{CC4AA50C-2F6D-401F-9D2C-6896DC023B5C}" srcId="{E0A6581C-1544-47EA-95DE-0D196CD54EFF}" destId="{FED16728-D565-4902-A19F-8C5137F0221D}" srcOrd="0" destOrd="0" parTransId="{F8195266-56FF-4A6E-916E-C998162CFB84}" sibTransId="{E99D5628-1BEC-47BB-BACB-9CA5BF7FA84B}"/>
    <dgm:cxn modelId="{1A51A225-BE5E-4D68-9895-29F1600AB0C8}" type="presOf" srcId="{E0A6581C-1544-47EA-95DE-0D196CD54EFF}" destId="{27B32359-5C3E-41FF-A2E1-09F4372ED90A}" srcOrd="0" destOrd="0" presId="urn:microsoft.com/office/officeart/2005/8/layout/hierarchy3"/>
    <dgm:cxn modelId="{469E9B38-813F-41F3-824C-73FC1D81E158}" type="presOf" srcId="{BC7E7FDC-4545-4F6F-8151-F8F317511880}" destId="{DB71353E-2A7A-44E6-B330-C0BE2868CBEF}" srcOrd="1" destOrd="0" presId="urn:microsoft.com/office/officeart/2005/8/layout/hierarchy3"/>
    <dgm:cxn modelId="{6075EF59-D80F-4B27-BD09-CE9DE6A2A08F}" type="presOf" srcId="{FED16728-D565-4902-A19F-8C5137F0221D}" destId="{F6F57CA8-E4C7-4FBE-B116-9D12CBACEEC9}" srcOrd="0" destOrd="0" presId="urn:microsoft.com/office/officeart/2005/8/layout/hierarchy3"/>
    <dgm:cxn modelId="{52AF5441-A01D-4826-94BB-191AFF028836}" srcId="{2DAE09F8-1DEE-45EE-8D12-966B96324EB6}" destId="{BC7E7FDC-4545-4F6F-8151-F8F317511880}" srcOrd="1" destOrd="0" parTransId="{DEB06504-5FCC-4CE0-83A7-134DB8A0F6A9}" sibTransId="{67F6801A-13D5-430B-AF77-92BE04A70D5C}"/>
    <dgm:cxn modelId="{00335A64-26F8-492B-ABE4-DAEBA20741AC}" type="presOf" srcId="{E0A6581C-1544-47EA-95DE-0D196CD54EFF}" destId="{4B90EA0F-B02F-4DAE-BC7C-4F003EF16D64}" srcOrd="1" destOrd="0" presId="urn:microsoft.com/office/officeart/2005/8/layout/hierarchy3"/>
    <dgm:cxn modelId="{27828EB6-9B85-4981-8479-C69D2B59F5CC}" type="presOf" srcId="{2DAE09F8-1DEE-45EE-8D12-966B96324EB6}" destId="{FC09B26A-9B73-452B-BD23-67310311CC92}" srcOrd="0" destOrd="0" presId="urn:microsoft.com/office/officeart/2005/8/layout/hierarchy3"/>
    <dgm:cxn modelId="{37137EED-DC37-4C9C-80B6-59A4290FFC2B}" type="presOf" srcId="{F8195266-56FF-4A6E-916E-C998162CFB84}" destId="{6AAF2489-017E-4FC8-AB85-72499A43E471}" srcOrd="0" destOrd="0" presId="urn:microsoft.com/office/officeart/2005/8/layout/hierarchy3"/>
    <dgm:cxn modelId="{F3640D7F-2FF5-4782-8543-F29D62FC2C51}" type="presOf" srcId="{626ECCEC-1EB2-46F7-A712-1ABC771645D3}" destId="{07625AD5-358A-4001-B13F-A9BFF5399ABD}" srcOrd="0" destOrd="0" presId="urn:microsoft.com/office/officeart/2005/8/layout/hierarchy3"/>
    <dgm:cxn modelId="{0A1285E3-FC06-42A4-9D67-89A23C8160A5}" srcId="{2DAE09F8-1DEE-45EE-8D12-966B96324EB6}" destId="{E0A6581C-1544-47EA-95DE-0D196CD54EFF}" srcOrd="0" destOrd="0" parTransId="{7C24E84E-0251-4AA6-A241-312BB063E100}" sibTransId="{0E6319B1-879D-474B-8CBD-058DE48C0F55}"/>
    <dgm:cxn modelId="{5A167ACE-0C1C-475D-AC0F-8B9B7DF1EA7B}" srcId="{6303CAC6-4D18-4FA9-A4F9-FE6AADEDF394}" destId="{054186F8-EC26-47AA-A898-9AA68A97C2D7}" srcOrd="0" destOrd="0" parTransId="{626ECCEC-1EB2-46F7-A712-1ABC771645D3}" sibTransId="{0EACB1A6-10F8-48A0-BE4A-6606562731D5}"/>
    <dgm:cxn modelId="{E0595B13-BDB1-47C6-B391-862E2F183067}" type="presOf" srcId="{BC7E7FDC-4545-4F6F-8151-F8F317511880}" destId="{F54259D9-C572-42B6-9F99-D171F8618B4B}" srcOrd="0" destOrd="0" presId="urn:microsoft.com/office/officeart/2005/8/layout/hierarchy3"/>
    <dgm:cxn modelId="{4D602F7B-9D34-4B7B-9FEF-BB5AFBAB2B36}" type="presOf" srcId="{6303CAC6-4D18-4FA9-A4F9-FE6AADEDF394}" destId="{64AD6383-1268-4624-B5D7-CF2822797059}" srcOrd="1" destOrd="0" presId="urn:microsoft.com/office/officeart/2005/8/layout/hierarchy3"/>
    <dgm:cxn modelId="{684D0D00-AD62-4D30-AD5B-93E5D4912501}" type="presParOf" srcId="{FC09B26A-9B73-452B-BD23-67310311CC92}" destId="{ED7F7B35-8C42-4583-884B-63BFD5478C06}" srcOrd="0" destOrd="0" presId="urn:microsoft.com/office/officeart/2005/8/layout/hierarchy3"/>
    <dgm:cxn modelId="{EE90A545-BF4B-4024-B4C8-B8552EC3A2CB}" type="presParOf" srcId="{ED7F7B35-8C42-4583-884B-63BFD5478C06}" destId="{DFB7B4AF-51FD-44A6-8B57-7C1A514E1DBF}" srcOrd="0" destOrd="0" presId="urn:microsoft.com/office/officeart/2005/8/layout/hierarchy3"/>
    <dgm:cxn modelId="{8125CE7A-EB97-4F59-A86D-156FD319025A}" type="presParOf" srcId="{DFB7B4AF-51FD-44A6-8B57-7C1A514E1DBF}" destId="{27B32359-5C3E-41FF-A2E1-09F4372ED90A}" srcOrd="0" destOrd="0" presId="urn:microsoft.com/office/officeart/2005/8/layout/hierarchy3"/>
    <dgm:cxn modelId="{7BA25A8C-C6EA-4604-814D-53F64042DAA9}" type="presParOf" srcId="{DFB7B4AF-51FD-44A6-8B57-7C1A514E1DBF}" destId="{4B90EA0F-B02F-4DAE-BC7C-4F003EF16D64}" srcOrd="1" destOrd="0" presId="urn:microsoft.com/office/officeart/2005/8/layout/hierarchy3"/>
    <dgm:cxn modelId="{45196ECA-CDD0-497C-BBE6-13C00E693918}" type="presParOf" srcId="{ED7F7B35-8C42-4583-884B-63BFD5478C06}" destId="{BA61DC16-5FA3-44C8-B895-FF7EAC6E88D8}" srcOrd="1" destOrd="0" presId="urn:microsoft.com/office/officeart/2005/8/layout/hierarchy3"/>
    <dgm:cxn modelId="{953FE80B-7E70-45AA-BD46-EAF132129A13}" type="presParOf" srcId="{BA61DC16-5FA3-44C8-B895-FF7EAC6E88D8}" destId="{6AAF2489-017E-4FC8-AB85-72499A43E471}" srcOrd="0" destOrd="0" presId="urn:microsoft.com/office/officeart/2005/8/layout/hierarchy3"/>
    <dgm:cxn modelId="{ABBF4E49-9931-4224-82A6-7A0A5B336FF0}" type="presParOf" srcId="{BA61DC16-5FA3-44C8-B895-FF7EAC6E88D8}" destId="{F6F57CA8-E4C7-4FBE-B116-9D12CBACEEC9}" srcOrd="1" destOrd="0" presId="urn:microsoft.com/office/officeart/2005/8/layout/hierarchy3"/>
    <dgm:cxn modelId="{1A555F23-4A67-457B-BCB0-988F0E7C3F85}" type="presParOf" srcId="{FC09B26A-9B73-452B-BD23-67310311CC92}" destId="{EED84E74-76A7-42C3-B0CE-B358B36D115F}" srcOrd="1" destOrd="0" presId="urn:microsoft.com/office/officeart/2005/8/layout/hierarchy3"/>
    <dgm:cxn modelId="{CA006C0A-A929-4A28-A986-69D42B0D6ECA}" type="presParOf" srcId="{EED84E74-76A7-42C3-B0CE-B358B36D115F}" destId="{CAD030B8-1A44-40A5-8ADC-B3C8490E8A3D}" srcOrd="0" destOrd="0" presId="urn:microsoft.com/office/officeart/2005/8/layout/hierarchy3"/>
    <dgm:cxn modelId="{0253CF35-6EB9-4BDD-AE34-983B7B946F64}" type="presParOf" srcId="{CAD030B8-1A44-40A5-8ADC-B3C8490E8A3D}" destId="{F54259D9-C572-42B6-9F99-D171F8618B4B}" srcOrd="0" destOrd="0" presId="urn:microsoft.com/office/officeart/2005/8/layout/hierarchy3"/>
    <dgm:cxn modelId="{46403F09-BE86-4876-A29B-A5F6A68C69D0}" type="presParOf" srcId="{CAD030B8-1A44-40A5-8ADC-B3C8490E8A3D}" destId="{DB71353E-2A7A-44E6-B330-C0BE2868CBEF}" srcOrd="1" destOrd="0" presId="urn:microsoft.com/office/officeart/2005/8/layout/hierarchy3"/>
    <dgm:cxn modelId="{9845ADA0-1295-4F50-8596-104EBB5D7076}" type="presParOf" srcId="{EED84E74-76A7-42C3-B0CE-B358B36D115F}" destId="{C362FD87-A78A-4541-951E-CE486F778E47}" srcOrd="1" destOrd="0" presId="urn:microsoft.com/office/officeart/2005/8/layout/hierarchy3"/>
    <dgm:cxn modelId="{523798E8-A93D-4787-B60C-DD316B9E6DDE}" type="presParOf" srcId="{C362FD87-A78A-4541-951E-CE486F778E47}" destId="{A9EDC6E6-CBD7-4ECA-9A18-357A546A284E}" srcOrd="0" destOrd="0" presId="urn:microsoft.com/office/officeart/2005/8/layout/hierarchy3"/>
    <dgm:cxn modelId="{235017F9-EF3F-4056-870D-DD1B9356C805}" type="presParOf" srcId="{C362FD87-A78A-4541-951E-CE486F778E47}" destId="{41C34F42-BB87-472C-8418-D032FB71EB3C}" srcOrd="1" destOrd="0" presId="urn:microsoft.com/office/officeart/2005/8/layout/hierarchy3"/>
    <dgm:cxn modelId="{74F0D176-70AF-4F06-A750-AA0FC82510DE}" type="presParOf" srcId="{FC09B26A-9B73-452B-BD23-67310311CC92}" destId="{30AEF678-3129-4605-8F66-7FBC06588605}" srcOrd="2" destOrd="0" presId="urn:microsoft.com/office/officeart/2005/8/layout/hierarchy3"/>
    <dgm:cxn modelId="{FE7CCC27-B8D6-4D99-98B2-1649E5FBF779}" type="presParOf" srcId="{30AEF678-3129-4605-8F66-7FBC06588605}" destId="{5C5A2D57-4663-48A1-B285-31089297CA5A}" srcOrd="0" destOrd="0" presId="urn:microsoft.com/office/officeart/2005/8/layout/hierarchy3"/>
    <dgm:cxn modelId="{0DDB6274-CDFE-4EDE-9B8B-DD5C0FE3666D}" type="presParOf" srcId="{5C5A2D57-4663-48A1-B285-31089297CA5A}" destId="{EB6937D3-8632-44D8-B507-60D058FEDE4B}" srcOrd="0" destOrd="0" presId="urn:microsoft.com/office/officeart/2005/8/layout/hierarchy3"/>
    <dgm:cxn modelId="{40896FC4-0616-4536-984C-8662014414CB}" type="presParOf" srcId="{5C5A2D57-4663-48A1-B285-31089297CA5A}" destId="{64AD6383-1268-4624-B5D7-CF2822797059}" srcOrd="1" destOrd="0" presId="urn:microsoft.com/office/officeart/2005/8/layout/hierarchy3"/>
    <dgm:cxn modelId="{D1D85724-8689-45C3-98C1-B2839971D35A}" type="presParOf" srcId="{30AEF678-3129-4605-8F66-7FBC06588605}" destId="{6324DE5D-330E-4E0C-96A6-40932E2B28AA}" srcOrd="1" destOrd="0" presId="urn:microsoft.com/office/officeart/2005/8/layout/hierarchy3"/>
    <dgm:cxn modelId="{DBD90E7E-AA3E-4E0F-A7E4-639728B657AE}" type="presParOf" srcId="{6324DE5D-330E-4E0C-96A6-40932E2B28AA}" destId="{07625AD5-358A-4001-B13F-A9BFF5399ABD}" srcOrd="0" destOrd="0" presId="urn:microsoft.com/office/officeart/2005/8/layout/hierarchy3"/>
    <dgm:cxn modelId="{7F0F2FC3-508C-452C-93A7-62AC7C22DB1E}" type="presParOf" srcId="{6324DE5D-330E-4E0C-96A6-40932E2B28AA}" destId="{40780E7E-0F88-465C-826C-C0E9A9BC582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02FC2-18C6-4BBD-AE40-33A153453063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30D7CB5-F31B-4E6C-9AE8-024916401DA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1 123 021,6           29,3%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2D0D028-0BA2-4262-A4AB-843D9C6454CA}" type="parTrans" cxnId="{23F19BF6-2107-4896-B72C-EED01EDED2BD}">
      <dgm:prSet/>
      <dgm:spPr/>
      <dgm:t>
        <a:bodyPr/>
        <a:lstStyle/>
        <a:p>
          <a:endParaRPr lang="ru-RU"/>
        </a:p>
      </dgm:t>
    </dgm:pt>
    <dgm:pt modelId="{0119F1C8-FF1B-405E-80DD-FAE66AF2C423}" type="sibTrans" cxnId="{23F19BF6-2107-4896-B72C-EED01EDED2BD}">
      <dgm:prSet/>
      <dgm:spPr/>
      <dgm:t>
        <a:bodyPr/>
        <a:lstStyle/>
        <a:p>
          <a:endParaRPr lang="ru-RU"/>
        </a:p>
      </dgm:t>
    </dgm:pt>
    <dgm:pt modelId="{8122D38F-1ACF-40DB-A8A3-3369D4249DA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2 615 929,6                            68,1 %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C33B9D6-765C-41A9-A6EF-6A8FAE34D08A}" type="parTrans" cxnId="{F2977584-E403-4E3B-A26D-B12A2068ED31}">
      <dgm:prSet/>
      <dgm:spPr/>
      <dgm:t>
        <a:bodyPr/>
        <a:lstStyle/>
        <a:p>
          <a:endParaRPr lang="ru-RU"/>
        </a:p>
      </dgm:t>
    </dgm:pt>
    <dgm:pt modelId="{D79B6341-5082-4857-9D51-8461A7D926F1}" type="sibTrans" cxnId="{F2977584-E403-4E3B-A26D-B12A2068ED31}">
      <dgm:prSet/>
      <dgm:spPr/>
      <dgm:t>
        <a:bodyPr/>
        <a:lstStyle/>
        <a:p>
          <a:endParaRPr lang="ru-RU"/>
        </a:p>
      </dgm:t>
    </dgm:pt>
    <dgm:pt modelId="{0E773EF0-5FC6-4451-8254-09D2E52DE2C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b="0" dirty="0" smtClean="0">
              <a:latin typeface="Times New Roman" pitchFamily="18" charset="0"/>
              <a:cs typeface="Times New Roman" pitchFamily="18" charset="0"/>
            </a:rPr>
            <a:t>Неналоговые доходы  </a:t>
          </a:r>
        </a:p>
        <a:p>
          <a:pPr rtl="0"/>
          <a:r>
            <a:rPr lang="ru-RU" b="0" dirty="0" smtClean="0">
              <a:latin typeface="Times New Roman" pitchFamily="18" charset="0"/>
              <a:cs typeface="Times New Roman" pitchFamily="18" charset="0"/>
            </a:rPr>
            <a:t>99 515,4                    2,6%</a:t>
          </a:r>
          <a:endParaRPr lang="ru-RU" b="0" dirty="0">
            <a:latin typeface="Times New Roman" pitchFamily="18" charset="0"/>
            <a:cs typeface="Times New Roman" pitchFamily="18" charset="0"/>
          </a:endParaRPr>
        </a:p>
      </dgm:t>
    </dgm:pt>
    <dgm:pt modelId="{2338A32B-5467-4CFA-803C-73E1779B5FC5}" type="parTrans" cxnId="{14E5CA10-9348-4DE6-98E4-CA9D2314D18B}">
      <dgm:prSet/>
      <dgm:spPr/>
      <dgm:t>
        <a:bodyPr/>
        <a:lstStyle/>
        <a:p>
          <a:endParaRPr lang="ru-RU"/>
        </a:p>
      </dgm:t>
    </dgm:pt>
    <dgm:pt modelId="{4D5213DA-7E05-4493-9B26-A86BD0668E4E}" type="sibTrans" cxnId="{14E5CA10-9348-4DE6-98E4-CA9D2314D18B}">
      <dgm:prSet/>
      <dgm:spPr/>
      <dgm:t>
        <a:bodyPr/>
        <a:lstStyle/>
        <a:p>
          <a:endParaRPr lang="ru-RU"/>
        </a:p>
      </dgm:t>
    </dgm:pt>
    <dgm:pt modelId="{11829688-016B-4340-9A3D-1C609D41E2BE}" type="pres">
      <dgm:prSet presAssocID="{48B02FC2-18C6-4BBD-AE40-33A15345306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73552-79ED-4075-9D50-DD2F4BBD40A3}" type="pres">
      <dgm:prSet presAssocID="{730D7CB5-F31B-4E6C-9AE8-024916401DAC}" presName="circ1" presStyleLbl="vennNode1" presStyleIdx="0" presStyleCnt="3" custScaleX="81889" custScaleY="77157" custLinFactNeighborX="-23490" custLinFactNeighborY="3553"/>
      <dgm:spPr/>
      <dgm:t>
        <a:bodyPr/>
        <a:lstStyle/>
        <a:p>
          <a:endParaRPr lang="ru-RU"/>
        </a:p>
      </dgm:t>
    </dgm:pt>
    <dgm:pt modelId="{22F6BA16-B0E9-41C7-A4F2-9F43862BA773}" type="pres">
      <dgm:prSet presAssocID="{730D7CB5-F31B-4E6C-9AE8-024916401DA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A811-B15A-4846-848A-441E4197C5DD}" type="pres">
      <dgm:prSet presAssocID="{8122D38F-1ACF-40DB-A8A3-3369D4249DA5}" presName="circ2" presStyleLbl="vennNode1" presStyleIdx="1" presStyleCnt="3" custScaleX="113917" custScaleY="115694"/>
      <dgm:spPr/>
      <dgm:t>
        <a:bodyPr/>
        <a:lstStyle/>
        <a:p>
          <a:endParaRPr lang="ru-RU"/>
        </a:p>
      </dgm:t>
    </dgm:pt>
    <dgm:pt modelId="{6E06ABE5-7F93-46F2-BF7E-E285CC3AFA38}" type="pres">
      <dgm:prSet presAssocID="{8122D38F-1ACF-40DB-A8A3-3369D4249D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BC002-633A-4D75-B4F6-AEA633AED538}" type="pres">
      <dgm:prSet presAssocID="{0E773EF0-5FC6-4451-8254-09D2E52DE2CD}" presName="circ3" presStyleLbl="vennNode1" presStyleIdx="2" presStyleCnt="3" custScaleX="63973" custScaleY="62626" custLinFactNeighborX="-4334" custLinFactNeighborY="788"/>
      <dgm:spPr/>
      <dgm:t>
        <a:bodyPr/>
        <a:lstStyle/>
        <a:p>
          <a:endParaRPr lang="ru-RU"/>
        </a:p>
      </dgm:t>
    </dgm:pt>
    <dgm:pt modelId="{93C5296E-A372-4CF2-9EEB-BA8E8ECE3A0A}" type="pres">
      <dgm:prSet presAssocID="{0E773EF0-5FC6-4451-8254-09D2E52DE2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5EC4C-4A3A-4130-9566-1F727F580DBE}" type="presOf" srcId="{48B02FC2-18C6-4BBD-AE40-33A153453063}" destId="{11829688-016B-4340-9A3D-1C609D41E2BE}" srcOrd="0" destOrd="0" presId="urn:microsoft.com/office/officeart/2005/8/layout/venn1"/>
    <dgm:cxn modelId="{C31F1AA6-D17C-4E0E-ADC0-115407F9E912}" type="presOf" srcId="{0E773EF0-5FC6-4451-8254-09D2E52DE2CD}" destId="{93C5296E-A372-4CF2-9EEB-BA8E8ECE3A0A}" srcOrd="1" destOrd="0" presId="urn:microsoft.com/office/officeart/2005/8/layout/venn1"/>
    <dgm:cxn modelId="{60485D7A-2BFD-4F06-88F1-B4618E37849D}" type="presOf" srcId="{0E773EF0-5FC6-4451-8254-09D2E52DE2CD}" destId="{857BC002-633A-4D75-B4F6-AEA633AED538}" srcOrd="0" destOrd="0" presId="urn:microsoft.com/office/officeart/2005/8/layout/venn1"/>
    <dgm:cxn modelId="{F2977584-E403-4E3B-A26D-B12A2068ED31}" srcId="{48B02FC2-18C6-4BBD-AE40-33A153453063}" destId="{8122D38F-1ACF-40DB-A8A3-3369D4249DA5}" srcOrd="1" destOrd="0" parTransId="{7C33B9D6-765C-41A9-A6EF-6A8FAE34D08A}" sibTransId="{D79B6341-5082-4857-9D51-8461A7D926F1}"/>
    <dgm:cxn modelId="{57C33259-8AA4-4059-8744-A6A08918DD82}" type="presOf" srcId="{730D7CB5-F31B-4E6C-9AE8-024916401DAC}" destId="{22F6BA16-B0E9-41C7-A4F2-9F43862BA773}" srcOrd="1" destOrd="0" presId="urn:microsoft.com/office/officeart/2005/8/layout/venn1"/>
    <dgm:cxn modelId="{5ACCDFCE-12DB-46B7-A9EF-7FE14F51E6D7}" type="presOf" srcId="{8122D38F-1ACF-40DB-A8A3-3369D4249DA5}" destId="{3A47A811-B15A-4846-848A-441E4197C5DD}" srcOrd="0" destOrd="0" presId="urn:microsoft.com/office/officeart/2005/8/layout/venn1"/>
    <dgm:cxn modelId="{23F19BF6-2107-4896-B72C-EED01EDED2BD}" srcId="{48B02FC2-18C6-4BBD-AE40-33A153453063}" destId="{730D7CB5-F31B-4E6C-9AE8-024916401DAC}" srcOrd="0" destOrd="0" parTransId="{A2D0D028-0BA2-4262-A4AB-843D9C6454CA}" sibTransId="{0119F1C8-FF1B-405E-80DD-FAE66AF2C423}"/>
    <dgm:cxn modelId="{83CCD47A-6332-4F50-8525-3500815CE075}" type="presOf" srcId="{8122D38F-1ACF-40DB-A8A3-3369D4249DA5}" destId="{6E06ABE5-7F93-46F2-BF7E-E285CC3AFA38}" srcOrd="1" destOrd="0" presId="urn:microsoft.com/office/officeart/2005/8/layout/venn1"/>
    <dgm:cxn modelId="{14E5CA10-9348-4DE6-98E4-CA9D2314D18B}" srcId="{48B02FC2-18C6-4BBD-AE40-33A153453063}" destId="{0E773EF0-5FC6-4451-8254-09D2E52DE2CD}" srcOrd="2" destOrd="0" parTransId="{2338A32B-5467-4CFA-803C-73E1779B5FC5}" sibTransId="{4D5213DA-7E05-4493-9B26-A86BD0668E4E}"/>
    <dgm:cxn modelId="{21984E68-F1C7-48E7-90AC-838A513DA208}" type="presOf" srcId="{730D7CB5-F31B-4E6C-9AE8-024916401DAC}" destId="{C9273552-79ED-4075-9D50-DD2F4BBD40A3}" srcOrd="0" destOrd="0" presId="urn:microsoft.com/office/officeart/2005/8/layout/venn1"/>
    <dgm:cxn modelId="{EAE8C104-B7A9-45A9-B8BC-5C7F005C2363}" type="presParOf" srcId="{11829688-016B-4340-9A3D-1C609D41E2BE}" destId="{C9273552-79ED-4075-9D50-DD2F4BBD40A3}" srcOrd="0" destOrd="0" presId="urn:microsoft.com/office/officeart/2005/8/layout/venn1"/>
    <dgm:cxn modelId="{F06E413E-FD4B-4CD7-A53D-964AEED1129D}" type="presParOf" srcId="{11829688-016B-4340-9A3D-1C609D41E2BE}" destId="{22F6BA16-B0E9-41C7-A4F2-9F43862BA773}" srcOrd="1" destOrd="0" presId="urn:microsoft.com/office/officeart/2005/8/layout/venn1"/>
    <dgm:cxn modelId="{DAB4FF4F-FBEB-4CDF-9E78-375D2FBA997E}" type="presParOf" srcId="{11829688-016B-4340-9A3D-1C609D41E2BE}" destId="{3A47A811-B15A-4846-848A-441E4197C5DD}" srcOrd="2" destOrd="0" presId="urn:microsoft.com/office/officeart/2005/8/layout/venn1"/>
    <dgm:cxn modelId="{D4DA71D7-8DD6-4FA0-A566-A2BF309E28E2}" type="presParOf" srcId="{11829688-016B-4340-9A3D-1C609D41E2BE}" destId="{6E06ABE5-7F93-46F2-BF7E-E285CC3AFA38}" srcOrd="3" destOrd="0" presId="urn:microsoft.com/office/officeart/2005/8/layout/venn1"/>
    <dgm:cxn modelId="{9DFD502A-F694-4955-9435-A61CBBD691E2}" type="presParOf" srcId="{11829688-016B-4340-9A3D-1C609D41E2BE}" destId="{857BC002-633A-4D75-B4F6-AEA633AED538}" srcOrd="4" destOrd="0" presId="urn:microsoft.com/office/officeart/2005/8/layout/venn1"/>
    <dgm:cxn modelId="{8FB5EEE3-05FB-49F8-971F-1F11B3DC2285}" type="presParOf" srcId="{11829688-016B-4340-9A3D-1C609D41E2BE}" destId="{93C5296E-A372-4CF2-9EEB-BA8E8ECE3A0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Прочие налоговые доходы (госпошлина, акцизы)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4" custLinFactNeighborX="151" custLinFactNeighborY="-43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4" custLinFactNeighborX="-7190" custLinFactNeighborY="-33030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4" custLinFactNeighborX="2020" custLinFactNeighborY="-16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4" custLinFactNeighborX="-5835" custLinFactNeighborY="-1681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4" custLinFactNeighborX="1271" custLinFactNeighborY="7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4" custLinFactNeighborX="-6285" custLinFactNeighborY="195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0C2A3C0A-5CC2-4836-9FC7-B85F49068D88}" type="pres">
      <dgm:prSet presAssocID="{646C5398-179D-4814-8B95-4A057674EC0A}" presName="text_4" presStyleLbl="node1" presStyleIdx="3" presStyleCnt="4" custLinFactNeighborX="1206" custLinFactNeighborY="3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4" custLinFactNeighborX="-8564" custLinFactNeighborY="2657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63D3E266-088F-49E7-81F0-ABE1BC709504}" type="presOf" srcId="{1A94D9DA-590C-4AE4-8144-20CE96949CAC}" destId="{6968916F-8FCF-4B65-8209-D42E0B418DA3}" srcOrd="0" destOrd="0" presId="urn:microsoft.com/office/officeart/2008/layout/VerticalCurvedList"/>
    <dgm:cxn modelId="{F2C7FD6B-956B-405D-A049-6638AD281EB3}" type="presOf" srcId="{646C5398-179D-4814-8B95-4A057674EC0A}" destId="{0C2A3C0A-5CC2-4836-9FC7-B85F49068D88}" srcOrd="0" destOrd="0" presId="urn:microsoft.com/office/officeart/2008/layout/VerticalCurvedList"/>
    <dgm:cxn modelId="{F6486D3C-BF0F-433B-9C38-793D394DE9ED}" type="presOf" srcId="{A63D4E48-BEE8-4082-9E46-D475E0C5A9DC}" destId="{795B2716-B385-4B38-9B03-B08F883B97FB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0F65FA68-6400-4D29-927A-D27043E3E6E8}" type="presOf" srcId="{F7AC7C5A-66F5-475B-BDF5-BE9CFDB0B3DB}" destId="{148A202E-567D-4211-ACA4-9D122248155D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3301AA5B-A48F-4228-A45A-80E67483AC0D}" type="presOf" srcId="{BDA6F235-5EC6-4A5D-8213-B90542CDCA00}" destId="{DA8906FC-00FE-452F-B44A-58EC04B00151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CE7A0F1C-DE46-4C74-9A9E-892D453F437C}" type="presOf" srcId="{0AB08F8F-B884-48DD-83E5-B051A61D0AEB}" destId="{81F794EA-B8A4-42EE-9F78-0A4E056B0FCE}" srcOrd="0" destOrd="0" presId="urn:microsoft.com/office/officeart/2008/layout/VerticalCurvedList"/>
    <dgm:cxn modelId="{55E0BA88-51D7-4A1E-9D42-FF5A51CAC2EA}" type="presParOf" srcId="{DA8906FC-00FE-452F-B44A-58EC04B00151}" destId="{E291B005-4018-4A18-937E-C10920569746}" srcOrd="0" destOrd="0" presId="urn:microsoft.com/office/officeart/2008/layout/VerticalCurvedList"/>
    <dgm:cxn modelId="{8A7A8772-D4BD-4CA7-A43A-98ED9C0FCCFA}" type="presParOf" srcId="{E291B005-4018-4A18-937E-C10920569746}" destId="{18389065-5BBE-4DA8-8415-D76ED40A02C0}" srcOrd="0" destOrd="0" presId="urn:microsoft.com/office/officeart/2008/layout/VerticalCurvedList"/>
    <dgm:cxn modelId="{301DEF8F-73F1-4C17-A9B2-FF179850CA8F}" type="presParOf" srcId="{18389065-5BBE-4DA8-8415-D76ED40A02C0}" destId="{92F800D5-E23D-4D36-A4B5-B64D42289C02}" srcOrd="0" destOrd="0" presId="urn:microsoft.com/office/officeart/2008/layout/VerticalCurvedList"/>
    <dgm:cxn modelId="{90AA4391-C7F3-470C-B2A1-46CFF6DBB155}" type="presParOf" srcId="{18389065-5BBE-4DA8-8415-D76ED40A02C0}" destId="{81F794EA-B8A4-42EE-9F78-0A4E056B0FCE}" srcOrd="1" destOrd="0" presId="urn:microsoft.com/office/officeart/2008/layout/VerticalCurvedList"/>
    <dgm:cxn modelId="{037F107F-EF2A-40F8-90F9-2265E2BA8C4B}" type="presParOf" srcId="{18389065-5BBE-4DA8-8415-D76ED40A02C0}" destId="{223DD99F-CFF1-4BDF-B78F-6331219C1BD6}" srcOrd="2" destOrd="0" presId="urn:microsoft.com/office/officeart/2008/layout/VerticalCurvedList"/>
    <dgm:cxn modelId="{6D69916D-FE65-4D97-91E8-97DF3FFEEAE4}" type="presParOf" srcId="{18389065-5BBE-4DA8-8415-D76ED40A02C0}" destId="{DE6A3600-4043-4F57-86D3-535ACF91F2DF}" srcOrd="3" destOrd="0" presId="urn:microsoft.com/office/officeart/2008/layout/VerticalCurvedList"/>
    <dgm:cxn modelId="{DE0A7FA6-D190-4493-A2CD-58221ED6593C}" type="presParOf" srcId="{E291B005-4018-4A18-937E-C10920569746}" destId="{148A202E-567D-4211-ACA4-9D122248155D}" srcOrd="1" destOrd="0" presId="urn:microsoft.com/office/officeart/2008/layout/VerticalCurvedList"/>
    <dgm:cxn modelId="{7914966D-3E63-4A8A-B832-2DB7196A807E}" type="presParOf" srcId="{E291B005-4018-4A18-937E-C10920569746}" destId="{1E027219-B99C-4B99-A444-CF3143F7D566}" srcOrd="2" destOrd="0" presId="urn:microsoft.com/office/officeart/2008/layout/VerticalCurvedList"/>
    <dgm:cxn modelId="{A9A71275-C6F7-4BCD-87FE-AE652AC2E8AD}" type="presParOf" srcId="{1E027219-B99C-4B99-A444-CF3143F7D566}" destId="{AC54C164-C850-4B9D-A02D-8802B7C25E5F}" srcOrd="0" destOrd="0" presId="urn:microsoft.com/office/officeart/2008/layout/VerticalCurvedList"/>
    <dgm:cxn modelId="{805B0DA7-DC26-49AC-9324-14FA15D3895D}" type="presParOf" srcId="{E291B005-4018-4A18-937E-C10920569746}" destId="{795B2716-B385-4B38-9B03-B08F883B97FB}" srcOrd="3" destOrd="0" presId="urn:microsoft.com/office/officeart/2008/layout/VerticalCurvedList"/>
    <dgm:cxn modelId="{6BBF50E8-FE6D-4C91-91E0-74723D7C1C85}" type="presParOf" srcId="{E291B005-4018-4A18-937E-C10920569746}" destId="{EA312AB8-BD84-45F6-AECA-AFDBC04EE6B8}" srcOrd="4" destOrd="0" presId="urn:microsoft.com/office/officeart/2008/layout/VerticalCurvedList"/>
    <dgm:cxn modelId="{83CA5861-D2ED-4C9C-84A5-A28CEA955252}" type="presParOf" srcId="{EA312AB8-BD84-45F6-AECA-AFDBC04EE6B8}" destId="{056D494C-3191-4791-ABC4-E2723D31B9C4}" srcOrd="0" destOrd="0" presId="urn:microsoft.com/office/officeart/2008/layout/VerticalCurvedList"/>
    <dgm:cxn modelId="{EC196447-B9B9-4F48-9B47-8425B3EAFD77}" type="presParOf" srcId="{E291B005-4018-4A18-937E-C10920569746}" destId="{6968916F-8FCF-4B65-8209-D42E0B418DA3}" srcOrd="5" destOrd="0" presId="urn:microsoft.com/office/officeart/2008/layout/VerticalCurvedList"/>
    <dgm:cxn modelId="{30975948-19D2-4F80-B459-71B3187A2ADD}" type="presParOf" srcId="{E291B005-4018-4A18-937E-C10920569746}" destId="{B766EE11-DCDD-47AA-97E4-0F7C1015C895}" srcOrd="6" destOrd="0" presId="urn:microsoft.com/office/officeart/2008/layout/VerticalCurvedList"/>
    <dgm:cxn modelId="{47AD581B-DE27-426C-8140-F84AA7198EC5}" type="presParOf" srcId="{B766EE11-DCDD-47AA-97E4-0F7C1015C895}" destId="{E85F03DE-49E7-4C12-9C17-1EEAAC058AFF}" srcOrd="0" destOrd="0" presId="urn:microsoft.com/office/officeart/2008/layout/VerticalCurvedList"/>
    <dgm:cxn modelId="{D300EF14-DE77-46B9-AFA7-43B74633F257}" type="presParOf" srcId="{E291B005-4018-4A18-937E-C10920569746}" destId="{0C2A3C0A-5CC2-4836-9FC7-B85F49068D88}" srcOrd="7" destOrd="0" presId="urn:microsoft.com/office/officeart/2008/layout/VerticalCurvedList"/>
    <dgm:cxn modelId="{584F7F10-86A1-4E08-B516-6919E8B8EF3D}" type="presParOf" srcId="{E291B005-4018-4A18-937E-C10920569746}" destId="{943745B5-BD20-4466-8616-98C64DA46A96}" srcOrd="8" destOrd="0" presId="urn:microsoft.com/office/officeart/2008/layout/VerticalCurvedList"/>
    <dgm:cxn modelId="{446BA59F-D316-43A6-8790-DBCC04BF9457}" type="presParOf" srcId="{943745B5-BD20-4466-8616-98C64DA46A96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Доходы от продажи материальных и нематериальных активов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возмещение ущерба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Плата за негативное воздействие на окружающую среду, прочие доходы от оказания платных услуг, прочие неналоговые доходы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4" custLinFactNeighborX="1153" custLinFactNeighborY="-35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4" custLinFactNeighborX="-7190" custLinFactNeighborY="-33030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4" custLinFactNeighborX="2020" custLinFactNeighborY="-16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4" custLinFactNeighborX="-5835" custLinFactNeighborY="-1681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4" custLinFactNeighborX="1271" custLinFactNeighborY="7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4" custLinFactNeighborX="-6285" custLinFactNeighborY="563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0C2A3C0A-5CC2-4836-9FC7-B85F49068D88}" type="pres">
      <dgm:prSet presAssocID="{646C5398-179D-4814-8B95-4A057674EC0A}" presName="text_4" presStyleLbl="node1" presStyleIdx="3" presStyleCnt="4" custScaleX="101097" custScaleY="119228" custLinFactNeighborX="25" custLinFactNeighborY="38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4" custLinFactNeighborX="-7353" custLinFactNeighborY="30638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8A7F0229-6340-4F6D-866B-5BF1B5D42784}" type="presOf" srcId="{0AB08F8F-B884-48DD-83E5-B051A61D0AEB}" destId="{81F794EA-B8A4-42EE-9F78-0A4E056B0FCE}" srcOrd="0" destOrd="0" presId="urn:microsoft.com/office/officeart/2008/layout/VerticalCurvedList"/>
    <dgm:cxn modelId="{CDF75CEF-B3F7-44CB-87CB-EC10B9B62E1D}" type="presOf" srcId="{646C5398-179D-4814-8B95-4A057674EC0A}" destId="{0C2A3C0A-5CC2-4836-9FC7-B85F49068D88}" srcOrd="0" destOrd="0" presId="urn:microsoft.com/office/officeart/2008/layout/VerticalCurvedList"/>
    <dgm:cxn modelId="{4B73A1D6-988A-4540-8F00-C2D8E5B943A3}" type="presOf" srcId="{A63D4E48-BEE8-4082-9E46-D475E0C5A9DC}" destId="{795B2716-B385-4B38-9B03-B08F883B97FB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7A1C14EE-28D8-4D2C-9ECB-264B2D34E07A}" type="presOf" srcId="{F7AC7C5A-66F5-475B-BDF5-BE9CFDB0B3DB}" destId="{148A202E-567D-4211-ACA4-9D122248155D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1060BE49-3D09-46B1-90D1-C6903484D025}" type="presOf" srcId="{BDA6F235-5EC6-4A5D-8213-B90542CDCA00}" destId="{DA8906FC-00FE-452F-B44A-58EC04B00151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38EAF95F-9C8B-43D6-BB87-04F504DB22FA}" type="presOf" srcId="{1A94D9DA-590C-4AE4-8144-20CE96949CAC}" destId="{6968916F-8FCF-4B65-8209-D42E0B418DA3}" srcOrd="0" destOrd="0" presId="urn:microsoft.com/office/officeart/2008/layout/VerticalCurvedList"/>
    <dgm:cxn modelId="{E8B1A14C-E800-4469-8F53-74A7319D6988}" type="presParOf" srcId="{DA8906FC-00FE-452F-B44A-58EC04B00151}" destId="{E291B005-4018-4A18-937E-C10920569746}" srcOrd="0" destOrd="0" presId="urn:microsoft.com/office/officeart/2008/layout/VerticalCurvedList"/>
    <dgm:cxn modelId="{5A9D05E8-7F3A-4AAA-A371-4A35A671D9B1}" type="presParOf" srcId="{E291B005-4018-4A18-937E-C10920569746}" destId="{18389065-5BBE-4DA8-8415-D76ED40A02C0}" srcOrd="0" destOrd="0" presId="urn:microsoft.com/office/officeart/2008/layout/VerticalCurvedList"/>
    <dgm:cxn modelId="{6227BCD5-5EBF-4933-B929-C0E7EDC791D0}" type="presParOf" srcId="{18389065-5BBE-4DA8-8415-D76ED40A02C0}" destId="{92F800D5-E23D-4D36-A4B5-B64D42289C02}" srcOrd="0" destOrd="0" presId="urn:microsoft.com/office/officeart/2008/layout/VerticalCurvedList"/>
    <dgm:cxn modelId="{7255F211-55C2-4378-B2EA-85800FE90A4B}" type="presParOf" srcId="{18389065-5BBE-4DA8-8415-D76ED40A02C0}" destId="{81F794EA-B8A4-42EE-9F78-0A4E056B0FCE}" srcOrd="1" destOrd="0" presId="urn:microsoft.com/office/officeart/2008/layout/VerticalCurvedList"/>
    <dgm:cxn modelId="{FA9002B5-9B1E-48B6-A4AC-BD79E5B17A5A}" type="presParOf" srcId="{18389065-5BBE-4DA8-8415-D76ED40A02C0}" destId="{223DD99F-CFF1-4BDF-B78F-6331219C1BD6}" srcOrd="2" destOrd="0" presId="urn:microsoft.com/office/officeart/2008/layout/VerticalCurvedList"/>
    <dgm:cxn modelId="{F0A92A62-7036-4CD5-A749-0FF671CFB4BB}" type="presParOf" srcId="{18389065-5BBE-4DA8-8415-D76ED40A02C0}" destId="{DE6A3600-4043-4F57-86D3-535ACF91F2DF}" srcOrd="3" destOrd="0" presId="urn:microsoft.com/office/officeart/2008/layout/VerticalCurvedList"/>
    <dgm:cxn modelId="{1760569E-8BE4-436D-B8E4-A282C4034BF0}" type="presParOf" srcId="{E291B005-4018-4A18-937E-C10920569746}" destId="{148A202E-567D-4211-ACA4-9D122248155D}" srcOrd="1" destOrd="0" presId="urn:microsoft.com/office/officeart/2008/layout/VerticalCurvedList"/>
    <dgm:cxn modelId="{D2E7936E-319A-458D-83DA-642489538C20}" type="presParOf" srcId="{E291B005-4018-4A18-937E-C10920569746}" destId="{1E027219-B99C-4B99-A444-CF3143F7D566}" srcOrd="2" destOrd="0" presId="urn:microsoft.com/office/officeart/2008/layout/VerticalCurvedList"/>
    <dgm:cxn modelId="{6C6E1C96-7776-4C4B-9571-9C513D64D5EC}" type="presParOf" srcId="{1E027219-B99C-4B99-A444-CF3143F7D566}" destId="{AC54C164-C850-4B9D-A02D-8802B7C25E5F}" srcOrd="0" destOrd="0" presId="urn:microsoft.com/office/officeart/2008/layout/VerticalCurvedList"/>
    <dgm:cxn modelId="{B2BC7BD0-1787-4A42-A2B2-1C785F450863}" type="presParOf" srcId="{E291B005-4018-4A18-937E-C10920569746}" destId="{795B2716-B385-4B38-9B03-B08F883B97FB}" srcOrd="3" destOrd="0" presId="urn:microsoft.com/office/officeart/2008/layout/VerticalCurvedList"/>
    <dgm:cxn modelId="{C52C3009-635D-4BCA-AB82-6BAB39BB8B90}" type="presParOf" srcId="{E291B005-4018-4A18-937E-C10920569746}" destId="{EA312AB8-BD84-45F6-AECA-AFDBC04EE6B8}" srcOrd="4" destOrd="0" presId="urn:microsoft.com/office/officeart/2008/layout/VerticalCurvedList"/>
    <dgm:cxn modelId="{88EB45A8-CBB4-48B9-AF58-C889AE0A099D}" type="presParOf" srcId="{EA312AB8-BD84-45F6-AECA-AFDBC04EE6B8}" destId="{056D494C-3191-4791-ABC4-E2723D31B9C4}" srcOrd="0" destOrd="0" presId="urn:microsoft.com/office/officeart/2008/layout/VerticalCurvedList"/>
    <dgm:cxn modelId="{6B7F74B9-53A3-4D53-BA86-7CBC4994B6A1}" type="presParOf" srcId="{E291B005-4018-4A18-937E-C10920569746}" destId="{6968916F-8FCF-4B65-8209-D42E0B418DA3}" srcOrd="5" destOrd="0" presId="urn:microsoft.com/office/officeart/2008/layout/VerticalCurvedList"/>
    <dgm:cxn modelId="{54E59AF5-062C-4BB3-A387-FBB061A80E6E}" type="presParOf" srcId="{E291B005-4018-4A18-937E-C10920569746}" destId="{B766EE11-DCDD-47AA-97E4-0F7C1015C895}" srcOrd="6" destOrd="0" presId="urn:microsoft.com/office/officeart/2008/layout/VerticalCurvedList"/>
    <dgm:cxn modelId="{43ECE3DE-D5AC-40E6-89D0-2FC1E3FCFADB}" type="presParOf" srcId="{B766EE11-DCDD-47AA-97E4-0F7C1015C895}" destId="{E85F03DE-49E7-4C12-9C17-1EEAAC058AFF}" srcOrd="0" destOrd="0" presId="urn:microsoft.com/office/officeart/2008/layout/VerticalCurvedList"/>
    <dgm:cxn modelId="{2CA9B3EE-5AEF-4348-8FB8-C51A37B60BC9}" type="presParOf" srcId="{E291B005-4018-4A18-937E-C10920569746}" destId="{0C2A3C0A-5CC2-4836-9FC7-B85F49068D88}" srcOrd="7" destOrd="0" presId="urn:microsoft.com/office/officeart/2008/layout/VerticalCurvedList"/>
    <dgm:cxn modelId="{9F080A40-10A9-44E0-8D25-8263E54A9CC7}" type="presParOf" srcId="{E291B005-4018-4A18-937E-C10920569746}" destId="{943745B5-BD20-4466-8616-98C64DA46A96}" srcOrd="8" destOrd="0" presId="urn:microsoft.com/office/officeart/2008/layout/VerticalCurvedList"/>
    <dgm:cxn modelId="{48D59325-F507-4C11-98EE-3A58E6925580}" type="presParOf" srcId="{943745B5-BD20-4466-8616-98C64DA46A96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l"/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Субвенции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Субсидии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Иные безвозмездные поступления</a:t>
          </a:r>
          <a:endParaRPr lang="ru-RU" sz="16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Дотации</a:t>
          </a:r>
          <a:endParaRPr lang="ru-RU" sz="18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4" custLinFactNeighborX="952" custLinFactNeighborY="-38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4" custLinFactNeighborX="-7190" custLinFactNeighborY="-33030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4" custLinFactNeighborX="1571" custLinFactNeighborY="-18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4" custLinFactNeighborX="-5835" custLinFactNeighborY="-1681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4" custLinFactNeighborX="5676" custLinFactNeighborY="7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4" custLinFactNeighborX="-6285" custLinFactNeighborY="563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0C2A3C0A-5CC2-4836-9FC7-B85F49068D88}" type="pres">
      <dgm:prSet presAssocID="{646C5398-179D-4814-8B95-4A057674EC0A}" presName="text_4" presStyleLbl="node1" presStyleIdx="3" presStyleCnt="4" custScaleY="114123" custLinFactNeighborX="1206" custLinFactNeighborY="3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4" custLinFactNeighborX="-11167" custLinFactNeighborY="30625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CF62B7DC-9ADC-49CE-92DB-7B265620BF31}" type="presOf" srcId="{BDA6F235-5EC6-4A5D-8213-B90542CDCA00}" destId="{DA8906FC-00FE-452F-B44A-58EC04B00151}" srcOrd="0" destOrd="0" presId="urn:microsoft.com/office/officeart/2008/layout/VerticalCurvedList"/>
    <dgm:cxn modelId="{6B9D4E5C-E4A9-4859-90C7-1B95E1653072}" type="presOf" srcId="{646C5398-179D-4814-8B95-4A057674EC0A}" destId="{0C2A3C0A-5CC2-4836-9FC7-B85F49068D88}" srcOrd="0" destOrd="0" presId="urn:microsoft.com/office/officeart/2008/layout/VerticalCurvedList"/>
    <dgm:cxn modelId="{C3A106FE-5CA4-4EA0-B774-222392C5F31F}" type="presOf" srcId="{1A94D9DA-590C-4AE4-8144-20CE96949CAC}" destId="{6968916F-8FCF-4B65-8209-D42E0B418DA3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BFBBA407-5B5A-4501-BF5A-1D8BC11649C6}" type="presOf" srcId="{0AB08F8F-B884-48DD-83E5-B051A61D0AEB}" destId="{81F794EA-B8A4-42EE-9F78-0A4E056B0FCE}" srcOrd="0" destOrd="0" presId="urn:microsoft.com/office/officeart/2008/layout/VerticalCurvedList"/>
    <dgm:cxn modelId="{35EAF025-C073-43EE-B0AC-379DAB25BBFC}" type="presOf" srcId="{A63D4E48-BEE8-4082-9E46-D475E0C5A9DC}" destId="{795B2716-B385-4B38-9B03-B08F883B97FB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863B99B9-878A-488E-A3CF-14D81C7309E2}" type="presOf" srcId="{F7AC7C5A-66F5-475B-BDF5-BE9CFDB0B3DB}" destId="{148A202E-567D-4211-ACA4-9D122248155D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03E31D10-BCAB-4D62-A7CA-88B8CB6F1D40}" type="presParOf" srcId="{DA8906FC-00FE-452F-B44A-58EC04B00151}" destId="{E291B005-4018-4A18-937E-C10920569746}" srcOrd="0" destOrd="0" presId="urn:microsoft.com/office/officeart/2008/layout/VerticalCurvedList"/>
    <dgm:cxn modelId="{12D62C26-64DC-4F02-963E-D1E98FA5DFFD}" type="presParOf" srcId="{E291B005-4018-4A18-937E-C10920569746}" destId="{18389065-5BBE-4DA8-8415-D76ED40A02C0}" srcOrd="0" destOrd="0" presId="urn:microsoft.com/office/officeart/2008/layout/VerticalCurvedList"/>
    <dgm:cxn modelId="{B0D82F27-A998-4FDC-A398-926C105F76E3}" type="presParOf" srcId="{18389065-5BBE-4DA8-8415-D76ED40A02C0}" destId="{92F800D5-E23D-4D36-A4B5-B64D42289C02}" srcOrd="0" destOrd="0" presId="urn:microsoft.com/office/officeart/2008/layout/VerticalCurvedList"/>
    <dgm:cxn modelId="{F3423784-6221-4498-9AF9-AEC578CD48BB}" type="presParOf" srcId="{18389065-5BBE-4DA8-8415-D76ED40A02C0}" destId="{81F794EA-B8A4-42EE-9F78-0A4E056B0FCE}" srcOrd="1" destOrd="0" presId="urn:microsoft.com/office/officeart/2008/layout/VerticalCurvedList"/>
    <dgm:cxn modelId="{EB24E57B-A9B5-4705-8C96-D80F013E7473}" type="presParOf" srcId="{18389065-5BBE-4DA8-8415-D76ED40A02C0}" destId="{223DD99F-CFF1-4BDF-B78F-6331219C1BD6}" srcOrd="2" destOrd="0" presId="urn:microsoft.com/office/officeart/2008/layout/VerticalCurvedList"/>
    <dgm:cxn modelId="{F44518AA-ED80-41EE-B94D-5C0E86A95561}" type="presParOf" srcId="{18389065-5BBE-4DA8-8415-D76ED40A02C0}" destId="{DE6A3600-4043-4F57-86D3-535ACF91F2DF}" srcOrd="3" destOrd="0" presId="urn:microsoft.com/office/officeart/2008/layout/VerticalCurvedList"/>
    <dgm:cxn modelId="{CD5156AF-F91A-4411-9C5C-F7864E2A890A}" type="presParOf" srcId="{E291B005-4018-4A18-937E-C10920569746}" destId="{148A202E-567D-4211-ACA4-9D122248155D}" srcOrd="1" destOrd="0" presId="urn:microsoft.com/office/officeart/2008/layout/VerticalCurvedList"/>
    <dgm:cxn modelId="{9C9BD17C-ABE5-40AB-ACBD-B2542AE3D091}" type="presParOf" srcId="{E291B005-4018-4A18-937E-C10920569746}" destId="{1E027219-B99C-4B99-A444-CF3143F7D566}" srcOrd="2" destOrd="0" presId="urn:microsoft.com/office/officeart/2008/layout/VerticalCurvedList"/>
    <dgm:cxn modelId="{A4295906-274E-4A6D-8976-D0850F211368}" type="presParOf" srcId="{1E027219-B99C-4B99-A444-CF3143F7D566}" destId="{AC54C164-C850-4B9D-A02D-8802B7C25E5F}" srcOrd="0" destOrd="0" presId="urn:microsoft.com/office/officeart/2008/layout/VerticalCurvedList"/>
    <dgm:cxn modelId="{AB2185BF-3250-4E3F-B6D1-1C36AAEEF4D8}" type="presParOf" srcId="{E291B005-4018-4A18-937E-C10920569746}" destId="{795B2716-B385-4B38-9B03-B08F883B97FB}" srcOrd="3" destOrd="0" presId="urn:microsoft.com/office/officeart/2008/layout/VerticalCurvedList"/>
    <dgm:cxn modelId="{8B08F8FF-3178-48B6-A734-FDBFADDA3C0D}" type="presParOf" srcId="{E291B005-4018-4A18-937E-C10920569746}" destId="{EA312AB8-BD84-45F6-AECA-AFDBC04EE6B8}" srcOrd="4" destOrd="0" presId="urn:microsoft.com/office/officeart/2008/layout/VerticalCurvedList"/>
    <dgm:cxn modelId="{C9E762B4-A780-423D-9CEC-D9ADA5D42549}" type="presParOf" srcId="{EA312AB8-BD84-45F6-AECA-AFDBC04EE6B8}" destId="{056D494C-3191-4791-ABC4-E2723D31B9C4}" srcOrd="0" destOrd="0" presId="urn:microsoft.com/office/officeart/2008/layout/VerticalCurvedList"/>
    <dgm:cxn modelId="{1DB4BDFA-B450-4EEA-906D-FB22B6FACAFE}" type="presParOf" srcId="{E291B005-4018-4A18-937E-C10920569746}" destId="{6968916F-8FCF-4B65-8209-D42E0B418DA3}" srcOrd="5" destOrd="0" presId="urn:microsoft.com/office/officeart/2008/layout/VerticalCurvedList"/>
    <dgm:cxn modelId="{258303C4-D7BC-47AB-A932-BB759401522D}" type="presParOf" srcId="{E291B005-4018-4A18-937E-C10920569746}" destId="{B766EE11-DCDD-47AA-97E4-0F7C1015C895}" srcOrd="6" destOrd="0" presId="urn:microsoft.com/office/officeart/2008/layout/VerticalCurvedList"/>
    <dgm:cxn modelId="{32E7B36A-9761-4E85-BF1A-8A9DD608B3CE}" type="presParOf" srcId="{B766EE11-DCDD-47AA-97E4-0F7C1015C895}" destId="{E85F03DE-49E7-4C12-9C17-1EEAAC058AFF}" srcOrd="0" destOrd="0" presId="urn:microsoft.com/office/officeart/2008/layout/VerticalCurvedList"/>
    <dgm:cxn modelId="{3F8875EE-FEDA-4554-B92C-1932377D8A05}" type="presParOf" srcId="{E291B005-4018-4A18-937E-C10920569746}" destId="{0C2A3C0A-5CC2-4836-9FC7-B85F49068D88}" srcOrd="7" destOrd="0" presId="urn:microsoft.com/office/officeart/2008/layout/VerticalCurvedList"/>
    <dgm:cxn modelId="{45F0C289-2532-4148-A368-41CCE46526E6}" type="presParOf" srcId="{E291B005-4018-4A18-937E-C10920569746}" destId="{943745B5-BD20-4466-8616-98C64DA46A96}" srcOrd="8" destOrd="0" presId="urn:microsoft.com/office/officeart/2008/layout/VerticalCurvedList"/>
    <dgm:cxn modelId="{6774D176-BC15-4033-AB64-05C3797CA183}" type="presParOf" srcId="{943745B5-BD20-4466-8616-98C64DA46A96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F64DE9-FE94-474D-9F88-B8BD2B0083F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A3ACCE-0FC4-4899-A9ED-8AF189E2C569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Общегосударственные вопросы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206 828,8</a:t>
          </a:r>
        </a:p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5,3%</a:t>
          </a:r>
          <a:endParaRPr lang="ru-RU" sz="14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ABC66665-55BD-4367-B676-04B781A23D36}" type="parTrans" cxnId="{A0547289-0713-4D0B-8B3D-4A366D75F233}">
      <dgm:prSet/>
      <dgm:spPr/>
      <dgm:t>
        <a:bodyPr/>
        <a:lstStyle/>
        <a:p>
          <a:endParaRPr lang="ru-RU"/>
        </a:p>
      </dgm:t>
    </dgm:pt>
    <dgm:pt modelId="{680AE726-790C-4CFA-BE77-9778C43F0AD9}" type="sibTrans" cxnId="{A0547289-0713-4D0B-8B3D-4A366D75F233}">
      <dgm:prSet/>
      <dgm:spPr/>
      <dgm:t>
        <a:bodyPr/>
        <a:lstStyle/>
        <a:p>
          <a:endParaRPr lang="ru-RU"/>
        </a:p>
      </dgm:t>
    </dgm:pt>
    <dgm:pt modelId="{E3C2FCB4-D8D8-458B-8B16-94AB2568375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Национальная безопасность  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12 594,1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0,3%           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342CC6F4-D8B4-4692-914D-E050C8D79E5F}" type="parTrans" cxnId="{E18188BB-8F5A-4F1B-ACF7-177FC9A7EB21}">
      <dgm:prSet/>
      <dgm:spPr/>
      <dgm:t>
        <a:bodyPr/>
        <a:lstStyle/>
        <a:p>
          <a:endParaRPr lang="ru-RU"/>
        </a:p>
      </dgm:t>
    </dgm:pt>
    <dgm:pt modelId="{07FD2FC9-E112-476F-989D-C4AE8483F2FA}" type="sibTrans" cxnId="{E18188BB-8F5A-4F1B-ACF7-177FC9A7EB21}">
      <dgm:prSet/>
      <dgm:spPr/>
      <dgm:t>
        <a:bodyPr/>
        <a:lstStyle/>
        <a:p>
          <a:endParaRPr lang="ru-RU"/>
        </a:p>
      </dgm:t>
    </dgm:pt>
    <dgm:pt modelId="{C8311745-B82A-4C1E-9158-43582D8C32C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Национальная экономика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252 794,5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6,4%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1A1B2298-AB48-49FE-9E5F-B83CC2FDA8EA}" type="parTrans" cxnId="{8777AEE3-8270-4E6E-B16A-FF561B1CD919}">
      <dgm:prSet/>
      <dgm:spPr/>
      <dgm:t>
        <a:bodyPr/>
        <a:lstStyle/>
        <a:p>
          <a:endParaRPr lang="ru-RU"/>
        </a:p>
      </dgm:t>
    </dgm:pt>
    <dgm:pt modelId="{B5A159A6-45DF-476C-BB7A-8584474FCBD0}" type="sibTrans" cxnId="{8777AEE3-8270-4E6E-B16A-FF561B1CD919}">
      <dgm:prSet/>
      <dgm:spPr/>
      <dgm:t>
        <a:bodyPr/>
        <a:lstStyle/>
        <a:p>
          <a:endParaRPr lang="ru-RU"/>
        </a:p>
      </dgm:t>
    </dgm:pt>
    <dgm:pt modelId="{B1E3D20C-8904-4E93-8462-608D5B2F32C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Жилищно-коммунальное  хозяйство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201 845,6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5,1%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90E6A39E-7566-4523-B6BD-58534D3586D1}" type="parTrans" cxnId="{95501C93-3EF9-4B30-B097-863C50BA56C9}">
      <dgm:prSet/>
      <dgm:spPr/>
      <dgm:t>
        <a:bodyPr/>
        <a:lstStyle/>
        <a:p>
          <a:endParaRPr lang="ru-RU"/>
        </a:p>
      </dgm:t>
    </dgm:pt>
    <dgm:pt modelId="{7C0957B5-A7A6-464D-A7CD-46B7171A477E}" type="sibTrans" cxnId="{95501C93-3EF9-4B30-B097-863C50BA56C9}">
      <dgm:prSet/>
      <dgm:spPr/>
      <dgm:t>
        <a:bodyPr/>
        <a:lstStyle/>
        <a:p>
          <a:endParaRPr lang="ru-RU"/>
        </a:p>
      </dgm:t>
    </dgm:pt>
    <dgm:pt modelId="{A5FF3751-33CB-4D60-AB53-FBF001D7AAA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Охрана окружающей среды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1 200,0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0,03%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6D6FD88D-8DF7-4BE8-BC79-DB8F96537D17}" type="parTrans" cxnId="{258DF26A-F8AC-48D7-8C7C-C105B5CC21F5}">
      <dgm:prSet/>
      <dgm:spPr/>
      <dgm:t>
        <a:bodyPr/>
        <a:lstStyle/>
        <a:p>
          <a:endParaRPr lang="ru-RU"/>
        </a:p>
      </dgm:t>
    </dgm:pt>
    <dgm:pt modelId="{1DC18677-DEF8-4AB6-A052-EB8B24A0E59A}" type="sibTrans" cxnId="{258DF26A-F8AC-48D7-8C7C-C105B5CC21F5}">
      <dgm:prSet/>
      <dgm:spPr/>
      <dgm:t>
        <a:bodyPr/>
        <a:lstStyle/>
        <a:p>
          <a:endParaRPr lang="ru-RU"/>
        </a:p>
      </dgm:t>
    </dgm:pt>
    <dgm:pt modelId="{C74F5623-F145-47D7-9033-9349C834E54D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Образование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2 864 658,3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73,0%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A2F4D374-2605-4116-B017-BE59D9618915}" type="parTrans" cxnId="{598BDD76-760F-4B03-8DB0-6FEA64171825}">
      <dgm:prSet/>
      <dgm:spPr/>
      <dgm:t>
        <a:bodyPr/>
        <a:lstStyle/>
        <a:p>
          <a:endParaRPr lang="ru-RU"/>
        </a:p>
      </dgm:t>
    </dgm:pt>
    <dgm:pt modelId="{FD6BC6C1-58C8-4662-BC37-604EE2FFCD79}" type="sibTrans" cxnId="{598BDD76-760F-4B03-8DB0-6FEA64171825}">
      <dgm:prSet/>
      <dgm:spPr/>
      <dgm:t>
        <a:bodyPr/>
        <a:lstStyle/>
        <a:p>
          <a:endParaRPr lang="ru-RU"/>
        </a:p>
      </dgm:t>
    </dgm:pt>
    <dgm:pt modelId="{21051696-D3A3-4D80-B66A-A15CF8550B70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/>
            <a:t> </a:t>
          </a:r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Культура и кинематография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248 495,2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6,3%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44601C6B-D26A-4738-93FD-49A852A547F4}" type="parTrans" cxnId="{E48C6033-BE1D-49D6-9E40-43F97BA47164}">
      <dgm:prSet/>
      <dgm:spPr/>
      <dgm:t>
        <a:bodyPr/>
        <a:lstStyle/>
        <a:p>
          <a:endParaRPr lang="ru-RU"/>
        </a:p>
      </dgm:t>
    </dgm:pt>
    <dgm:pt modelId="{C4AB7082-5113-4079-9E4E-A02ED569B919}" type="sibTrans" cxnId="{E48C6033-BE1D-49D6-9E40-43F97BA47164}">
      <dgm:prSet/>
      <dgm:spPr/>
      <dgm:t>
        <a:bodyPr/>
        <a:lstStyle/>
        <a:p>
          <a:endParaRPr lang="ru-RU"/>
        </a:p>
      </dgm:t>
    </dgm:pt>
    <dgm:pt modelId="{3D5F70CA-D888-47A5-989C-0A5865A73E2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Социальная политика 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100 927,4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2,6%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DEFA8493-E36B-4222-BE30-7F1B77939D76}" type="parTrans" cxnId="{E75770AE-D91F-4B9E-8D85-2C0B061025A8}">
      <dgm:prSet/>
      <dgm:spPr/>
      <dgm:t>
        <a:bodyPr/>
        <a:lstStyle/>
        <a:p>
          <a:endParaRPr lang="ru-RU"/>
        </a:p>
      </dgm:t>
    </dgm:pt>
    <dgm:pt modelId="{BA0F80C6-BA10-4935-93EC-8DE19F6A3EEF}" type="sibTrans" cxnId="{E75770AE-D91F-4B9E-8D85-2C0B061025A8}">
      <dgm:prSet/>
      <dgm:spPr/>
      <dgm:t>
        <a:bodyPr/>
        <a:lstStyle/>
        <a:p>
          <a:endParaRPr lang="ru-RU"/>
        </a:p>
      </dgm:t>
    </dgm:pt>
    <dgm:pt modelId="{1C48DCB0-2CD6-4E6A-8E12-42688F0B2895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6 531,3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0,2%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80F9A769-49CF-4EC6-92EF-8A75A071E0CF}" type="parTrans" cxnId="{9D664075-98D9-4060-8485-E8A67D81C8DB}">
      <dgm:prSet/>
      <dgm:spPr/>
      <dgm:t>
        <a:bodyPr/>
        <a:lstStyle/>
        <a:p>
          <a:endParaRPr lang="ru-RU"/>
        </a:p>
      </dgm:t>
    </dgm:pt>
    <dgm:pt modelId="{E2DD99A8-EA9C-4D6E-AB7F-F0107CBC5EEF}" type="sibTrans" cxnId="{9D664075-98D9-4060-8485-E8A67D81C8DB}">
      <dgm:prSet/>
      <dgm:spPr/>
      <dgm:t>
        <a:bodyPr/>
        <a:lstStyle/>
        <a:p>
          <a:endParaRPr lang="ru-RU"/>
        </a:p>
      </dgm:t>
    </dgm:pt>
    <dgm:pt modelId="{EEB5DF76-C667-4C09-A6BB-0B3AD761B49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8 805,1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0,2%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DFB1C167-E904-4D47-85A9-A8596335EF61}" type="parTrans" cxnId="{B7EA8766-887F-45D8-AAEB-8DD18B75DC44}">
      <dgm:prSet/>
      <dgm:spPr/>
      <dgm:t>
        <a:bodyPr/>
        <a:lstStyle/>
        <a:p>
          <a:endParaRPr lang="ru-RU"/>
        </a:p>
      </dgm:t>
    </dgm:pt>
    <dgm:pt modelId="{66670A60-2E56-4236-92B7-489DD38B6886}" type="sibTrans" cxnId="{B7EA8766-887F-45D8-AAEB-8DD18B75DC44}">
      <dgm:prSet/>
      <dgm:spPr/>
      <dgm:t>
        <a:bodyPr/>
        <a:lstStyle/>
        <a:p>
          <a:endParaRPr lang="ru-RU"/>
        </a:p>
      </dgm:t>
    </dgm:pt>
    <dgm:pt modelId="{D2262E2C-F362-4131-A18F-9A26AA91357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Обслуживание муниципального долга</a:t>
          </a:r>
        </a:p>
        <a:p>
          <a:pPr algn="ctr"/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17 904,1</a:t>
          </a:r>
        </a:p>
        <a:p>
          <a:pPr algn="ctr"/>
          <a:r>
            <a:rPr lang="ru-RU" sz="1200" dirty="0" smtClean="0">
              <a:effectLst/>
              <a:latin typeface="Times New Roman" pitchFamily="18" charset="0"/>
              <a:cs typeface="Times New Roman" pitchFamily="18" charset="0"/>
            </a:rPr>
            <a:t>0,5%</a:t>
          </a:r>
          <a:endParaRPr lang="ru-RU" sz="120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5091EA84-5C3E-4D75-9E42-358A4CE3B4D1}" type="parTrans" cxnId="{4CB04CDE-3143-4996-9613-AA9D8CB813F9}">
      <dgm:prSet/>
      <dgm:spPr/>
      <dgm:t>
        <a:bodyPr/>
        <a:lstStyle/>
        <a:p>
          <a:endParaRPr lang="ru-RU"/>
        </a:p>
      </dgm:t>
    </dgm:pt>
    <dgm:pt modelId="{EB7FB4DE-23B9-45D2-9E9E-3D20B62BC5D1}" type="sibTrans" cxnId="{4CB04CDE-3143-4996-9613-AA9D8CB813F9}">
      <dgm:prSet/>
      <dgm:spPr/>
      <dgm:t>
        <a:bodyPr/>
        <a:lstStyle/>
        <a:p>
          <a:endParaRPr lang="ru-RU"/>
        </a:p>
      </dgm:t>
    </dgm:pt>
    <dgm:pt modelId="{36B5A7B5-D20A-45CD-BD51-C701B967F4D0}" type="pres">
      <dgm:prSet presAssocID="{65F64DE9-FE94-474D-9F88-B8BD2B0083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B9B995-B855-431D-AB36-DB2F6A69849B}" type="pres">
      <dgm:prSet presAssocID="{76A3ACCE-0FC4-4899-A9ED-8AF189E2C569}" presName="composite" presStyleCnt="0"/>
      <dgm:spPr/>
    </dgm:pt>
    <dgm:pt modelId="{A62924C4-1051-45B3-93D4-4C366A21DB8B}" type="pres">
      <dgm:prSet presAssocID="{76A3ACCE-0FC4-4899-A9ED-8AF189E2C569}" presName="rect1" presStyleLbl="trAlignAcc1" presStyleIdx="0" presStyleCnt="11" custLinFactNeighborX="-1379" custLinFactNeighborY="1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4DF76-606C-4626-8118-789E0593A2E0}" type="pres">
      <dgm:prSet presAssocID="{76A3ACCE-0FC4-4899-A9ED-8AF189E2C569}" presName="rect2" presStyleLbl="fgImgPlace1" presStyleIdx="0" presStyleCnt="11" custScaleX="72369" custScaleY="58479" custLinFactNeighborX="14346" custLinFactNeighborY="639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4362B61-427E-4051-98DF-4B6310BF3B65}" type="pres">
      <dgm:prSet presAssocID="{680AE726-790C-4CFA-BE77-9778C43F0AD9}" presName="sibTrans" presStyleCnt="0"/>
      <dgm:spPr/>
    </dgm:pt>
    <dgm:pt modelId="{01BA65E8-7680-48FF-8427-8593001075ED}" type="pres">
      <dgm:prSet presAssocID="{E3C2FCB4-D8D8-458B-8B16-94AB25683757}" presName="composite" presStyleCnt="0"/>
      <dgm:spPr/>
    </dgm:pt>
    <dgm:pt modelId="{F31B8ADC-BA20-4982-8C63-C55B4453C063}" type="pres">
      <dgm:prSet presAssocID="{E3C2FCB4-D8D8-458B-8B16-94AB25683757}" presName="rect1" presStyleLbl="trAlignAcc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10B5E-D2F6-43F5-9A66-9B46C89CEA48}" type="pres">
      <dgm:prSet presAssocID="{E3C2FCB4-D8D8-458B-8B16-94AB25683757}" presName="rect2" presStyleLbl="fgImgPlace1" presStyleIdx="1" presStyleCnt="11" custScaleX="81059" custScaleY="54396" custLinFactNeighborX="18952" custLinFactNeighborY="948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B49B3A5B-8FC5-47B2-B892-0B9F552AE4B2}" type="pres">
      <dgm:prSet presAssocID="{07FD2FC9-E112-476F-989D-C4AE8483F2FA}" presName="sibTrans" presStyleCnt="0"/>
      <dgm:spPr/>
    </dgm:pt>
    <dgm:pt modelId="{E619F92D-6324-4A4A-84B0-F8B9B783AEFF}" type="pres">
      <dgm:prSet presAssocID="{C8311745-B82A-4C1E-9158-43582D8C32CB}" presName="composite" presStyleCnt="0"/>
      <dgm:spPr/>
    </dgm:pt>
    <dgm:pt modelId="{310FECE5-64F4-4D5A-8FED-4A3D9AFC3EF3}" type="pres">
      <dgm:prSet presAssocID="{C8311745-B82A-4C1E-9158-43582D8C32CB}" presName="rect1" presStyleLbl="trAlignAcc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55A65-276C-40ED-9CA3-73E9D3F70B5F}" type="pres">
      <dgm:prSet presAssocID="{C8311745-B82A-4C1E-9158-43582D8C32CB}" presName="rect2" presStyleLbl="fgImgPlace1" presStyleIdx="2" presStyleCnt="11" custScaleX="86962" custScaleY="56381" custLinFactNeighborX="23649" custLinFactNeighborY="535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026CC5C0-BE90-4BDC-B149-72FFEC2C1251}" type="pres">
      <dgm:prSet presAssocID="{B5A159A6-45DF-476C-BB7A-8584474FCBD0}" presName="sibTrans" presStyleCnt="0"/>
      <dgm:spPr/>
    </dgm:pt>
    <dgm:pt modelId="{35534D24-D5AE-4D78-9C0F-8840249ACEE3}" type="pres">
      <dgm:prSet presAssocID="{B1E3D20C-8904-4E93-8462-608D5B2F32C6}" presName="composite" presStyleCnt="0"/>
      <dgm:spPr/>
    </dgm:pt>
    <dgm:pt modelId="{80F0C8F5-A8E1-43FC-B1DF-6C15EB70CB22}" type="pres">
      <dgm:prSet presAssocID="{B1E3D20C-8904-4E93-8462-608D5B2F32C6}" presName="rect1" presStyleLbl="trAlignAcc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1D2BC-7150-4BD5-B30A-6D787ADF21F2}" type="pres">
      <dgm:prSet presAssocID="{B1E3D20C-8904-4E93-8462-608D5B2F32C6}" presName="rect2" presStyleLbl="fgImgPlace1" presStyleIdx="3" presStyleCnt="11" custScaleX="81138" custScaleY="53679" custLinFactNeighborX="23136" custLinFactNeighborY="14648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0E257BC-F247-4D54-B360-5FEC494B9B74}" type="pres">
      <dgm:prSet presAssocID="{7C0957B5-A7A6-464D-A7CD-46B7171A477E}" presName="sibTrans" presStyleCnt="0"/>
      <dgm:spPr/>
    </dgm:pt>
    <dgm:pt modelId="{3567B58A-A336-48AD-A5AC-69B9D1B9EEE4}" type="pres">
      <dgm:prSet presAssocID="{A5FF3751-33CB-4D60-AB53-FBF001D7AAAB}" presName="composite" presStyleCnt="0"/>
      <dgm:spPr/>
    </dgm:pt>
    <dgm:pt modelId="{8E5A267E-BD1A-486B-A2A7-A5DED444559D}" type="pres">
      <dgm:prSet presAssocID="{A5FF3751-33CB-4D60-AB53-FBF001D7AAAB}" presName="rect1" presStyleLbl="trAlignAcc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297D3-DF6F-4F0E-B903-7D4DEA6B433B}" type="pres">
      <dgm:prSet presAssocID="{A5FF3751-33CB-4D60-AB53-FBF001D7AAAB}" presName="rect2" presStyleLbl="fgImgPlace1" presStyleIdx="4" presStyleCnt="11" custScaleX="94510" custScaleY="54860" custLinFactNeighborX="23635" custLinFactNeighborY="7381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28491A5-C4E8-4CD3-87C2-726A0FE08318}" type="pres">
      <dgm:prSet presAssocID="{1DC18677-DEF8-4AB6-A052-EB8B24A0E59A}" presName="sibTrans" presStyleCnt="0"/>
      <dgm:spPr/>
    </dgm:pt>
    <dgm:pt modelId="{95CB6DC1-5178-42AF-AE8C-4174CF0D6340}" type="pres">
      <dgm:prSet presAssocID="{C74F5623-F145-47D7-9033-9349C834E54D}" presName="composite" presStyleCnt="0"/>
      <dgm:spPr/>
    </dgm:pt>
    <dgm:pt modelId="{5990FA24-65BF-4AD4-B39B-B7E8F4020FC8}" type="pres">
      <dgm:prSet presAssocID="{C74F5623-F145-47D7-9033-9349C834E54D}" presName="rect1" presStyleLbl="trAlignAcc1" presStyleIdx="5" presStyleCnt="11" custLinFactNeighborX="-2769" custLinFactNeighborY="-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FBA00-3FBB-4285-8450-76A15C9D0BDC}" type="pres">
      <dgm:prSet presAssocID="{C74F5623-F145-47D7-9033-9349C834E54D}" presName="rect2" presStyleLbl="fgImgPlace1" presStyleIdx="5" presStyleCnt="11" custScaleX="93462" custScaleY="51623" custLinFactNeighborX="11071" custLinFactNeighborY="11707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D4E933B-2562-4920-BE1E-053B3FECDC6E}" type="pres">
      <dgm:prSet presAssocID="{FD6BC6C1-58C8-4662-BC37-604EE2FFCD79}" presName="sibTrans" presStyleCnt="0"/>
      <dgm:spPr/>
    </dgm:pt>
    <dgm:pt modelId="{5BC60005-34DE-40E8-AF04-CB210774549E}" type="pres">
      <dgm:prSet presAssocID="{21051696-D3A3-4D80-B66A-A15CF8550B70}" presName="composite" presStyleCnt="0"/>
      <dgm:spPr/>
    </dgm:pt>
    <dgm:pt modelId="{130899F1-3E63-4FB4-BBF7-E6FBC6485D33}" type="pres">
      <dgm:prSet presAssocID="{21051696-D3A3-4D80-B66A-A15CF8550B70}" presName="rect1" presStyleLbl="trAlignAcc1" presStyleIdx="6" presStyleCnt="11" custLinFactNeighborX="-1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1C8A5-8F21-4CFF-B1ED-27EE6309A762}" type="pres">
      <dgm:prSet presAssocID="{21051696-D3A3-4D80-B66A-A15CF8550B70}" presName="rect2" presStyleLbl="fgImgPlace1" presStyleIdx="6" presStyleCnt="11" custScaleX="80347" custScaleY="47115" custLinFactNeighborX="12512" custLinFactNeighborY="11469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D46551B-351B-4B51-B419-4CCE4F9FF141}" type="pres">
      <dgm:prSet presAssocID="{C4AB7082-5113-4079-9E4E-A02ED569B919}" presName="sibTrans" presStyleCnt="0"/>
      <dgm:spPr/>
    </dgm:pt>
    <dgm:pt modelId="{010509AA-1BD7-466C-9C37-D6AE99D7F0BE}" type="pres">
      <dgm:prSet presAssocID="{3D5F70CA-D888-47A5-989C-0A5865A73E27}" presName="composite" presStyleCnt="0"/>
      <dgm:spPr/>
    </dgm:pt>
    <dgm:pt modelId="{238769CD-EF77-4A6C-A724-CBE51A934605}" type="pres">
      <dgm:prSet presAssocID="{3D5F70CA-D888-47A5-989C-0A5865A73E27}" presName="rect1" presStyleLbl="trAlignAcc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D5FA2-1F69-4E07-A26C-B799479396BA}" type="pres">
      <dgm:prSet presAssocID="{3D5F70CA-D888-47A5-989C-0A5865A73E27}" presName="rect2" presStyleLbl="fgImgPlace1" presStyleIdx="7" presStyleCnt="11" custScaleX="77686" custScaleY="51085" custLinFactNeighborX="15673" custLinFactNeighborY="7399"/>
      <dgm:spPr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C707043-1B16-433C-A7D0-AA99DCEEB26F}" type="pres">
      <dgm:prSet presAssocID="{BA0F80C6-BA10-4935-93EC-8DE19F6A3EEF}" presName="sibTrans" presStyleCnt="0"/>
      <dgm:spPr/>
    </dgm:pt>
    <dgm:pt modelId="{47AA64FA-96CD-4D9F-9A13-DDA07D6CB169}" type="pres">
      <dgm:prSet presAssocID="{1C48DCB0-2CD6-4E6A-8E12-42688F0B2895}" presName="composite" presStyleCnt="0"/>
      <dgm:spPr/>
    </dgm:pt>
    <dgm:pt modelId="{42BBA4D7-1299-41A1-9866-50B5B12DE2F9}" type="pres">
      <dgm:prSet presAssocID="{1C48DCB0-2CD6-4E6A-8E12-42688F0B2895}" presName="rect1" presStyleLbl="trAlignAcc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F1C40-6EC3-473C-BC76-651B8363C981}" type="pres">
      <dgm:prSet presAssocID="{1C48DCB0-2CD6-4E6A-8E12-42688F0B2895}" presName="rect2" presStyleLbl="fgImgPlace1" presStyleIdx="8" presStyleCnt="11" custScaleX="76160" custScaleY="42943" custLinFactNeighborX="18828" custLinFactNeighborY="10427"/>
      <dgm:spPr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2E3BFF6E-1FF5-440B-8945-28BDCD210B61}" type="pres">
      <dgm:prSet presAssocID="{E2DD99A8-EA9C-4D6E-AB7F-F0107CBC5EEF}" presName="sibTrans" presStyleCnt="0"/>
      <dgm:spPr/>
    </dgm:pt>
    <dgm:pt modelId="{FEAEEC57-8228-43CA-B359-656EE2317A6E}" type="pres">
      <dgm:prSet presAssocID="{EEB5DF76-C667-4C09-A6BB-0B3AD761B496}" presName="composite" presStyleCnt="0"/>
      <dgm:spPr/>
    </dgm:pt>
    <dgm:pt modelId="{E9037664-FCCA-4EF2-8EF6-9E4EA042B432}" type="pres">
      <dgm:prSet presAssocID="{EEB5DF76-C667-4C09-A6BB-0B3AD761B496}" presName="rect1" presStyleLbl="trAlignAcc1" presStyleIdx="9" presStyleCnt="11" custLinFactNeighborX="-684" custLinFactNeighborY="-1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EEF70-5DD6-4FDB-B026-303FF1FD0B9D}" type="pres">
      <dgm:prSet presAssocID="{EEB5DF76-C667-4C09-A6BB-0B3AD761B496}" presName="rect2" presStyleLbl="fgImgPlace1" presStyleIdx="9" presStyleCnt="11" custScaleX="82298" custScaleY="60053" custLinFactNeighborX="15640" custLinFactNeighborY="10427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2A08AB0-9196-45D2-BF05-0E2C609167A9}" type="pres">
      <dgm:prSet presAssocID="{66670A60-2E56-4236-92B7-489DD38B6886}" presName="sibTrans" presStyleCnt="0"/>
      <dgm:spPr/>
    </dgm:pt>
    <dgm:pt modelId="{271F0BFB-E971-40C6-BC64-37AE8C62BD93}" type="pres">
      <dgm:prSet presAssocID="{D2262E2C-F362-4131-A18F-9A26AA913577}" presName="composite" presStyleCnt="0"/>
      <dgm:spPr/>
    </dgm:pt>
    <dgm:pt modelId="{843239DE-48C1-4BBD-B6EE-C6BB5CC7474F}" type="pres">
      <dgm:prSet presAssocID="{D2262E2C-F362-4131-A18F-9A26AA913577}" presName="rect1" presStyleLbl="trAlignAcc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B5FD9-F6EB-469C-B21E-D024A9AAF139}" type="pres">
      <dgm:prSet presAssocID="{D2262E2C-F362-4131-A18F-9A26AA913577}" presName="rect2" presStyleLbl="fgImgPlace1" presStyleIdx="10" presStyleCnt="11" custScaleX="89100" custScaleY="54641" custLinFactNeighborX="23100" custLinFactNeighborY="9353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68A2DE1C-28E6-42FA-B9CC-BBACC58DF9C4}" type="presOf" srcId="{65F64DE9-FE94-474D-9F88-B8BD2B0083FE}" destId="{36B5A7B5-D20A-45CD-BD51-C701B967F4D0}" srcOrd="0" destOrd="0" presId="urn:microsoft.com/office/officeart/2008/layout/PictureStrips"/>
    <dgm:cxn modelId="{6A841C67-BB32-4F3B-9C19-162A9C72B40A}" type="presOf" srcId="{D2262E2C-F362-4131-A18F-9A26AA913577}" destId="{843239DE-48C1-4BBD-B6EE-C6BB5CC7474F}" srcOrd="0" destOrd="0" presId="urn:microsoft.com/office/officeart/2008/layout/PictureStrips"/>
    <dgm:cxn modelId="{B7EA8766-887F-45D8-AAEB-8DD18B75DC44}" srcId="{65F64DE9-FE94-474D-9F88-B8BD2B0083FE}" destId="{EEB5DF76-C667-4C09-A6BB-0B3AD761B496}" srcOrd="9" destOrd="0" parTransId="{DFB1C167-E904-4D47-85A9-A8596335EF61}" sibTransId="{66670A60-2E56-4236-92B7-489DD38B6886}"/>
    <dgm:cxn modelId="{4CB04CDE-3143-4996-9613-AA9D8CB813F9}" srcId="{65F64DE9-FE94-474D-9F88-B8BD2B0083FE}" destId="{D2262E2C-F362-4131-A18F-9A26AA913577}" srcOrd="10" destOrd="0" parTransId="{5091EA84-5C3E-4D75-9E42-358A4CE3B4D1}" sibTransId="{EB7FB4DE-23B9-45D2-9E9E-3D20B62BC5D1}"/>
    <dgm:cxn modelId="{E18188BB-8F5A-4F1B-ACF7-177FC9A7EB21}" srcId="{65F64DE9-FE94-474D-9F88-B8BD2B0083FE}" destId="{E3C2FCB4-D8D8-458B-8B16-94AB25683757}" srcOrd="1" destOrd="0" parTransId="{342CC6F4-D8B4-4692-914D-E050C8D79E5F}" sibTransId="{07FD2FC9-E112-476F-989D-C4AE8483F2FA}"/>
    <dgm:cxn modelId="{CDFC8EF7-272B-4EFF-B999-B15FDAAEF0D2}" type="presOf" srcId="{C8311745-B82A-4C1E-9158-43582D8C32CB}" destId="{310FECE5-64F4-4D5A-8FED-4A3D9AFC3EF3}" srcOrd="0" destOrd="0" presId="urn:microsoft.com/office/officeart/2008/layout/PictureStrips"/>
    <dgm:cxn modelId="{598BDD76-760F-4B03-8DB0-6FEA64171825}" srcId="{65F64DE9-FE94-474D-9F88-B8BD2B0083FE}" destId="{C74F5623-F145-47D7-9033-9349C834E54D}" srcOrd="5" destOrd="0" parTransId="{A2F4D374-2605-4116-B017-BE59D9618915}" sibTransId="{FD6BC6C1-58C8-4662-BC37-604EE2FFCD79}"/>
    <dgm:cxn modelId="{158C4F49-881D-4E04-8E54-06D5D9541149}" type="presOf" srcId="{C74F5623-F145-47D7-9033-9349C834E54D}" destId="{5990FA24-65BF-4AD4-B39B-B7E8F4020FC8}" srcOrd="0" destOrd="0" presId="urn:microsoft.com/office/officeart/2008/layout/PictureStrips"/>
    <dgm:cxn modelId="{1145EFA6-7073-4124-B123-4ED9856E4952}" type="presOf" srcId="{3D5F70CA-D888-47A5-989C-0A5865A73E27}" destId="{238769CD-EF77-4A6C-A724-CBE51A934605}" srcOrd="0" destOrd="0" presId="urn:microsoft.com/office/officeart/2008/layout/PictureStrips"/>
    <dgm:cxn modelId="{9273376E-973F-4DC9-9AD0-5996CD95FC38}" type="presOf" srcId="{1C48DCB0-2CD6-4E6A-8E12-42688F0B2895}" destId="{42BBA4D7-1299-41A1-9866-50B5B12DE2F9}" srcOrd="0" destOrd="0" presId="urn:microsoft.com/office/officeart/2008/layout/PictureStrips"/>
    <dgm:cxn modelId="{AE66332D-EDB5-45F1-8758-1F2F15B07D15}" type="presOf" srcId="{E3C2FCB4-D8D8-458B-8B16-94AB25683757}" destId="{F31B8ADC-BA20-4982-8C63-C55B4453C063}" srcOrd="0" destOrd="0" presId="urn:microsoft.com/office/officeart/2008/layout/PictureStrips"/>
    <dgm:cxn modelId="{C42A39EB-A835-43E1-A7F9-BDE1E4A49F69}" type="presOf" srcId="{B1E3D20C-8904-4E93-8462-608D5B2F32C6}" destId="{80F0C8F5-A8E1-43FC-B1DF-6C15EB70CB22}" srcOrd="0" destOrd="0" presId="urn:microsoft.com/office/officeart/2008/layout/PictureStrips"/>
    <dgm:cxn modelId="{A0547289-0713-4D0B-8B3D-4A366D75F233}" srcId="{65F64DE9-FE94-474D-9F88-B8BD2B0083FE}" destId="{76A3ACCE-0FC4-4899-A9ED-8AF189E2C569}" srcOrd="0" destOrd="0" parTransId="{ABC66665-55BD-4367-B676-04B781A23D36}" sibTransId="{680AE726-790C-4CFA-BE77-9778C43F0AD9}"/>
    <dgm:cxn modelId="{26FE12F7-0E28-43E4-A4F0-C9F5A8FE549E}" type="presOf" srcId="{21051696-D3A3-4D80-B66A-A15CF8550B70}" destId="{130899F1-3E63-4FB4-BBF7-E6FBC6485D33}" srcOrd="0" destOrd="0" presId="urn:microsoft.com/office/officeart/2008/layout/PictureStrips"/>
    <dgm:cxn modelId="{8777AEE3-8270-4E6E-B16A-FF561B1CD919}" srcId="{65F64DE9-FE94-474D-9F88-B8BD2B0083FE}" destId="{C8311745-B82A-4C1E-9158-43582D8C32CB}" srcOrd="2" destOrd="0" parTransId="{1A1B2298-AB48-49FE-9E5F-B83CC2FDA8EA}" sibTransId="{B5A159A6-45DF-476C-BB7A-8584474FCBD0}"/>
    <dgm:cxn modelId="{95501C93-3EF9-4B30-B097-863C50BA56C9}" srcId="{65F64DE9-FE94-474D-9F88-B8BD2B0083FE}" destId="{B1E3D20C-8904-4E93-8462-608D5B2F32C6}" srcOrd="3" destOrd="0" parTransId="{90E6A39E-7566-4523-B6BD-58534D3586D1}" sibTransId="{7C0957B5-A7A6-464D-A7CD-46B7171A477E}"/>
    <dgm:cxn modelId="{9D664075-98D9-4060-8485-E8A67D81C8DB}" srcId="{65F64DE9-FE94-474D-9F88-B8BD2B0083FE}" destId="{1C48DCB0-2CD6-4E6A-8E12-42688F0B2895}" srcOrd="8" destOrd="0" parTransId="{80F9A769-49CF-4EC6-92EF-8A75A071E0CF}" sibTransId="{E2DD99A8-EA9C-4D6E-AB7F-F0107CBC5EEF}"/>
    <dgm:cxn modelId="{05023B2F-865B-4B7B-B13D-2FE6E39EC545}" type="presOf" srcId="{EEB5DF76-C667-4C09-A6BB-0B3AD761B496}" destId="{E9037664-FCCA-4EF2-8EF6-9E4EA042B432}" srcOrd="0" destOrd="0" presId="urn:microsoft.com/office/officeart/2008/layout/PictureStrips"/>
    <dgm:cxn modelId="{E48C6033-BE1D-49D6-9E40-43F97BA47164}" srcId="{65F64DE9-FE94-474D-9F88-B8BD2B0083FE}" destId="{21051696-D3A3-4D80-B66A-A15CF8550B70}" srcOrd="6" destOrd="0" parTransId="{44601C6B-D26A-4738-93FD-49A852A547F4}" sibTransId="{C4AB7082-5113-4079-9E4E-A02ED569B919}"/>
    <dgm:cxn modelId="{40A2615B-0A67-40F7-90EE-D644DC11CF06}" type="presOf" srcId="{76A3ACCE-0FC4-4899-A9ED-8AF189E2C569}" destId="{A62924C4-1051-45B3-93D4-4C366A21DB8B}" srcOrd="0" destOrd="0" presId="urn:microsoft.com/office/officeart/2008/layout/PictureStrips"/>
    <dgm:cxn modelId="{B87DC134-B1A3-4165-984A-AF0B2D407BC4}" type="presOf" srcId="{A5FF3751-33CB-4D60-AB53-FBF001D7AAAB}" destId="{8E5A267E-BD1A-486B-A2A7-A5DED444559D}" srcOrd="0" destOrd="0" presId="urn:microsoft.com/office/officeart/2008/layout/PictureStrips"/>
    <dgm:cxn modelId="{E75770AE-D91F-4B9E-8D85-2C0B061025A8}" srcId="{65F64DE9-FE94-474D-9F88-B8BD2B0083FE}" destId="{3D5F70CA-D888-47A5-989C-0A5865A73E27}" srcOrd="7" destOrd="0" parTransId="{DEFA8493-E36B-4222-BE30-7F1B77939D76}" sibTransId="{BA0F80C6-BA10-4935-93EC-8DE19F6A3EEF}"/>
    <dgm:cxn modelId="{258DF26A-F8AC-48D7-8C7C-C105B5CC21F5}" srcId="{65F64DE9-FE94-474D-9F88-B8BD2B0083FE}" destId="{A5FF3751-33CB-4D60-AB53-FBF001D7AAAB}" srcOrd="4" destOrd="0" parTransId="{6D6FD88D-8DF7-4BE8-BC79-DB8F96537D17}" sibTransId="{1DC18677-DEF8-4AB6-A052-EB8B24A0E59A}"/>
    <dgm:cxn modelId="{D4C6CEEE-B1A5-495C-8B38-A0DA854D9C54}" type="presParOf" srcId="{36B5A7B5-D20A-45CD-BD51-C701B967F4D0}" destId="{C1B9B995-B855-431D-AB36-DB2F6A69849B}" srcOrd="0" destOrd="0" presId="urn:microsoft.com/office/officeart/2008/layout/PictureStrips"/>
    <dgm:cxn modelId="{933978BA-364F-4658-BFB3-07EECA1A6429}" type="presParOf" srcId="{C1B9B995-B855-431D-AB36-DB2F6A69849B}" destId="{A62924C4-1051-45B3-93D4-4C366A21DB8B}" srcOrd="0" destOrd="0" presId="urn:microsoft.com/office/officeart/2008/layout/PictureStrips"/>
    <dgm:cxn modelId="{13F65CFC-D869-49AE-85D3-C004B8A1760D}" type="presParOf" srcId="{C1B9B995-B855-431D-AB36-DB2F6A69849B}" destId="{E954DF76-606C-4626-8118-789E0593A2E0}" srcOrd="1" destOrd="0" presId="urn:microsoft.com/office/officeart/2008/layout/PictureStrips"/>
    <dgm:cxn modelId="{6EDD08CC-8F74-40D2-9313-1160120E08DD}" type="presParOf" srcId="{36B5A7B5-D20A-45CD-BD51-C701B967F4D0}" destId="{14362B61-427E-4051-98DF-4B6310BF3B65}" srcOrd="1" destOrd="0" presId="urn:microsoft.com/office/officeart/2008/layout/PictureStrips"/>
    <dgm:cxn modelId="{15038AB7-D9DC-4BE6-9FF5-FA9E81E6B036}" type="presParOf" srcId="{36B5A7B5-D20A-45CD-BD51-C701B967F4D0}" destId="{01BA65E8-7680-48FF-8427-8593001075ED}" srcOrd="2" destOrd="0" presId="urn:microsoft.com/office/officeart/2008/layout/PictureStrips"/>
    <dgm:cxn modelId="{AE124935-57C9-458D-BDFD-B13709A927BE}" type="presParOf" srcId="{01BA65E8-7680-48FF-8427-8593001075ED}" destId="{F31B8ADC-BA20-4982-8C63-C55B4453C063}" srcOrd="0" destOrd="0" presId="urn:microsoft.com/office/officeart/2008/layout/PictureStrips"/>
    <dgm:cxn modelId="{1FF05798-B3E0-4D18-8FF2-E0AB33F6E336}" type="presParOf" srcId="{01BA65E8-7680-48FF-8427-8593001075ED}" destId="{23010B5E-D2F6-43F5-9A66-9B46C89CEA48}" srcOrd="1" destOrd="0" presId="urn:microsoft.com/office/officeart/2008/layout/PictureStrips"/>
    <dgm:cxn modelId="{6F1ABC7A-99CE-4E87-945F-2D0F9B559A59}" type="presParOf" srcId="{36B5A7B5-D20A-45CD-BD51-C701B967F4D0}" destId="{B49B3A5B-8FC5-47B2-B892-0B9F552AE4B2}" srcOrd="3" destOrd="0" presId="urn:microsoft.com/office/officeart/2008/layout/PictureStrips"/>
    <dgm:cxn modelId="{D73142DB-4808-4315-9224-DA56B8D312DF}" type="presParOf" srcId="{36B5A7B5-D20A-45CD-BD51-C701B967F4D0}" destId="{E619F92D-6324-4A4A-84B0-F8B9B783AEFF}" srcOrd="4" destOrd="0" presId="urn:microsoft.com/office/officeart/2008/layout/PictureStrips"/>
    <dgm:cxn modelId="{52181502-822A-48FF-BD6C-8402A08FF8FB}" type="presParOf" srcId="{E619F92D-6324-4A4A-84B0-F8B9B783AEFF}" destId="{310FECE5-64F4-4D5A-8FED-4A3D9AFC3EF3}" srcOrd="0" destOrd="0" presId="urn:microsoft.com/office/officeart/2008/layout/PictureStrips"/>
    <dgm:cxn modelId="{963C3A7E-1846-49FB-A957-287E1D1B99B3}" type="presParOf" srcId="{E619F92D-6324-4A4A-84B0-F8B9B783AEFF}" destId="{30D55A65-276C-40ED-9CA3-73E9D3F70B5F}" srcOrd="1" destOrd="0" presId="urn:microsoft.com/office/officeart/2008/layout/PictureStrips"/>
    <dgm:cxn modelId="{34D0633F-4B8B-4D1F-98F3-C99D90F28405}" type="presParOf" srcId="{36B5A7B5-D20A-45CD-BD51-C701B967F4D0}" destId="{026CC5C0-BE90-4BDC-B149-72FFEC2C1251}" srcOrd="5" destOrd="0" presId="urn:microsoft.com/office/officeart/2008/layout/PictureStrips"/>
    <dgm:cxn modelId="{081898E7-0C4F-4829-A488-F05F0DD243BE}" type="presParOf" srcId="{36B5A7B5-D20A-45CD-BD51-C701B967F4D0}" destId="{35534D24-D5AE-4D78-9C0F-8840249ACEE3}" srcOrd="6" destOrd="0" presId="urn:microsoft.com/office/officeart/2008/layout/PictureStrips"/>
    <dgm:cxn modelId="{8EF684F0-CAED-494D-BB7E-AC4EA43DBB22}" type="presParOf" srcId="{35534D24-D5AE-4D78-9C0F-8840249ACEE3}" destId="{80F0C8F5-A8E1-43FC-B1DF-6C15EB70CB22}" srcOrd="0" destOrd="0" presId="urn:microsoft.com/office/officeart/2008/layout/PictureStrips"/>
    <dgm:cxn modelId="{9567E38D-CF9B-4559-AF51-785C7A094525}" type="presParOf" srcId="{35534D24-D5AE-4D78-9C0F-8840249ACEE3}" destId="{15D1D2BC-7150-4BD5-B30A-6D787ADF21F2}" srcOrd="1" destOrd="0" presId="urn:microsoft.com/office/officeart/2008/layout/PictureStrips"/>
    <dgm:cxn modelId="{BB5D345D-D5E3-45F8-A703-237EB8232C5E}" type="presParOf" srcId="{36B5A7B5-D20A-45CD-BD51-C701B967F4D0}" destId="{70E257BC-F247-4D54-B360-5FEC494B9B74}" srcOrd="7" destOrd="0" presId="urn:microsoft.com/office/officeart/2008/layout/PictureStrips"/>
    <dgm:cxn modelId="{DBBEC741-F5AF-478D-AD36-7DA59E02B925}" type="presParOf" srcId="{36B5A7B5-D20A-45CD-BD51-C701B967F4D0}" destId="{3567B58A-A336-48AD-A5AC-69B9D1B9EEE4}" srcOrd="8" destOrd="0" presId="urn:microsoft.com/office/officeart/2008/layout/PictureStrips"/>
    <dgm:cxn modelId="{A366011A-A5C2-418B-BD28-89E9BAB3B995}" type="presParOf" srcId="{3567B58A-A336-48AD-A5AC-69B9D1B9EEE4}" destId="{8E5A267E-BD1A-486B-A2A7-A5DED444559D}" srcOrd="0" destOrd="0" presId="urn:microsoft.com/office/officeart/2008/layout/PictureStrips"/>
    <dgm:cxn modelId="{C2A31500-FD46-444C-B4E1-04C2C7FC1DB3}" type="presParOf" srcId="{3567B58A-A336-48AD-A5AC-69B9D1B9EEE4}" destId="{4AF297D3-DF6F-4F0E-B903-7D4DEA6B433B}" srcOrd="1" destOrd="0" presId="urn:microsoft.com/office/officeart/2008/layout/PictureStrips"/>
    <dgm:cxn modelId="{72D97DB9-1E8D-4AE9-A749-AD8731BDB725}" type="presParOf" srcId="{36B5A7B5-D20A-45CD-BD51-C701B967F4D0}" destId="{E28491A5-C4E8-4CD3-87C2-726A0FE08318}" srcOrd="9" destOrd="0" presId="urn:microsoft.com/office/officeart/2008/layout/PictureStrips"/>
    <dgm:cxn modelId="{A72862A1-64A0-42E5-B0D5-6C0CDEA026FC}" type="presParOf" srcId="{36B5A7B5-D20A-45CD-BD51-C701B967F4D0}" destId="{95CB6DC1-5178-42AF-AE8C-4174CF0D6340}" srcOrd="10" destOrd="0" presId="urn:microsoft.com/office/officeart/2008/layout/PictureStrips"/>
    <dgm:cxn modelId="{88C73941-AD4E-4F48-96A4-67F9208EB559}" type="presParOf" srcId="{95CB6DC1-5178-42AF-AE8C-4174CF0D6340}" destId="{5990FA24-65BF-4AD4-B39B-B7E8F4020FC8}" srcOrd="0" destOrd="0" presId="urn:microsoft.com/office/officeart/2008/layout/PictureStrips"/>
    <dgm:cxn modelId="{FC17E3A6-C5B4-49B6-B3C5-E1C25632E426}" type="presParOf" srcId="{95CB6DC1-5178-42AF-AE8C-4174CF0D6340}" destId="{80DFBA00-3FBB-4285-8450-76A15C9D0BDC}" srcOrd="1" destOrd="0" presId="urn:microsoft.com/office/officeart/2008/layout/PictureStrips"/>
    <dgm:cxn modelId="{0D49056F-83E1-499A-9BE6-9558D9B9E958}" type="presParOf" srcId="{36B5A7B5-D20A-45CD-BD51-C701B967F4D0}" destId="{ED4E933B-2562-4920-BE1E-053B3FECDC6E}" srcOrd="11" destOrd="0" presId="urn:microsoft.com/office/officeart/2008/layout/PictureStrips"/>
    <dgm:cxn modelId="{861B0E78-F162-4EF9-9C5D-46BA91318115}" type="presParOf" srcId="{36B5A7B5-D20A-45CD-BD51-C701B967F4D0}" destId="{5BC60005-34DE-40E8-AF04-CB210774549E}" srcOrd="12" destOrd="0" presId="urn:microsoft.com/office/officeart/2008/layout/PictureStrips"/>
    <dgm:cxn modelId="{7D40CA9D-80E6-47F3-9016-069240D0A15C}" type="presParOf" srcId="{5BC60005-34DE-40E8-AF04-CB210774549E}" destId="{130899F1-3E63-4FB4-BBF7-E6FBC6485D33}" srcOrd="0" destOrd="0" presId="urn:microsoft.com/office/officeart/2008/layout/PictureStrips"/>
    <dgm:cxn modelId="{4315C824-CD36-4F2D-90F2-02D636CF1997}" type="presParOf" srcId="{5BC60005-34DE-40E8-AF04-CB210774549E}" destId="{7961C8A5-8F21-4CFF-B1ED-27EE6309A762}" srcOrd="1" destOrd="0" presId="urn:microsoft.com/office/officeart/2008/layout/PictureStrips"/>
    <dgm:cxn modelId="{42830D01-7A4A-4504-B310-88C79B479D77}" type="presParOf" srcId="{36B5A7B5-D20A-45CD-BD51-C701B967F4D0}" destId="{DD46551B-351B-4B51-B419-4CCE4F9FF141}" srcOrd="13" destOrd="0" presId="urn:microsoft.com/office/officeart/2008/layout/PictureStrips"/>
    <dgm:cxn modelId="{B254680C-2968-4B17-B4F3-0BEAC48422E4}" type="presParOf" srcId="{36B5A7B5-D20A-45CD-BD51-C701B967F4D0}" destId="{010509AA-1BD7-466C-9C37-D6AE99D7F0BE}" srcOrd="14" destOrd="0" presId="urn:microsoft.com/office/officeart/2008/layout/PictureStrips"/>
    <dgm:cxn modelId="{2BC3C600-E50F-451B-BB35-B3BAA4837017}" type="presParOf" srcId="{010509AA-1BD7-466C-9C37-D6AE99D7F0BE}" destId="{238769CD-EF77-4A6C-A724-CBE51A934605}" srcOrd="0" destOrd="0" presId="urn:microsoft.com/office/officeart/2008/layout/PictureStrips"/>
    <dgm:cxn modelId="{7BF6E0B4-BFBB-4545-817B-0E6848D94DC1}" type="presParOf" srcId="{010509AA-1BD7-466C-9C37-D6AE99D7F0BE}" destId="{E7CD5FA2-1F69-4E07-A26C-B799479396BA}" srcOrd="1" destOrd="0" presId="urn:microsoft.com/office/officeart/2008/layout/PictureStrips"/>
    <dgm:cxn modelId="{B63EBB8C-47EF-4A90-BA71-09483CED374C}" type="presParOf" srcId="{36B5A7B5-D20A-45CD-BD51-C701B967F4D0}" destId="{7C707043-1B16-433C-A7D0-AA99DCEEB26F}" srcOrd="15" destOrd="0" presId="urn:microsoft.com/office/officeart/2008/layout/PictureStrips"/>
    <dgm:cxn modelId="{8D979652-FF44-4575-BF6D-DD427BE43843}" type="presParOf" srcId="{36B5A7B5-D20A-45CD-BD51-C701B967F4D0}" destId="{47AA64FA-96CD-4D9F-9A13-DDA07D6CB169}" srcOrd="16" destOrd="0" presId="urn:microsoft.com/office/officeart/2008/layout/PictureStrips"/>
    <dgm:cxn modelId="{A7F614A6-7DE2-4A99-84D2-C385BFB8F8EC}" type="presParOf" srcId="{47AA64FA-96CD-4D9F-9A13-DDA07D6CB169}" destId="{42BBA4D7-1299-41A1-9866-50B5B12DE2F9}" srcOrd="0" destOrd="0" presId="urn:microsoft.com/office/officeart/2008/layout/PictureStrips"/>
    <dgm:cxn modelId="{DB303773-5FD3-4A74-B898-52BD7159452A}" type="presParOf" srcId="{47AA64FA-96CD-4D9F-9A13-DDA07D6CB169}" destId="{C8BF1C40-6EC3-473C-BC76-651B8363C981}" srcOrd="1" destOrd="0" presId="urn:microsoft.com/office/officeart/2008/layout/PictureStrips"/>
    <dgm:cxn modelId="{7F3DB6C6-7112-4A29-A43E-065F026E8800}" type="presParOf" srcId="{36B5A7B5-D20A-45CD-BD51-C701B967F4D0}" destId="{2E3BFF6E-1FF5-440B-8945-28BDCD210B61}" srcOrd="17" destOrd="0" presId="urn:microsoft.com/office/officeart/2008/layout/PictureStrips"/>
    <dgm:cxn modelId="{C13731EB-11A1-4B47-B44D-E4E06C8CAD64}" type="presParOf" srcId="{36B5A7B5-D20A-45CD-BD51-C701B967F4D0}" destId="{FEAEEC57-8228-43CA-B359-656EE2317A6E}" srcOrd="18" destOrd="0" presId="urn:microsoft.com/office/officeart/2008/layout/PictureStrips"/>
    <dgm:cxn modelId="{90917DB3-B4E1-4B2A-9614-4E9926D77B7D}" type="presParOf" srcId="{FEAEEC57-8228-43CA-B359-656EE2317A6E}" destId="{E9037664-FCCA-4EF2-8EF6-9E4EA042B432}" srcOrd="0" destOrd="0" presId="urn:microsoft.com/office/officeart/2008/layout/PictureStrips"/>
    <dgm:cxn modelId="{37DFC4F8-E840-4205-BEB9-CDA1C6CE0A0B}" type="presParOf" srcId="{FEAEEC57-8228-43CA-B359-656EE2317A6E}" destId="{57DEEF70-5DD6-4FDB-B026-303FF1FD0B9D}" srcOrd="1" destOrd="0" presId="urn:microsoft.com/office/officeart/2008/layout/PictureStrips"/>
    <dgm:cxn modelId="{96D16B05-24D4-42A9-A469-524FE4B1C378}" type="presParOf" srcId="{36B5A7B5-D20A-45CD-BD51-C701B967F4D0}" destId="{12A08AB0-9196-45D2-BF05-0E2C609167A9}" srcOrd="19" destOrd="0" presId="urn:microsoft.com/office/officeart/2008/layout/PictureStrips"/>
    <dgm:cxn modelId="{BF0FFB77-473C-47F7-A56D-1CA9A0C10CFE}" type="presParOf" srcId="{36B5A7B5-D20A-45CD-BD51-C701B967F4D0}" destId="{271F0BFB-E971-40C6-BC64-37AE8C62BD93}" srcOrd="20" destOrd="0" presId="urn:microsoft.com/office/officeart/2008/layout/PictureStrips"/>
    <dgm:cxn modelId="{41E5F6CC-00F4-449D-9774-FADF2014FB2F}" type="presParOf" srcId="{271F0BFB-E971-40C6-BC64-37AE8C62BD93}" destId="{843239DE-48C1-4BBD-B6EE-C6BB5CC7474F}" srcOrd="0" destOrd="0" presId="urn:microsoft.com/office/officeart/2008/layout/PictureStrips"/>
    <dgm:cxn modelId="{3CBB7CF7-2249-49AF-97FA-8CF05AB80EB0}" type="presParOf" srcId="{271F0BFB-E971-40C6-BC64-37AE8C62BD93}" destId="{7E3B5FD9-F6EB-469C-B21E-D024A9AAF13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9CFEB7-B5A6-45BB-8B79-A5887D31C49D}" type="doc">
      <dgm:prSet loTypeId="urn:microsoft.com/office/officeart/2005/8/layout/hierarchy3" loCatId="relationship" qsTypeId="urn:microsoft.com/office/officeart/2005/8/quickstyle/3d7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0F8D445-AEF2-4E27-A0A2-5E7738A4A8F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Муниципальные программы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ЗАТО г. Североморск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3 759 309,3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95,8 %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86BDC2E-FF26-40B4-AF25-974D21368AD9}" type="parTrans" cxnId="{05C34F31-1FBC-4204-B1A0-A3A0AEB0E2BD}">
      <dgm:prSet/>
      <dgm:spPr/>
      <dgm:t>
        <a:bodyPr/>
        <a:lstStyle/>
        <a:p>
          <a:endParaRPr lang="ru-RU"/>
        </a:p>
      </dgm:t>
    </dgm:pt>
    <dgm:pt modelId="{E91834EF-5062-4F65-A0EA-A68233B26E6D}" type="sibTrans" cxnId="{05C34F31-1FBC-4204-B1A0-A3A0AEB0E2BD}">
      <dgm:prSet/>
      <dgm:spPr/>
      <dgm:t>
        <a:bodyPr/>
        <a:lstStyle/>
        <a:p>
          <a:endParaRPr lang="ru-RU"/>
        </a:p>
      </dgm:t>
    </dgm:pt>
    <dgm:pt modelId="{B2958434-E818-481F-AF62-DF77F8011C2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Непрограммное направление деятельности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163 278,1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4,2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28793F-9C82-44B9-953D-B7B52EAB72A3}" type="parTrans" cxnId="{EDFC43CD-02E9-4DDD-BD17-ADF1B95B5591}">
      <dgm:prSet/>
      <dgm:spPr/>
      <dgm:t>
        <a:bodyPr/>
        <a:lstStyle/>
        <a:p>
          <a:endParaRPr lang="ru-RU"/>
        </a:p>
      </dgm:t>
    </dgm:pt>
    <dgm:pt modelId="{5B3B6481-CC7D-4C7E-80AB-12671683D571}" type="sibTrans" cxnId="{EDFC43CD-02E9-4DDD-BD17-ADF1B95B5591}">
      <dgm:prSet/>
      <dgm:spPr/>
      <dgm:t>
        <a:bodyPr/>
        <a:lstStyle/>
        <a:p>
          <a:endParaRPr lang="ru-RU"/>
        </a:p>
      </dgm:t>
    </dgm:pt>
    <dgm:pt modelId="{94398E89-99BD-40EC-B31F-E2B6661052D8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 бюджета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2020 год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3 922 587,4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100 %</a:t>
          </a:r>
        </a:p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CCC5DCF5-4645-4589-A467-D35930556E9D}" type="parTrans" cxnId="{B972E297-91DD-4521-8AEE-A2115974891B}">
      <dgm:prSet/>
      <dgm:spPr/>
      <dgm:t>
        <a:bodyPr/>
        <a:lstStyle/>
        <a:p>
          <a:endParaRPr lang="ru-RU"/>
        </a:p>
      </dgm:t>
    </dgm:pt>
    <dgm:pt modelId="{F2966FD2-38B1-4509-BA1A-8BC2F5A19345}" type="sibTrans" cxnId="{B972E297-91DD-4521-8AEE-A2115974891B}">
      <dgm:prSet/>
      <dgm:spPr/>
      <dgm:t>
        <a:bodyPr/>
        <a:lstStyle/>
        <a:p>
          <a:endParaRPr lang="ru-RU"/>
        </a:p>
      </dgm:t>
    </dgm:pt>
    <dgm:pt modelId="{F8DEE274-9FE8-4365-B327-2B80A0A52587}" type="pres">
      <dgm:prSet presAssocID="{3C9CFEB7-B5A6-45BB-8B79-A5887D31C4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A79AD6-2CA8-4655-AA20-EA62EFA4402D}" type="pres">
      <dgm:prSet presAssocID="{00F8D445-AEF2-4E27-A0A2-5E7738A4A8FA}" presName="root" presStyleCnt="0"/>
      <dgm:spPr/>
      <dgm:t>
        <a:bodyPr/>
        <a:lstStyle/>
        <a:p>
          <a:endParaRPr lang="ru-RU"/>
        </a:p>
      </dgm:t>
    </dgm:pt>
    <dgm:pt modelId="{1EB50664-6269-4B41-B98D-34693D87A443}" type="pres">
      <dgm:prSet presAssocID="{00F8D445-AEF2-4E27-A0A2-5E7738A4A8FA}" presName="rootComposite" presStyleCnt="0"/>
      <dgm:spPr/>
      <dgm:t>
        <a:bodyPr/>
        <a:lstStyle/>
        <a:p>
          <a:endParaRPr lang="ru-RU"/>
        </a:p>
      </dgm:t>
    </dgm:pt>
    <dgm:pt modelId="{5C3D0221-A5BA-471B-A88B-79D178F55015}" type="pres">
      <dgm:prSet presAssocID="{00F8D445-AEF2-4E27-A0A2-5E7738A4A8FA}" presName="rootText" presStyleLbl="node1" presStyleIdx="0" presStyleCnt="3" custAng="60000" custScaleX="367810" custScaleY="454833" custLinFactX="100000" custLinFactY="-200000" custLinFactNeighborX="102084" custLinFactNeighborY="-205058"/>
      <dgm:spPr/>
      <dgm:t>
        <a:bodyPr/>
        <a:lstStyle/>
        <a:p>
          <a:endParaRPr lang="ru-RU"/>
        </a:p>
      </dgm:t>
    </dgm:pt>
    <dgm:pt modelId="{01F4CAFD-B1C7-49F8-AF00-CE7FDAC7F6B2}" type="pres">
      <dgm:prSet presAssocID="{00F8D445-AEF2-4E27-A0A2-5E7738A4A8FA}" presName="rootConnector" presStyleLbl="node1" presStyleIdx="0" presStyleCnt="3"/>
      <dgm:spPr/>
      <dgm:t>
        <a:bodyPr/>
        <a:lstStyle/>
        <a:p>
          <a:endParaRPr lang="ru-RU"/>
        </a:p>
      </dgm:t>
    </dgm:pt>
    <dgm:pt modelId="{30B1F7F1-F092-4035-AFE5-6D2533A9E3B1}" type="pres">
      <dgm:prSet presAssocID="{00F8D445-AEF2-4E27-A0A2-5E7738A4A8FA}" presName="childShape" presStyleCnt="0"/>
      <dgm:spPr/>
      <dgm:t>
        <a:bodyPr/>
        <a:lstStyle/>
        <a:p>
          <a:endParaRPr lang="ru-RU"/>
        </a:p>
      </dgm:t>
    </dgm:pt>
    <dgm:pt modelId="{88194953-4D41-4EF6-BF9B-4DF968A85555}" type="pres">
      <dgm:prSet presAssocID="{B2958434-E818-481F-AF62-DF77F8011C22}" presName="root" presStyleCnt="0"/>
      <dgm:spPr/>
      <dgm:t>
        <a:bodyPr/>
        <a:lstStyle/>
        <a:p>
          <a:endParaRPr lang="ru-RU"/>
        </a:p>
      </dgm:t>
    </dgm:pt>
    <dgm:pt modelId="{8D1B95B8-11B5-4302-9D6E-9F4F291753FE}" type="pres">
      <dgm:prSet presAssocID="{B2958434-E818-481F-AF62-DF77F8011C22}" presName="rootComposite" presStyleCnt="0"/>
      <dgm:spPr/>
      <dgm:t>
        <a:bodyPr/>
        <a:lstStyle/>
        <a:p>
          <a:endParaRPr lang="ru-RU"/>
        </a:p>
      </dgm:t>
    </dgm:pt>
    <dgm:pt modelId="{79D741E4-6E20-43AF-B429-916706C3EF70}" type="pres">
      <dgm:prSet presAssocID="{B2958434-E818-481F-AF62-DF77F8011C22}" presName="rootText" presStyleLbl="node1" presStyleIdx="1" presStyleCnt="3" custScaleX="258591" custScaleY="448089" custLinFactX="100000" custLinFactY="-80254" custLinFactNeighborX="175741" custLinFactNeighborY="-100000"/>
      <dgm:spPr/>
      <dgm:t>
        <a:bodyPr/>
        <a:lstStyle/>
        <a:p>
          <a:endParaRPr lang="ru-RU"/>
        </a:p>
      </dgm:t>
    </dgm:pt>
    <dgm:pt modelId="{EB13B288-38F2-4B15-8A0E-8BF0CE9D0310}" type="pres">
      <dgm:prSet presAssocID="{B2958434-E818-481F-AF62-DF77F8011C22}" presName="rootConnector" presStyleLbl="node1" presStyleIdx="1" presStyleCnt="3"/>
      <dgm:spPr/>
      <dgm:t>
        <a:bodyPr/>
        <a:lstStyle/>
        <a:p>
          <a:endParaRPr lang="ru-RU"/>
        </a:p>
      </dgm:t>
    </dgm:pt>
    <dgm:pt modelId="{0F94EFB5-6476-4F5D-A817-6E41D39BB8CF}" type="pres">
      <dgm:prSet presAssocID="{B2958434-E818-481F-AF62-DF77F8011C22}" presName="childShape" presStyleCnt="0"/>
      <dgm:spPr/>
      <dgm:t>
        <a:bodyPr/>
        <a:lstStyle/>
        <a:p>
          <a:endParaRPr lang="ru-RU"/>
        </a:p>
      </dgm:t>
    </dgm:pt>
    <dgm:pt modelId="{20ED557A-0A6A-4025-BB9F-7FE983D70CF3}" type="pres">
      <dgm:prSet presAssocID="{94398E89-99BD-40EC-B31F-E2B6661052D8}" presName="root" presStyleCnt="0"/>
      <dgm:spPr/>
      <dgm:t>
        <a:bodyPr/>
        <a:lstStyle/>
        <a:p>
          <a:endParaRPr lang="ru-RU"/>
        </a:p>
      </dgm:t>
    </dgm:pt>
    <dgm:pt modelId="{EF59D1F3-B097-419A-85CE-44E788F44B06}" type="pres">
      <dgm:prSet presAssocID="{94398E89-99BD-40EC-B31F-E2B6661052D8}" presName="rootComposite" presStyleCnt="0"/>
      <dgm:spPr/>
      <dgm:t>
        <a:bodyPr/>
        <a:lstStyle/>
        <a:p>
          <a:endParaRPr lang="ru-RU"/>
        </a:p>
      </dgm:t>
    </dgm:pt>
    <dgm:pt modelId="{F8C63BE2-8081-4FED-9B34-6155D4597431}" type="pres">
      <dgm:prSet presAssocID="{94398E89-99BD-40EC-B31F-E2B6661052D8}" presName="rootText" presStyleLbl="node1" presStyleIdx="2" presStyleCnt="3" custScaleX="291620" custScaleY="475520" custLinFactX="-112803" custLinFactY="179164" custLinFactNeighborX="-200000" custLinFactNeighborY="200000"/>
      <dgm:spPr/>
      <dgm:t>
        <a:bodyPr/>
        <a:lstStyle/>
        <a:p>
          <a:endParaRPr lang="ru-RU"/>
        </a:p>
      </dgm:t>
    </dgm:pt>
    <dgm:pt modelId="{469D39F3-0C2E-4EEA-AFB8-3018F1AC3486}" type="pres">
      <dgm:prSet presAssocID="{94398E89-99BD-40EC-B31F-E2B6661052D8}" presName="rootConnector" presStyleLbl="node1" presStyleIdx="2" presStyleCnt="3"/>
      <dgm:spPr/>
      <dgm:t>
        <a:bodyPr/>
        <a:lstStyle/>
        <a:p>
          <a:endParaRPr lang="ru-RU"/>
        </a:p>
      </dgm:t>
    </dgm:pt>
    <dgm:pt modelId="{9501D821-9952-4FB3-BFB1-1218DAF5B3FA}" type="pres">
      <dgm:prSet presAssocID="{94398E89-99BD-40EC-B31F-E2B6661052D8}" presName="childShape" presStyleCnt="0"/>
      <dgm:spPr/>
      <dgm:t>
        <a:bodyPr/>
        <a:lstStyle/>
        <a:p>
          <a:endParaRPr lang="ru-RU"/>
        </a:p>
      </dgm:t>
    </dgm:pt>
  </dgm:ptLst>
  <dgm:cxnLst>
    <dgm:cxn modelId="{EDFC43CD-02E9-4DDD-BD17-ADF1B95B5591}" srcId="{3C9CFEB7-B5A6-45BB-8B79-A5887D31C49D}" destId="{B2958434-E818-481F-AF62-DF77F8011C22}" srcOrd="1" destOrd="0" parTransId="{0428793F-9C82-44B9-953D-B7B52EAB72A3}" sibTransId="{5B3B6481-CC7D-4C7E-80AB-12671683D571}"/>
    <dgm:cxn modelId="{B972E297-91DD-4521-8AEE-A2115974891B}" srcId="{3C9CFEB7-B5A6-45BB-8B79-A5887D31C49D}" destId="{94398E89-99BD-40EC-B31F-E2B6661052D8}" srcOrd="2" destOrd="0" parTransId="{CCC5DCF5-4645-4589-A467-D35930556E9D}" sibTransId="{F2966FD2-38B1-4509-BA1A-8BC2F5A19345}"/>
    <dgm:cxn modelId="{80571EE4-7489-434C-B753-97B062F755C4}" type="presOf" srcId="{00F8D445-AEF2-4E27-A0A2-5E7738A4A8FA}" destId="{5C3D0221-A5BA-471B-A88B-79D178F55015}" srcOrd="0" destOrd="0" presId="urn:microsoft.com/office/officeart/2005/8/layout/hierarchy3"/>
    <dgm:cxn modelId="{2E60FFFB-F692-477C-96C1-A978E5D05E20}" type="presOf" srcId="{B2958434-E818-481F-AF62-DF77F8011C22}" destId="{EB13B288-38F2-4B15-8A0E-8BF0CE9D0310}" srcOrd="1" destOrd="0" presId="urn:microsoft.com/office/officeart/2005/8/layout/hierarchy3"/>
    <dgm:cxn modelId="{A63173AE-B9A3-4FA2-8A18-36DCB3D7A300}" type="presOf" srcId="{94398E89-99BD-40EC-B31F-E2B6661052D8}" destId="{469D39F3-0C2E-4EEA-AFB8-3018F1AC3486}" srcOrd="1" destOrd="0" presId="urn:microsoft.com/office/officeart/2005/8/layout/hierarchy3"/>
    <dgm:cxn modelId="{C2B6B530-1A8A-4AEB-8095-BC2010C60609}" type="presOf" srcId="{B2958434-E818-481F-AF62-DF77F8011C22}" destId="{79D741E4-6E20-43AF-B429-916706C3EF70}" srcOrd="0" destOrd="0" presId="urn:microsoft.com/office/officeart/2005/8/layout/hierarchy3"/>
    <dgm:cxn modelId="{77348458-C32B-435E-829E-5AF8A5C8F406}" type="presOf" srcId="{3C9CFEB7-B5A6-45BB-8B79-A5887D31C49D}" destId="{F8DEE274-9FE8-4365-B327-2B80A0A52587}" srcOrd="0" destOrd="0" presId="urn:microsoft.com/office/officeart/2005/8/layout/hierarchy3"/>
    <dgm:cxn modelId="{05C34F31-1FBC-4204-B1A0-A3A0AEB0E2BD}" srcId="{3C9CFEB7-B5A6-45BB-8B79-A5887D31C49D}" destId="{00F8D445-AEF2-4E27-A0A2-5E7738A4A8FA}" srcOrd="0" destOrd="0" parTransId="{686BDC2E-FF26-40B4-AF25-974D21368AD9}" sibTransId="{E91834EF-5062-4F65-A0EA-A68233B26E6D}"/>
    <dgm:cxn modelId="{C9EAB8DA-C861-4B41-A82D-B2485133BFAB}" type="presOf" srcId="{94398E89-99BD-40EC-B31F-E2B6661052D8}" destId="{F8C63BE2-8081-4FED-9B34-6155D4597431}" srcOrd="0" destOrd="0" presId="urn:microsoft.com/office/officeart/2005/8/layout/hierarchy3"/>
    <dgm:cxn modelId="{21DC3255-33A7-4158-B247-BDEB55B1D1F8}" type="presOf" srcId="{00F8D445-AEF2-4E27-A0A2-5E7738A4A8FA}" destId="{01F4CAFD-B1C7-49F8-AF00-CE7FDAC7F6B2}" srcOrd="1" destOrd="0" presId="urn:microsoft.com/office/officeart/2005/8/layout/hierarchy3"/>
    <dgm:cxn modelId="{A26EF9E2-FC09-4BDD-9231-C095C5EF4C2F}" type="presParOf" srcId="{F8DEE274-9FE8-4365-B327-2B80A0A52587}" destId="{C2A79AD6-2CA8-4655-AA20-EA62EFA4402D}" srcOrd="0" destOrd="0" presId="urn:microsoft.com/office/officeart/2005/8/layout/hierarchy3"/>
    <dgm:cxn modelId="{29D98A25-363D-44DD-A9A5-06A3B57CEF1F}" type="presParOf" srcId="{C2A79AD6-2CA8-4655-AA20-EA62EFA4402D}" destId="{1EB50664-6269-4B41-B98D-34693D87A443}" srcOrd="0" destOrd="0" presId="urn:microsoft.com/office/officeart/2005/8/layout/hierarchy3"/>
    <dgm:cxn modelId="{25504D41-F567-4B4C-9EAA-103E60AB409B}" type="presParOf" srcId="{1EB50664-6269-4B41-B98D-34693D87A443}" destId="{5C3D0221-A5BA-471B-A88B-79D178F55015}" srcOrd="0" destOrd="0" presId="urn:microsoft.com/office/officeart/2005/8/layout/hierarchy3"/>
    <dgm:cxn modelId="{EBF33B91-2B89-438E-B2F0-4FAC0ED42344}" type="presParOf" srcId="{1EB50664-6269-4B41-B98D-34693D87A443}" destId="{01F4CAFD-B1C7-49F8-AF00-CE7FDAC7F6B2}" srcOrd="1" destOrd="0" presId="urn:microsoft.com/office/officeart/2005/8/layout/hierarchy3"/>
    <dgm:cxn modelId="{AFEC151E-DE2A-404D-A546-14C2A530962E}" type="presParOf" srcId="{C2A79AD6-2CA8-4655-AA20-EA62EFA4402D}" destId="{30B1F7F1-F092-4035-AFE5-6D2533A9E3B1}" srcOrd="1" destOrd="0" presId="urn:microsoft.com/office/officeart/2005/8/layout/hierarchy3"/>
    <dgm:cxn modelId="{BD2130BF-3BFE-47A6-A500-6EC7B15A44D6}" type="presParOf" srcId="{F8DEE274-9FE8-4365-B327-2B80A0A52587}" destId="{88194953-4D41-4EF6-BF9B-4DF968A85555}" srcOrd="1" destOrd="0" presId="urn:microsoft.com/office/officeart/2005/8/layout/hierarchy3"/>
    <dgm:cxn modelId="{B9D013DF-29A6-4D64-BCD6-CA0859924704}" type="presParOf" srcId="{88194953-4D41-4EF6-BF9B-4DF968A85555}" destId="{8D1B95B8-11B5-4302-9D6E-9F4F291753FE}" srcOrd="0" destOrd="0" presId="urn:microsoft.com/office/officeart/2005/8/layout/hierarchy3"/>
    <dgm:cxn modelId="{2A8BA39F-78FE-48E3-8505-753686941880}" type="presParOf" srcId="{8D1B95B8-11B5-4302-9D6E-9F4F291753FE}" destId="{79D741E4-6E20-43AF-B429-916706C3EF70}" srcOrd="0" destOrd="0" presId="urn:microsoft.com/office/officeart/2005/8/layout/hierarchy3"/>
    <dgm:cxn modelId="{D04A288C-DACF-4843-83A5-40162B9581B7}" type="presParOf" srcId="{8D1B95B8-11B5-4302-9D6E-9F4F291753FE}" destId="{EB13B288-38F2-4B15-8A0E-8BF0CE9D0310}" srcOrd="1" destOrd="0" presId="urn:microsoft.com/office/officeart/2005/8/layout/hierarchy3"/>
    <dgm:cxn modelId="{1799FE85-1A04-4BD1-9242-23ABB6DF4384}" type="presParOf" srcId="{88194953-4D41-4EF6-BF9B-4DF968A85555}" destId="{0F94EFB5-6476-4F5D-A817-6E41D39BB8CF}" srcOrd="1" destOrd="0" presId="urn:microsoft.com/office/officeart/2005/8/layout/hierarchy3"/>
    <dgm:cxn modelId="{6AE90E39-FFD7-4AE3-8D77-40D5117CA247}" type="presParOf" srcId="{F8DEE274-9FE8-4365-B327-2B80A0A52587}" destId="{20ED557A-0A6A-4025-BB9F-7FE983D70CF3}" srcOrd="2" destOrd="0" presId="urn:microsoft.com/office/officeart/2005/8/layout/hierarchy3"/>
    <dgm:cxn modelId="{F055FCF5-1036-47C1-ACD9-13008B0D1422}" type="presParOf" srcId="{20ED557A-0A6A-4025-BB9F-7FE983D70CF3}" destId="{EF59D1F3-B097-419A-85CE-44E788F44B06}" srcOrd="0" destOrd="0" presId="urn:microsoft.com/office/officeart/2005/8/layout/hierarchy3"/>
    <dgm:cxn modelId="{B143CA38-4FF0-42E9-9785-2290CFEBDF97}" type="presParOf" srcId="{EF59D1F3-B097-419A-85CE-44E788F44B06}" destId="{F8C63BE2-8081-4FED-9B34-6155D4597431}" srcOrd="0" destOrd="0" presId="urn:microsoft.com/office/officeart/2005/8/layout/hierarchy3"/>
    <dgm:cxn modelId="{E128505F-A71C-4A5D-8481-D7B4C17C3616}" type="presParOf" srcId="{EF59D1F3-B097-419A-85CE-44E788F44B06}" destId="{469D39F3-0C2E-4EEA-AFB8-3018F1AC3486}" srcOrd="1" destOrd="0" presId="urn:microsoft.com/office/officeart/2005/8/layout/hierarchy3"/>
    <dgm:cxn modelId="{83A1A25A-86AE-4B01-BFB9-AF49FC58F8FF}" type="presParOf" srcId="{20ED557A-0A6A-4025-BB9F-7FE983D70CF3}" destId="{9501D821-9952-4FB3-BFB1-1218DAF5B3F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8D8B2E-7144-486C-BED2-0C024C3E10F5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575B0F-F9FB-47A1-9587-537EC8F2EF5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37 263,9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год</a:t>
          </a:r>
          <a:endParaRPr lang="ru-RU" sz="1600" b="1" dirty="0">
            <a:solidFill>
              <a:schemeClr val="tx1"/>
            </a:solidFill>
          </a:endParaRPr>
        </a:p>
      </dgm:t>
    </dgm:pt>
    <dgm:pt modelId="{93EFFC0F-B664-48AF-8A05-5BF305A92C58}" type="parTrans" cxnId="{F8809504-CA2E-41F5-81E2-515FB7621F9A}">
      <dgm:prSet/>
      <dgm:spPr/>
      <dgm:t>
        <a:bodyPr/>
        <a:lstStyle/>
        <a:p>
          <a:endParaRPr lang="ru-RU"/>
        </a:p>
      </dgm:t>
    </dgm:pt>
    <dgm:pt modelId="{1C139A69-016A-4AB8-A2B5-AF04FB796471}" type="sibTrans" cxnId="{F8809504-CA2E-41F5-81E2-515FB7621F9A}">
      <dgm:prSet/>
      <dgm:spPr/>
      <dgm:t>
        <a:bodyPr/>
        <a:lstStyle/>
        <a:p>
          <a:endParaRPr lang="ru-RU"/>
        </a:p>
      </dgm:t>
    </dgm:pt>
    <dgm:pt modelId="{216103DA-5FD3-4FBD-AA16-D306A27F005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17 907,1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2020 год</a:t>
          </a:r>
          <a:endParaRPr lang="ru-RU" sz="1600" b="1" dirty="0">
            <a:solidFill>
              <a:schemeClr val="tx1"/>
            </a:solidFill>
          </a:endParaRPr>
        </a:p>
      </dgm:t>
    </dgm:pt>
    <dgm:pt modelId="{1397EFF1-71DC-4C7A-A7C2-CF314A16C8F9}" type="parTrans" cxnId="{3ED51CBC-6831-41A8-9ADF-DB3D194FAB0F}">
      <dgm:prSet/>
      <dgm:spPr/>
      <dgm:t>
        <a:bodyPr/>
        <a:lstStyle/>
        <a:p>
          <a:endParaRPr lang="ru-RU"/>
        </a:p>
      </dgm:t>
    </dgm:pt>
    <dgm:pt modelId="{C63476BA-8C23-43A6-975F-93815B988C92}" type="sibTrans" cxnId="{3ED51CBC-6831-41A8-9ADF-DB3D194FAB0F}">
      <dgm:prSet/>
      <dgm:spPr/>
      <dgm:t>
        <a:bodyPr/>
        <a:lstStyle/>
        <a:p>
          <a:endParaRPr lang="ru-RU"/>
        </a:p>
      </dgm:t>
    </dgm:pt>
    <dgm:pt modelId="{500A15D3-AA6F-4A1E-A489-2A9A0E4777F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42 004,8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год</a:t>
          </a:r>
          <a:endParaRPr lang="ru-RU" sz="1600" b="1" dirty="0">
            <a:solidFill>
              <a:schemeClr val="tx1"/>
            </a:solidFill>
          </a:endParaRPr>
        </a:p>
      </dgm:t>
    </dgm:pt>
    <dgm:pt modelId="{031E6638-ACB6-4DE3-973C-47C4DE19D13C}" type="parTrans" cxnId="{13DB5A06-4FE8-4752-B50B-E0D6D981574C}">
      <dgm:prSet/>
      <dgm:spPr/>
      <dgm:t>
        <a:bodyPr/>
        <a:lstStyle/>
        <a:p>
          <a:endParaRPr lang="ru-RU"/>
        </a:p>
      </dgm:t>
    </dgm:pt>
    <dgm:pt modelId="{BC088076-6541-44E1-A8C9-238754FA11BB}" type="sibTrans" cxnId="{13DB5A06-4FE8-4752-B50B-E0D6D981574C}">
      <dgm:prSet/>
      <dgm:spPr/>
      <dgm:t>
        <a:bodyPr/>
        <a:lstStyle/>
        <a:p>
          <a:endParaRPr lang="ru-RU"/>
        </a:p>
      </dgm:t>
    </dgm:pt>
    <dgm:pt modelId="{80915FF6-AFE9-481F-B682-0DAA30881A08}">
      <dgm:prSet phldrT="[Текст]"/>
      <dgm:spPr/>
      <dgm:t>
        <a:bodyPr/>
        <a:lstStyle/>
        <a:p>
          <a:r>
            <a:rPr lang="ru-RU" b="1" dirty="0" smtClean="0"/>
            <a:t>Долговая нагрузка</a:t>
          </a:r>
          <a:endParaRPr lang="ru-RU" b="1" dirty="0"/>
        </a:p>
      </dgm:t>
    </dgm:pt>
    <dgm:pt modelId="{0542C579-534E-4849-B7AC-45E0A0BA949B}" type="parTrans" cxnId="{355BF897-6979-41F8-9755-6DE3736221AB}">
      <dgm:prSet/>
      <dgm:spPr/>
      <dgm:t>
        <a:bodyPr/>
        <a:lstStyle/>
        <a:p>
          <a:endParaRPr lang="ru-RU"/>
        </a:p>
      </dgm:t>
    </dgm:pt>
    <dgm:pt modelId="{4F49C052-87C0-4636-8FAD-2965E2A28700}" type="sibTrans" cxnId="{355BF897-6979-41F8-9755-6DE3736221AB}">
      <dgm:prSet/>
      <dgm:spPr/>
      <dgm:t>
        <a:bodyPr/>
        <a:lstStyle/>
        <a:p>
          <a:endParaRPr lang="ru-RU"/>
        </a:p>
      </dgm:t>
    </dgm:pt>
    <dgm:pt modelId="{7036940B-91C1-4B9B-810E-9B6442FE5836}" type="pres">
      <dgm:prSet presAssocID="{818D8B2E-7144-486C-BED2-0C024C3E10F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BCB62A-F74C-48E1-8A5C-A2217FB74DAB}" type="pres">
      <dgm:prSet presAssocID="{818D8B2E-7144-486C-BED2-0C024C3E10F5}" presName="ellipse" presStyleLbl="trBgShp" presStyleIdx="0" presStyleCnt="1"/>
      <dgm:spPr/>
    </dgm:pt>
    <dgm:pt modelId="{1EE04A93-5DC0-423F-84BE-B952DBFF39E9}" type="pres">
      <dgm:prSet presAssocID="{818D8B2E-7144-486C-BED2-0C024C3E10F5}" presName="arrow1" presStyleLbl="fgShp" presStyleIdx="0" presStyleCnt="1"/>
      <dgm:spPr/>
    </dgm:pt>
    <dgm:pt modelId="{167405B8-B631-485E-A4E9-F9DCECA1E44E}" type="pres">
      <dgm:prSet presAssocID="{818D8B2E-7144-486C-BED2-0C024C3E10F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6AC0B-E745-4FE5-B124-7567CC09B2DE}" type="pres">
      <dgm:prSet presAssocID="{216103DA-5FD3-4FBD-AA16-D306A27F005E}" presName="item1" presStyleLbl="node1" presStyleIdx="0" presStyleCnt="3" custLinFactNeighborX="-9325" custLinFactNeighborY="6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81FCB-9E15-4C60-89FB-A77F63340BB5}" type="pres">
      <dgm:prSet presAssocID="{500A15D3-AA6F-4A1E-A489-2A9A0E4777FE}" presName="item2" presStyleLbl="node1" presStyleIdx="1" presStyleCnt="3" custLinFactNeighborX="16029" custLinFactNeighborY="-12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6F204-094F-4A6A-86A3-5C5435ADD6A9}" type="pres">
      <dgm:prSet presAssocID="{80915FF6-AFE9-481F-B682-0DAA30881A08}" presName="item3" presStyleLbl="node1" presStyleIdx="2" presStyleCnt="3" custLinFactNeighborX="10228" custLinFactNeighborY="-15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C67F9-121E-4CB0-B0CB-15D1FFDC616A}" type="pres">
      <dgm:prSet presAssocID="{818D8B2E-7144-486C-BED2-0C024C3E10F5}" presName="funnel" presStyleLbl="trAlignAcc1" presStyleIdx="0" presStyleCnt="1" custLinFactNeighborX="300" custLinFactNeighborY="408"/>
      <dgm:spPr/>
    </dgm:pt>
  </dgm:ptLst>
  <dgm:cxnLst>
    <dgm:cxn modelId="{3ED51CBC-6831-41A8-9ADF-DB3D194FAB0F}" srcId="{818D8B2E-7144-486C-BED2-0C024C3E10F5}" destId="{216103DA-5FD3-4FBD-AA16-D306A27F005E}" srcOrd="1" destOrd="0" parTransId="{1397EFF1-71DC-4C7A-A7C2-CF314A16C8F9}" sibTransId="{C63476BA-8C23-43A6-975F-93815B988C92}"/>
    <dgm:cxn modelId="{40182A9F-E70E-4421-AACA-1970196D9D25}" type="presOf" srcId="{BC575B0F-F9FB-47A1-9587-537EC8F2EF5C}" destId="{C326F204-094F-4A6A-86A3-5C5435ADD6A9}" srcOrd="0" destOrd="0" presId="urn:microsoft.com/office/officeart/2005/8/layout/funnel1"/>
    <dgm:cxn modelId="{7293AAB7-C5FB-4ACE-95CD-6769D4BF3A1A}" type="presOf" srcId="{216103DA-5FD3-4FBD-AA16-D306A27F005E}" destId="{CC681FCB-9E15-4C60-89FB-A77F63340BB5}" srcOrd="0" destOrd="0" presId="urn:microsoft.com/office/officeart/2005/8/layout/funnel1"/>
    <dgm:cxn modelId="{3B6F8B3A-FA05-4446-A437-83EB1125A0BC}" type="presOf" srcId="{80915FF6-AFE9-481F-B682-0DAA30881A08}" destId="{167405B8-B631-485E-A4E9-F9DCECA1E44E}" srcOrd="0" destOrd="0" presId="urn:microsoft.com/office/officeart/2005/8/layout/funnel1"/>
    <dgm:cxn modelId="{355BF897-6979-41F8-9755-6DE3736221AB}" srcId="{818D8B2E-7144-486C-BED2-0C024C3E10F5}" destId="{80915FF6-AFE9-481F-B682-0DAA30881A08}" srcOrd="3" destOrd="0" parTransId="{0542C579-534E-4849-B7AC-45E0A0BA949B}" sibTransId="{4F49C052-87C0-4636-8FAD-2965E2A28700}"/>
    <dgm:cxn modelId="{13DB5A06-4FE8-4752-B50B-E0D6D981574C}" srcId="{818D8B2E-7144-486C-BED2-0C024C3E10F5}" destId="{500A15D3-AA6F-4A1E-A489-2A9A0E4777FE}" srcOrd="2" destOrd="0" parTransId="{031E6638-ACB6-4DE3-973C-47C4DE19D13C}" sibTransId="{BC088076-6541-44E1-A8C9-238754FA11BB}"/>
    <dgm:cxn modelId="{D436BEA6-7B65-41A0-8DD3-F8244AB441AF}" type="presOf" srcId="{500A15D3-AA6F-4A1E-A489-2A9A0E4777FE}" destId="{C3C6AC0B-E745-4FE5-B124-7567CC09B2DE}" srcOrd="0" destOrd="0" presId="urn:microsoft.com/office/officeart/2005/8/layout/funnel1"/>
    <dgm:cxn modelId="{81A74F0E-637D-4529-ACDC-7BAF30AB2C2D}" type="presOf" srcId="{818D8B2E-7144-486C-BED2-0C024C3E10F5}" destId="{7036940B-91C1-4B9B-810E-9B6442FE5836}" srcOrd="0" destOrd="0" presId="urn:microsoft.com/office/officeart/2005/8/layout/funnel1"/>
    <dgm:cxn modelId="{F8809504-CA2E-41F5-81E2-515FB7621F9A}" srcId="{818D8B2E-7144-486C-BED2-0C024C3E10F5}" destId="{BC575B0F-F9FB-47A1-9587-537EC8F2EF5C}" srcOrd="0" destOrd="0" parTransId="{93EFFC0F-B664-48AF-8A05-5BF305A92C58}" sibTransId="{1C139A69-016A-4AB8-A2B5-AF04FB796471}"/>
    <dgm:cxn modelId="{996C37E1-E55A-4BB9-9A48-72E6F4E7832D}" type="presParOf" srcId="{7036940B-91C1-4B9B-810E-9B6442FE5836}" destId="{9CBCB62A-F74C-48E1-8A5C-A2217FB74DAB}" srcOrd="0" destOrd="0" presId="urn:microsoft.com/office/officeart/2005/8/layout/funnel1"/>
    <dgm:cxn modelId="{5FBF0AC5-61C1-45E2-9ECD-E83EAA2B8925}" type="presParOf" srcId="{7036940B-91C1-4B9B-810E-9B6442FE5836}" destId="{1EE04A93-5DC0-423F-84BE-B952DBFF39E9}" srcOrd="1" destOrd="0" presId="urn:microsoft.com/office/officeart/2005/8/layout/funnel1"/>
    <dgm:cxn modelId="{539F1A2D-DBEC-40FF-9F73-3639D771AB90}" type="presParOf" srcId="{7036940B-91C1-4B9B-810E-9B6442FE5836}" destId="{167405B8-B631-485E-A4E9-F9DCECA1E44E}" srcOrd="2" destOrd="0" presId="urn:microsoft.com/office/officeart/2005/8/layout/funnel1"/>
    <dgm:cxn modelId="{4B1DECEB-81BD-46C7-9418-CDB7048551F6}" type="presParOf" srcId="{7036940B-91C1-4B9B-810E-9B6442FE5836}" destId="{C3C6AC0B-E745-4FE5-B124-7567CC09B2DE}" srcOrd="3" destOrd="0" presId="urn:microsoft.com/office/officeart/2005/8/layout/funnel1"/>
    <dgm:cxn modelId="{22E577F6-F0BC-40B5-85FF-AAD91B711540}" type="presParOf" srcId="{7036940B-91C1-4B9B-810E-9B6442FE5836}" destId="{CC681FCB-9E15-4C60-89FB-A77F63340BB5}" srcOrd="4" destOrd="0" presId="urn:microsoft.com/office/officeart/2005/8/layout/funnel1"/>
    <dgm:cxn modelId="{0A41FA88-752D-41AB-A892-0646CD7028AA}" type="presParOf" srcId="{7036940B-91C1-4B9B-810E-9B6442FE5836}" destId="{C326F204-094F-4A6A-86A3-5C5435ADD6A9}" srcOrd="5" destOrd="0" presId="urn:microsoft.com/office/officeart/2005/8/layout/funnel1"/>
    <dgm:cxn modelId="{121FB5C4-7E03-4E7E-9806-B8B23E800564}" type="presParOf" srcId="{7036940B-91C1-4B9B-810E-9B6442FE5836}" destId="{1B6C67F9-121E-4CB0-B0CB-15D1FFDC616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CA56B8-DBB9-4DF1-9A94-C3A2C0F025D1}" type="doc">
      <dgm:prSet loTypeId="urn:microsoft.com/office/officeart/2005/8/layout/vList4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82039D0-3FB3-429E-8523-B912EF3FCF1B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МП 1 «Улучшение качества и безопасности жизни населения»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5E801A9-F116-49AB-97CB-3E563C14A48D}" type="parTrans" cxnId="{ECE09DA0-6ACB-405E-A77D-3B19B203C8F8}">
      <dgm:prSet/>
      <dgm:spPr/>
      <dgm:t>
        <a:bodyPr/>
        <a:lstStyle/>
        <a:p>
          <a:endParaRPr lang="ru-RU"/>
        </a:p>
      </dgm:t>
    </dgm:pt>
    <dgm:pt modelId="{CEDB4C86-7036-42FB-9594-9C2E41A646B2}" type="sibTrans" cxnId="{ECE09DA0-6ACB-405E-A77D-3B19B203C8F8}">
      <dgm:prSet/>
      <dgm:spPr/>
      <dgm:t>
        <a:bodyPr/>
        <a:lstStyle/>
        <a:p>
          <a:endParaRPr lang="ru-RU"/>
        </a:p>
      </dgm:t>
    </dgm:pt>
    <dgm:pt modelId="{67C9E486-C0E7-4B8A-A59B-DF13C226CB31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10. "Профилактика терроризма, экстремизма и ликвидация последствий проявления терроризма и экстремизма на территории ЗАТО г. Североморск</a:t>
          </a:r>
          <a:r>
            <a:rPr lang="ru-RU" sz="1300" dirty="0" smtClean="0"/>
            <a:t>"</a:t>
          </a:r>
          <a:endParaRPr lang="ru-RU" sz="1300" dirty="0"/>
        </a:p>
      </dgm:t>
    </dgm:pt>
    <dgm:pt modelId="{53B48FF7-5D5F-4C17-A704-3B15E6CBF880}" type="parTrans" cxnId="{D04651E9-0A7E-41E3-BFBF-62CAABC4F36D}">
      <dgm:prSet/>
      <dgm:spPr/>
      <dgm:t>
        <a:bodyPr/>
        <a:lstStyle/>
        <a:p>
          <a:endParaRPr lang="ru-RU"/>
        </a:p>
      </dgm:t>
    </dgm:pt>
    <dgm:pt modelId="{CAD14E03-E609-432C-8A78-A2FFFA4F5C6E}" type="sibTrans" cxnId="{D04651E9-0A7E-41E3-BFBF-62CAABC4F36D}">
      <dgm:prSet/>
      <dgm:spPr/>
      <dgm:t>
        <a:bodyPr/>
        <a:lstStyle/>
        <a:p>
          <a:endParaRPr lang="ru-RU"/>
        </a:p>
      </dgm:t>
    </dgm:pt>
    <dgm:pt modelId="{1465E70A-365D-408B-9CF1-5AAFFB912763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9. "Повышение безопасности дорожного движения и снижение дорожно-транспортного травматизма в ЗАТО г. Североморск"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F245ECC-BFAF-45B5-838F-EE094A1BAB11}" type="parTrans" cxnId="{0FF295E8-06A9-46DD-AE3E-67A8D0BA88FB}">
      <dgm:prSet/>
      <dgm:spPr/>
      <dgm:t>
        <a:bodyPr/>
        <a:lstStyle/>
        <a:p>
          <a:endParaRPr lang="ru-RU"/>
        </a:p>
      </dgm:t>
    </dgm:pt>
    <dgm:pt modelId="{CBC5F989-42B4-4782-A64C-CB3802A3C470}" type="sibTrans" cxnId="{0FF295E8-06A9-46DD-AE3E-67A8D0BA88FB}">
      <dgm:prSet/>
      <dgm:spPr/>
      <dgm:t>
        <a:bodyPr/>
        <a:lstStyle/>
        <a:p>
          <a:endParaRPr lang="ru-RU"/>
        </a:p>
      </dgm:t>
    </dgm:pt>
    <dgm:pt modelId="{A47649BA-4EBD-4D67-A294-1CDD10998AC7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2. "Развитие конкурентоспособной экономики"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E8B19B5-37B2-4328-A7E0-238C63C94A8F}" type="parTrans" cxnId="{663A3684-AF35-4FA3-8661-E37277F9E0B8}">
      <dgm:prSet/>
      <dgm:spPr/>
      <dgm:t>
        <a:bodyPr/>
        <a:lstStyle/>
        <a:p>
          <a:endParaRPr lang="ru-RU"/>
        </a:p>
      </dgm:t>
    </dgm:pt>
    <dgm:pt modelId="{1A7B2F36-5EEE-4954-B390-FE13C40FAB84}" type="sibTrans" cxnId="{663A3684-AF35-4FA3-8661-E37277F9E0B8}">
      <dgm:prSet/>
      <dgm:spPr/>
      <dgm:t>
        <a:bodyPr/>
        <a:lstStyle/>
        <a:p>
          <a:endParaRPr lang="ru-RU"/>
        </a:p>
      </dgm:t>
    </dgm:pt>
    <dgm:pt modelId="{2A02D54D-2004-43D4-B1BB-88A90903BD51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3. "Развитие муниципального управления и гражданского общества в ЗАТО г. Североморск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2B122D2-7849-4F4D-8A6F-9298C477117F}" type="parTrans" cxnId="{CA3A30C4-55A2-490D-A7CF-C6F6E86991D5}">
      <dgm:prSet/>
      <dgm:spPr/>
      <dgm:t>
        <a:bodyPr/>
        <a:lstStyle/>
        <a:p>
          <a:endParaRPr lang="ru-RU"/>
        </a:p>
      </dgm:t>
    </dgm:pt>
    <dgm:pt modelId="{4923BC7E-030A-4C36-905C-47BC758D91F7}" type="sibTrans" cxnId="{CA3A30C4-55A2-490D-A7CF-C6F6E86991D5}">
      <dgm:prSet/>
      <dgm:spPr/>
      <dgm:t>
        <a:bodyPr/>
        <a:lstStyle/>
        <a:p>
          <a:endParaRPr lang="ru-RU"/>
        </a:p>
      </dgm:t>
    </dgm:pt>
    <dgm:pt modelId="{45852DCC-11AE-4369-8DD7-2AE116C94BCD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4. "Обеспечение комфортной городской среды в ЗАТО г. Североморск"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286B89A-C043-4525-BD6C-EE9908E7D23F}" type="parTrans" cxnId="{48A4DEB3-BBC0-4A3D-822F-739AAFBF0B22}">
      <dgm:prSet/>
      <dgm:spPr/>
      <dgm:t>
        <a:bodyPr/>
        <a:lstStyle/>
        <a:p>
          <a:endParaRPr lang="ru-RU"/>
        </a:p>
      </dgm:t>
    </dgm:pt>
    <dgm:pt modelId="{5F0AF868-7940-4A31-9DB6-0BFFB1973F4E}" type="sibTrans" cxnId="{48A4DEB3-BBC0-4A3D-822F-739AAFBF0B22}">
      <dgm:prSet/>
      <dgm:spPr/>
      <dgm:t>
        <a:bodyPr/>
        <a:lstStyle/>
        <a:p>
          <a:endParaRPr lang="ru-RU"/>
        </a:p>
      </dgm:t>
    </dgm:pt>
    <dgm:pt modelId="{EEBFA3F6-FC70-4EEB-BDE7-8F137433D7CB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6. "Культура ЗАТО г. Североморск"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5EDD7AE-91F1-4E5E-9716-7A79A594166E}" type="parTrans" cxnId="{D56A4BAA-CDB1-43E8-9FC1-9494949D0926}">
      <dgm:prSet/>
      <dgm:spPr/>
      <dgm:t>
        <a:bodyPr/>
        <a:lstStyle/>
        <a:p>
          <a:endParaRPr lang="ru-RU"/>
        </a:p>
      </dgm:t>
    </dgm:pt>
    <dgm:pt modelId="{08333309-F0D0-41E5-B7E4-1F5F0427DD26}" type="sibTrans" cxnId="{D56A4BAA-CDB1-43E8-9FC1-9494949D0926}">
      <dgm:prSet/>
      <dgm:spPr/>
      <dgm:t>
        <a:bodyPr/>
        <a:lstStyle/>
        <a:p>
          <a:endParaRPr lang="ru-RU"/>
        </a:p>
      </dgm:t>
    </dgm:pt>
    <dgm:pt modelId="{74815131-C5E4-40C5-BE1E-DCEE6D8CA984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г. Североморск"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D6B0264-148A-45B0-AF9A-ACB9C676338D}" type="parTrans" cxnId="{1A458ED7-630A-4CE0-8343-78D36EE1C5A0}">
      <dgm:prSet/>
      <dgm:spPr/>
      <dgm:t>
        <a:bodyPr/>
        <a:lstStyle/>
        <a:p>
          <a:endParaRPr lang="ru-RU"/>
        </a:p>
      </dgm:t>
    </dgm:pt>
    <dgm:pt modelId="{468D76DE-DFF1-4BC2-A8B7-A8428BF8F4EF}" type="sibTrans" cxnId="{1A458ED7-630A-4CE0-8343-78D36EE1C5A0}">
      <dgm:prSet/>
      <dgm:spPr/>
      <dgm:t>
        <a:bodyPr/>
        <a:lstStyle/>
        <a:p>
          <a:endParaRPr lang="ru-RU"/>
        </a:p>
      </dgm:t>
    </dgm:pt>
    <dgm:pt modelId="{E241F98B-1963-4445-A02E-FC4A2A207249}">
      <dgm:prSet phldrT="[Текст]"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8. "Формирование современной городской среды ЗАТО г. Североморск</a:t>
          </a:r>
          <a:r>
            <a:rPr lang="ru-RU" sz="1000" dirty="0" smtClean="0"/>
            <a:t>"</a:t>
          </a:r>
          <a:endParaRPr lang="ru-RU" sz="1000" dirty="0"/>
        </a:p>
      </dgm:t>
    </dgm:pt>
    <dgm:pt modelId="{B33B6788-062F-4F8B-8499-B66C40AEFB60}" type="parTrans" cxnId="{ECFAF85F-B9F6-4125-A431-546D7229C3B6}">
      <dgm:prSet/>
      <dgm:spPr/>
      <dgm:t>
        <a:bodyPr/>
        <a:lstStyle/>
        <a:p>
          <a:endParaRPr lang="ru-RU"/>
        </a:p>
      </dgm:t>
    </dgm:pt>
    <dgm:pt modelId="{BAE6EAD8-4D24-4FBC-B419-7DD92E29B57D}" type="sibTrans" cxnId="{ECFAF85F-B9F6-4125-A431-546D7229C3B6}">
      <dgm:prSet/>
      <dgm:spPr/>
      <dgm:t>
        <a:bodyPr/>
        <a:lstStyle/>
        <a:p>
          <a:endParaRPr lang="ru-RU"/>
        </a:p>
      </dgm:t>
    </dgm:pt>
    <dgm:pt modelId="{50BAE62D-7E3A-4230-8A40-D21C74601611}">
      <dgm:prSet custT="1"/>
      <dgm:spPr>
        <a:scene3d>
          <a:camera prst="perspectiveRigh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МП 5. "Развитие образования ЗАТО г. Североморск"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5701D3CB-86BE-44C7-B175-C734662EEFF7}" type="parTrans" cxnId="{09907321-0BC9-4029-A327-5F92CBD1C9E1}">
      <dgm:prSet/>
      <dgm:spPr/>
      <dgm:t>
        <a:bodyPr/>
        <a:lstStyle/>
        <a:p>
          <a:endParaRPr lang="ru-RU"/>
        </a:p>
      </dgm:t>
    </dgm:pt>
    <dgm:pt modelId="{B7535C8E-AB0E-453D-A0E3-D31185BDCA76}" type="sibTrans" cxnId="{09907321-0BC9-4029-A327-5F92CBD1C9E1}">
      <dgm:prSet/>
      <dgm:spPr/>
      <dgm:t>
        <a:bodyPr/>
        <a:lstStyle/>
        <a:p>
          <a:endParaRPr lang="ru-RU"/>
        </a:p>
      </dgm:t>
    </dgm:pt>
    <dgm:pt modelId="{8500962B-F7B6-4C3F-8C12-A7410DCD77BF}" type="pres">
      <dgm:prSet presAssocID="{8BCA56B8-DBB9-4DF1-9A94-C3A2C0F025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4D5C1-EE05-4E69-8533-D19860714916}" type="pres">
      <dgm:prSet presAssocID="{282039D0-3FB3-429E-8523-B912EF3FCF1B}" presName="comp" presStyleCnt="0"/>
      <dgm:spPr/>
    </dgm:pt>
    <dgm:pt modelId="{4CD1F8FE-BC02-48E4-AD37-D6586129260F}" type="pres">
      <dgm:prSet presAssocID="{282039D0-3FB3-429E-8523-B912EF3FCF1B}" presName="box" presStyleLbl="node1" presStyleIdx="0" presStyleCnt="10" custLinFactNeighborY="55090"/>
      <dgm:spPr/>
      <dgm:t>
        <a:bodyPr/>
        <a:lstStyle/>
        <a:p>
          <a:endParaRPr lang="ru-RU"/>
        </a:p>
      </dgm:t>
    </dgm:pt>
    <dgm:pt modelId="{BDD53306-5A8D-43A2-8F09-65798A3FF62F}" type="pres">
      <dgm:prSet presAssocID="{282039D0-3FB3-429E-8523-B912EF3FCF1B}" presName="img" presStyleLbl="fgImgPlace1" presStyleIdx="0" presStyleCnt="10" custLinFactNeighborX="-581" custLinFactNeighborY="81362"/>
      <dgm:spPr/>
    </dgm:pt>
    <dgm:pt modelId="{897298CA-57C7-4BF5-A6D2-3E1F5E05E0ED}" type="pres">
      <dgm:prSet presAssocID="{282039D0-3FB3-429E-8523-B912EF3FCF1B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306E8-EA6C-4AB9-9F58-AE144A35FBAD}" type="pres">
      <dgm:prSet presAssocID="{CEDB4C86-7036-42FB-9594-9C2E41A646B2}" presName="spacer" presStyleCnt="0"/>
      <dgm:spPr/>
    </dgm:pt>
    <dgm:pt modelId="{735A5547-9BD6-408B-A66B-3E7EAFC38392}" type="pres">
      <dgm:prSet presAssocID="{A47649BA-4EBD-4D67-A294-1CDD10998AC7}" presName="comp" presStyleCnt="0"/>
      <dgm:spPr/>
    </dgm:pt>
    <dgm:pt modelId="{C7B05A98-A251-4AF8-A371-07C0ED7BF69C}" type="pres">
      <dgm:prSet presAssocID="{A47649BA-4EBD-4D67-A294-1CDD10998AC7}" presName="box" presStyleLbl="node1" presStyleIdx="1" presStyleCnt="10" custLinFactNeighborX="-254" custLinFactNeighborY="45090"/>
      <dgm:spPr/>
      <dgm:t>
        <a:bodyPr/>
        <a:lstStyle/>
        <a:p>
          <a:endParaRPr lang="ru-RU"/>
        </a:p>
      </dgm:t>
    </dgm:pt>
    <dgm:pt modelId="{153953AF-9655-4C6B-B665-2F171B966500}" type="pres">
      <dgm:prSet presAssocID="{A47649BA-4EBD-4D67-A294-1CDD10998AC7}" presName="img" presStyleLbl="fgImgPlace1" presStyleIdx="1" presStyleCnt="10" custLinFactNeighborX="-581" custLinFactNeighborY="70893"/>
      <dgm:spPr/>
      <dgm:t>
        <a:bodyPr/>
        <a:lstStyle/>
        <a:p>
          <a:endParaRPr lang="ru-RU"/>
        </a:p>
      </dgm:t>
    </dgm:pt>
    <dgm:pt modelId="{6B29EDE6-453F-4712-BE7E-67519E7A1C3B}" type="pres">
      <dgm:prSet presAssocID="{A47649BA-4EBD-4D67-A294-1CDD10998AC7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6F300-EDE0-480F-904D-887B4B7535B5}" type="pres">
      <dgm:prSet presAssocID="{1A7B2F36-5EEE-4954-B390-FE13C40FAB84}" presName="spacer" presStyleCnt="0"/>
      <dgm:spPr/>
    </dgm:pt>
    <dgm:pt modelId="{78C3B4C9-7DF0-4828-9B04-6B7F12A6C6A8}" type="pres">
      <dgm:prSet presAssocID="{2A02D54D-2004-43D4-B1BB-88A90903BD51}" presName="comp" presStyleCnt="0"/>
      <dgm:spPr/>
    </dgm:pt>
    <dgm:pt modelId="{2059CB8F-369B-4DAA-A9AC-DA3A652AC80D}" type="pres">
      <dgm:prSet presAssocID="{2A02D54D-2004-43D4-B1BB-88A90903BD51}" presName="box" presStyleLbl="node1" presStyleIdx="2" presStyleCnt="10" custLinFactNeighborX="-381" custLinFactNeighborY="24251"/>
      <dgm:spPr/>
      <dgm:t>
        <a:bodyPr/>
        <a:lstStyle/>
        <a:p>
          <a:endParaRPr lang="ru-RU"/>
        </a:p>
      </dgm:t>
    </dgm:pt>
    <dgm:pt modelId="{69812A87-5DCA-469D-84F4-28BE0F7ABD5E}" type="pres">
      <dgm:prSet presAssocID="{2A02D54D-2004-43D4-B1BB-88A90903BD51}" presName="img" presStyleLbl="fgImgPlace1" presStyleIdx="2" presStyleCnt="10" custLinFactNeighborX="-581" custLinFactNeighborY="33392"/>
      <dgm:spPr/>
    </dgm:pt>
    <dgm:pt modelId="{0718629E-5EDC-4220-BB1F-FB60113EB5FE}" type="pres">
      <dgm:prSet presAssocID="{2A02D54D-2004-43D4-B1BB-88A90903BD51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DB5E3-23B0-4650-9D1B-98C02D476D4B}" type="pres">
      <dgm:prSet presAssocID="{4923BC7E-030A-4C36-905C-47BC758D91F7}" presName="spacer" presStyleCnt="0"/>
      <dgm:spPr/>
    </dgm:pt>
    <dgm:pt modelId="{CCC1CE83-8E1F-46E9-A5C2-B864D0C1BB9C}" type="pres">
      <dgm:prSet presAssocID="{45852DCC-11AE-4369-8DD7-2AE116C94BCD}" presName="comp" presStyleCnt="0"/>
      <dgm:spPr/>
    </dgm:pt>
    <dgm:pt modelId="{E461ECBF-218F-42F4-A8F5-F41BA5F7272D}" type="pres">
      <dgm:prSet presAssocID="{45852DCC-11AE-4369-8DD7-2AE116C94BCD}" presName="box" presStyleLbl="node1" presStyleIdx="3" presStyleCnt="10" custLinFactNeighborX="-127" custLinFactNeighborY="19710"/>
      <dgm:spPr/>
      <dgm:t>
        <a:bodyPr/>
        <a:lstStyle/>
        <a:p>
          <a:endParaRPr lang="ru-RU"/>
        </a:p>
      </dgm:t>
    </dgm:pt>
    <dgm:pt modelId="{C93370AE-CA60-4BA2-941A-3F548584952A}" type="pres">
      <dgm:prSet presAssocID="{45852DCC-11AE-4369-8DD7-2AE116C94BCD}" presName="img" presStyleLbl="fgImgPlace1" presStyleIdx="3" presStyleCnt="10" custLinFactNeighborX="-581" custLinFactNeighborY="22923"/>
      <dgm:spPr/>
    </dgm:pt>
    <dgm:pt modelId="{1757EBCE-A27F-4635-8CE4-89D5559CE640}" type="pres">
      <dgm:prSet presAssocID="{45852DCC-11AE-4369-8DD7-2AE116C94BCD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43BC9-EF7F-4279-9863-2765D25A9BC6}" type="pres">
      <dgm:prSet presAssocID="{5F0AF868-7940-4A31-9DB6-0BFFB1973F4E}" presName="spacer" presStyleCnt="0"/>
      <dgm:spPr/>
    </dgm:pt>
    <dgm:pt modelId="{1A3494B3-228E-4226-8667-13B6C59936AF}" type="pres">
      <dgm:prSet presAssocID="{50BAE62D-7E3A-4230-8A40-D21C74601611}" presName="comp" presStyleCnt="0"/>
      <dgm:spPr/>
    </dgm:pt>
    <dgm:pt modelId="{A4D10A23-C190-499E-B01D-43AE1D6713B2}" type="pres">
      <dgm:prSet presAssocID="{50BAE62D-7E3A-4230-8A40-D21C74601611}" presName="box" presStyleLbl="node1" presStyleIdx="4" presStyleCnt="10" custLinFactNeighborX="127" custLinFactNeighborY="17098"/>
      <dgm:spPr/>
      <dgm:t>
        <a:bodyPr/>
        <a:lstStyle/>
        <a:p>
          <a:endParaRPr lang="ru-RU"/>
        </a:p>
      </dgm:t>
    </dgm:pt>
    <dgm:pt modelId="{2BA215D5-4594-4257-BB0E-90B07EC1EB60}" type="pres">
      <dgm:prSet presAssocID="{50BAE62D-7E3A-4230-8A40-D21C74601611}" presName="img" presStyleLbl="fgImgPlace1" presStyleIdx="4" presStyleCnt="10"/>
      <dgm:spPr/>
    </dgm:pt>
    <dgm:pt modelId="{92330D6F-ECAE-480B-AAF8-07A4BCD166A9}" type="pres">
      <dgm:prSet presAssocID="{50BAE62D-7E3A-4230-8A40-D21C74601611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AD2C6-8E96-4909-8A96-09D36219F0F4}" type="pres">
      <dgm:prSet presAssocID="{B7535C8E-AB0E-453D-A0E3-D31185BDCA76}" presName="spacer" presStyleCnt="0"/>
      <dgm:spPr/>
    </dgm:pt>
    <dgm:pt modelId="{97DB18E7-00F0-47CF-BD6D-58FEBD042300}" type="pres">
      <dgm:prSet presAssocID="{EEBFA3F6-FC70-4EEB-BDE7-8F137433D7CB}" presName="comp" presStyleCnt="0"/>
      <dgm:spPr/>
    </dgm:pt>
    <dgm:pt modelId="{37D1109A-8220-4B85-8F83-39798332750C}" type="pres">
      <dgm:prSet presAssocID="{EEBFA3F6-FC70-4EEB-BDE7-8F137433D7CB}" presName="box" presStyleLbl="node1" presStyleIdx="5" presStyleCnt="10"/>
      <dgm:spPr/>
      <dgm:t>
        <a:bodyPr/>
        <a:lstStyle/>
        <a:p>
          <a:endParaRPr lang="ru-RU"/>
        </a:p>
      </dgm:t>
    </dgm:pt>
    <dgm:pt modelId="{0B6C15AF-BDBF-45AD-A7D3-3EE2FFE76519}" type="pres">
      <dgm:prSet presAssocID="{EEBFA3F6-FC70-4EEB-BDE7-8F137433D7CB}" presName="img" presStyleLbl="fgImgPlace1" presStyleIdx="5" presStyleCnt="10"/>
      <dgm:spPr/>
    </dgm:pt>
    <dgm:pt modelId="{A0773AB2-3753-4DB4-8E58-ED42AE273994}" type="pres">
      <dgm:prSet presAssocID="{EEBFA3F6-FC70-4EEB-BDE7-8F137433D7CB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8F9C4-D296-4A93-B248-9D2B3A9E3B11}" type="pres">
      <dgm:prSet presAssocID="{08333309-F0D0-41E5-B7E4-1F5F0427DD26}" presName="spacer" presStyleCnt="0"/>
      <dgm:spPr/>
    </dgm:pt>
    <dgm:pt modelId="{E2390488-53FE-4D1E-A9DD-4413835F580D}" type="pres">
      <dgm:prSet presAssocID="{74815131-C5E4-40C5-BE1E-DCEE6D8CA984}" presName="comp" presStyleCnt="0"/>
      <dgm:spPr/>
    </dgm:pt>
    <dgm:pt modelId="{6C01CBC1-94FB-4704-B20B-41275BCFB78F}" type="pres">
      <dgm:prSet presAssocID="{74815131-C5E4-40C5-BE1E-DCEE6D8CA984}" presName="box" presStyleLbl="node1" presStyleIdx="6" presStyleCnt="10" custLinFactNeighborX="-78251" custLinFactNeighborY="-7670"/>
      <dgm:spPr/>
      <dgm:t>
        <a:bodyPr/>
        <a:lstStyle/>
        <a:p>
          <a:endParaRPr lang="ru-RU"/>
        </a:p>
      </dgm:t>
    </dgm:pt>
    <dgm:pt modelId="{FDA3F630-276B-4247-B4C3-8A97339E999C}" type="pres">
      <dgm:prSet presAssocID="{74815131-C5E4-40C5-BE1E-DCEE6D8CA984}" presName="img" presStyleLbl="fgImgPlace1" presStyleIdx="6" presStyleCnt="10"/>
      <dgm:spPr/>
    </dgm:pt>
    <dgm:pt modelId="{E05AB09F-6C8C-4490-BC8C-5BD1DE98CFE9}" type="pres">
      <dgm:prSet presAssocID="{74815131-C5E4-40C5-BE1E-DCEE6D8CA984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F5517-019D-46F7-B66E-AC4956F7B7FD}" type="pres">
      <dgm:prSet presAssocID="{468D76DE-DFF1-4BC2-A8B7-A8428BF8F4EF}" presName="spacer" presStyleCnt="0"/>
      <dgm:spPr/>
    </dgm:pt>
    <dgm:pt modelId="{63E1362D-CFDE-4335-9D4A-84405B90D8FB}" type="pres">
      <dgm:prSet presAssocID="{E241F98B-1963-4445-A02E-FC4A2A207249}" presName="comp" presStyleCnt="0"/>
      <dgm:spPr/>
    </dgm:pt>
    <dgm:pt modelId="{8FFF9F64-357E-4CC9-A3ED-629406F96135}" type="pres">
      <dgm:prSet presAssocID="{E241F98B-1963-4445-A02E-FC4A2A207249}" presName="box" presStyleLbl="node1" presStyleIdx="7" presStyleCnt="10"/>
      <dgm:spPr/>
      <dgm:t>
        <a:bodyPr/>
        <a:lstStyle/>
        <a:p>
          <a:endParaRPr lang="ru-RU"/>
        </a:p>
      </dgm:t>
    </dgm:pt>
    <dgm:pt modelId="{F418E170-93A6-4D4A-92FF-14647388C8AC}" type="pres">
      <dgm:prSet presAssocID="{E241F98B-1963-4445-A02E-FC4A2A207249}" presName="img" presStyleLbl="fgImgPlace1" presStyleIdx="7" presStyleCnt="10"/>
      <dgm:spPr/>
    </dgm:pt>
    <dgm:pt modelId="{649F4881-6567-43FC-BB56-605EF6EBCEC5}" type="pres">
      <dgm:prSet presAssocID="{E241F98B-1963-4445-A02E-FC4A2A207249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40BBA-81D2-40FD-8168-EE2B7482C75D}" type="pres">
      <dgm:prSet presAssocID="{BAE6EAD8-4D24-4FBC-B419-7DD92E29B57D}" presName="spacer" presStyleCnt="0"/>
      <dgm:spPr/>
    </dgm:pt>
    <dgm:pt modelId="{952CD891-0477-4DA8-B954-F5BAD2F5828B}" type="pres">
      <dgm:prSet presAssocID="{1465E70A-365D-408B-9CF1-5AAFFB912763}" presName="comp" presStyleCnt="0"/>
      <dgm:spPr/>
    </dgm:pt>
    <dgm:pt modelId="{8F678D86-EBCF-44E9-8E93-4C9042FBB982}" type="pres">
      <dgm:prSet presAssocID="{1465E70A-365D-408B-9CF1-5AAFFB912763}" presName="box" presStyleLbl="node1" presStyleIdx="8" presStyleCnt="10" custLinFactNeighborX="-127" custLinFactNeighborY="-11915"/>
      <dgm:spPr/>
      <dgm:t>
        <a:bodyPr/>
        <a:lstStyle/>
        <a:p>
          <a:endParaRPr lang="ru-RU"/>
        </a:p>
      </dgm:t>
    </dgm:pt>
    <dgm:pt modelId="{3F214D48-4734-49D4-B787-A675DD650389}" type="pres">
      <dgm:prSet presAssocID="{1465E70A-365D-408B-9CF1-5AAFFB912763}" presName="img" presStyleLbl="fgImgPlace1" presStyleIdx="8" presStyleCnt="10"/>
      <dgm:spPr/>
    </dgm:pt>
    <dgm:pt modelId="{73AF9EFD-2889-4E4E-ABD0-97E84BC0D622}" type="pres">
      <dgm:prSet presAssocID="{1465E70A-365D-408B-9CF1-5AAFFB912763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ECF7C-AF2C-43A1-890D-5BF77C67F9BF}" type="pres">
      <dgm:prSet presAssocID="{CBC5F989-42B4-4782-A64C-CB3802A3C470}" presName="spacer" presStyleCnt="0"/>
      <dgm:spPr/>
    </dgm:pt>
    <dgm:pt modelId="{082E56A9-4444-444F-BC09-0D07F6AE1BCD}" type="pres">
      <dgm:prSet presAssocID="{67C9E486-C0E7-4B8A-A59B-DF13C226CB31}" presName="comp" presStyleCnt="0"/>
      <dgm:spPr/>
    </dgm:pt>
    <dgm:pt modelId="{34B973BC-78E2-4045-8DFF-349DCB7B3E59}" type="pres">
      <dgm:prSet presAssocID="{67C9E486-C0E7-4B8A-A59B-DF13C226CB31}" presName="box" presStyleLbl="node1" presStyleIdx="9" presStyleCnt="10" custLinFactNeighborX="-254" custLinFactNeighborY="-20290"/>
      <dgm:spPr/>
      <dgm:t>
        <a:bodyPr/>
        <a:lstStyle/>
        <a:p>
          <a:endParaRPr lang="ru-RU"/>
        </a:p>
      </dgm:t>
    </dgm:pt>
    <dgm:pt modelId="{40822033-93DE-4C93-A982-7F292C4AF1C1}" type="pres">
      <dgm:prSet presAssocID="{67C9E486-C0E7-4B8A-A59B-DF13C226CB31}" presName="img" presStyleLbl="fgImgPlace1" presStyleIdx="9" presStyleCnt="10" custLinFactNeighborX="-581" custLinFactNeighborY="-20199"/>
      <dgm:spPr/>
    </dgm:pt>
    <dgm:pt modelId="{353CEC08-8052-4842-9192-94299F45868A}" type="pres">
      <dgm:prSet presAssocID="{67C9E486-C0E7-4B8A-A59B-DF13C226CB31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1B042-1F40-47C2-AE8D-01BEABCBC484}" type="presOf" srcId="{E241F98B-1963-4445-A02E-FC4A2A207249}" destId="{649F4881-6567-43FC-BB56-605EF6EBCEC5}" srcOrd="1" destOrd="0" presId="urn:microsoft.com/office/officeart/2005/8/layout/vList4"/>
    <dgm:cxn modelId="{ECE09DA0-6ACB-405E-A77D-3B19B203C8F8}" srcId="{8BCA56B8-DBB9-4DF1-9A94-C3A2C0F025D1}" destId="{282039D0-3FB3-429E-8523-B912EF3FCF1B}" srcOrd="0" destOrd="0" parTransId="{15E801A9-F116-49AB-97CB-3E563C14A48D}" sibTransId="{CEDB4C86-7036-42FB-9594-9C2E41A646B2}"/>
    <dgm:cxn modelId="{4AC83830-F379-4260-9EE9-806D91437CA8}" type="presOf" srcId="{EEBFA3F6-FC70-4EEB-BDE7-8F137433D7CB}" destId="{37D1109A-8220-4B85-8F83-39798332750C}" srcOrd="0" destOrd="0" presId="urn:microsoft.com/office/officeart/2005/8/layout/vList4"/>
    <dgm:cxn modelId="{A37B7F30-D13B-4619-BD91-BB2C7716B4B9}" type="presOf" srcId="{74815131-C5E4-40C5-BE1E-DCEE6D8CA984}" destId="{6C01CBC1-94FB-4704-B20B-41275BCFB78F}" srcOrd="0" destOrd="0" presId="urn:microsoft.com/office/officeart/2005/8/layout/vList4"/>
    <dgm:cxn modelId="{48A4DEB3-BBC0-4A3D-822F-739AAFBF0B22}" srcId="{8BCA56B8-DBB9-4DF1-9A94-C3A2C0F025D1}" destId="{45852DCC-11AE-4369-8DD7-2AE116C94BCD}" srcOrd="3" destOrd="0" parTransId="{6286B89A-C043-4525-BD6C-EE9908E7D23F}" sibTransId="{5F0AF868-7940-4A31-9DB6-0BFFB1973F4E}"/>
    <dgm:cxn modelId="{D56A4BAA-CDB1-43E8-9FC1-9494949D0926}" srcId="{8BCA56B8-DBB9-4DF1-9A94-C3A2C0F025D1}" destId="{EEBFA3F6-FC70-4EEB-BDE7-8F137433D7CB}" srcOrd="5" destOrd="0" parTransId="{A5EDD7AE-91F1-4E5E-9716-7A79A594166E}" sibTransId="{08333309-F0D0-41E5-B7E4-1F5F0427DD26}"/>
    <dgm:cxn modelId="{09907321-0BC9-4029-A327-5F92CBD1C9E1}" srcId="{8BCA56B8-DBB9-4DF1-9A94-C3A2C0F025D1}" destId="{50BAE62D-7E3A-4230-8A40-D21C74601611}" srcOrd="4" destOrd="0" parTransId="{5701D3CB-86BE-44C7-B175-C734662EEFF7}" sibTransId="{B7535C8E-AB0E-453D-A0E3-D31185BDCA76}"/>
    <dgm:cxn modelId="{8B0EFEA1-A5D6-44B3-9167-CDA080BD4B52}" type="presOf" srcId="{A47649BA-4EBD-4D67-A294-1CDD10998AC7}" destId="{6B29EDE6-453F-4712-BE7E-67519E7A1C3B}" srcOrd="1" destOrd="0" presId="urn:microsoft.com/office/officeart/2005/8/layout/vList4"/>
    <dgm:cxn modelId="{105F30AB-25FE-439B-B6D6-5193ED018E6C}" type="presOf" srcId="{282039D0-3FB3-429E-8523-B912EF3FCF1B}" destId="{897298CA-57C7-4BF5-A6D2-3E1F5E05E0ED}" srcOrd="1" destOrd="0" presId="urn:microsoft.com/office/officeart/2005/8/layout/vList4"/>
    <dgm:cxn modelId="{38FCA3C0-5AAB-4341-B4FA-7A7C401042AF}" type="presOf" srcId="{E241F98B-1963-4445-A02E-FC4A2A207249}" destId="{8FFF9F64-357E-4CC9-A3ED-629406F96135}" srcOrd="0" destOrd="0" presId="urn:microsoft.com/office/officeart/2005/8/layout/vList4"/>
    <dgm:cxn modelId="{470343FF-E80E-47F8-BCBD-3137A434D894}" type="presOf" srcId="{EEBFA3F6-FC70-4EEB-BDE7-8F137433D7CB}" destId="{A0773AB2-3753-4DB4-8E58-ED42AE273994}" srcOrd="1" destOrd="0" presId="urn:microsoft.com/office/officeart/2005/8/layout/vList4"/>
    <dgm:cxn modelId="{B3358B2F-1649-4BAC-9319-4F7135A25FC4}" type="presOf" srcId="{282039D0-3FB3-429E-8523-B912EF3FCF1B}" destId="{4CD1F8FE-BC02-48E4-AD37-D6586129260F}" srcOrd="0" destOrd="0" presId="urn:microsoft.com/office/officeart/2005/8/layout/vList4"/>
    <dgm:cxn modelId="{B9735ADF-AFED-4A76-9218-39AE6DCA2CE5}" type="presOf" srcId="{1465E70A-365D-408B-9CF1-5AAFFB912763}" destId="{73AF9EFD-2889-4E4E-ABD0-97E84BC0D622}" srcOrd="1" destOrd="0" presId="urn:microsoft.com/office/officeart/2005/8/layout/vList4"/>
    <dgm:cxn modelId="{12BAF4C6-750B-4C3E-88F7-EEC19E3434AE}" type="presOf" srcId="{74815131-C5E4-40C5-BE1E-DCEE6D8CA984}" destId="{E05AB09F-6C8C-4490-BC8C-5BD1DE98CFE9}" srcOrd="1" destOrd="0" presId="urn:microsoft.com/office/officeart/2005/8/layout/vList4"/>
    <dgm:cxn modelId="{0FF295E8-06A9-46DD-AE3E-67A8D0BA88FB}" srcId="{8BCA56B8-DBB9-4DF1-9A94-C3A2C0F025D1}" destId="{1465E70A-365D-408B-9CF1-5AAFFB912763}" srcOrd="8" destOrd="0" parTransId="{8F245ECC-BFAF-45B5-838F-EE094A1BAB11}" sibTransId="{CBC5F989-42B4-4782-A64C-CB3802A3C470}"/>
    <dgm:cxn modelId="{4D2FCF51-2C21-47C4-8415-240F8352D1CE}" type="presOf" srcId="{50BAE62D-7E3A-4230-8A40-D21C74601611}" destId="{A4D10A23-C190-499E-B01D-43AE1D6713B2}" srcOrd="0" destOrd="0" presId="urn:microsoft.com/office/officeart/2005/8/layout/vList4"/>
    <dgm:cxn modelId="{D04651E9-0A7E-41E3-BFBF-62CAABC4F36D}" srcId="{8BCA56B8-DBB9-4DF1-9A94-C3A2C0F025D1}" destId="{67C9E486-C0E7-4B8A-A59B-DF13C226CB31}" srcOrd="9" destOrd="0" parTransId="{53B48FF7-5D5F-4C17-A704-3B15E6CBF880}" sibTransId="{CAD14E03-E609-432C-8A78-A2FFFA4F5C6E}"/>
    <dgm:cxn modelId="{663A3684-AF35-4FA3-8661-E37277F9E0B8}" srcId="{8BCA56B8-DBB9-4DF1-9A94-C3A2C0F025D1}" destId="{A47649BA-4EBD-4D67-A294-1CDD10998AC7}" srcOrd="1" destOrd="0" parTransId="{8E8B19B5-37B2-4328-A7E0-238C63C94A8F}" sibTransId="{1A7B2F36-5EEE-4954-B390-FE13C40FAB84}"/>
    <dgm:cxn modelId="{4E6372B3-2C13-4D20-8D5F-1577BA2D1D3F}" type="presOf" srcId="{45852DCC-11AE-4369-8DD7-2AE116C94BCD}" destId="{1757EBCE-A27F-4635-8CE4-89D5559CE640}" srcOrd="1" destOrd="0" presId="urn:microsoft.com/office/officeart/2005/8/layout/vList4"/>
    <dgm:cxn modelId="{96EA7AFE-6F92-4E0B-AE7A-35FB64DEED6D}" type="presOf" srcId="{50BAE62D-7E3A-4230-8A40-D21C74601611}" destId="{92330D6F-ECAE-480B-AAF8-07A4BCD166A9}" srcOrd="1" destOrd="0" presId="urn:microsoft.com/office/officeart/2005/8/layout/vList4"/>
    <dgm:cxn modelId="{D4CA3322-9A17-40AF-97C7-E2CDDA8AAE98}" type="presOf" srcId="{2A02D54D-2004-43D4-B1BB-88A90903BD51}" destId="{2059CB8F-369B-4DAA-A9AC-DA3A652AC80D}" srcOrd="0" destOrd="0" presId="urn:microsoft.com/office/officeart/2005/8/layout/vList4"/>
    <dgm:cxn modelId="{5D99D3F4-1E33-451E-AC5F-6B996E7B14C0}" type="presOf" srcId="{2A02D54D-2004-43D4-B1BB-88A90903BD51}" destId="{0718629E-5EDC-4220-BB1F-FB60113EB5FE}" srcOrd="1" destOrd="0" presId="urn:microsoft.com/office/officeart/2005/8/layout/vList4"/>
    <dgm:cxn modelId="{A30D83D5-4050-423F-8CA4-2167EE045E8F}" type="presOf" srcId="{8BCA56B8-DBB9-4DF1-9A94-C3A2C0F025D1}" destId="{8500962B-F7B6-4C3F-8C12-A7410DCD77BF}" srcOrd="0" destOrd="0" presId="urn:microsoft.com/office/officeart/2005/8/layout/vList4"/>
    <dgm:cxn modelId="{ECFAF85F-B9F6-4125-A431-546D7229C3B6}" srcId="{8BCA56B8-DBB9-4DF1-9A94-C3A2C0F025D1}" destId="{E241F98B-1963-4445-A02E-FC4A2A207249}" srcOrd="7" destOrd="0" parTransId="{B33B6788-062F-4F8B-8499-B66C40AEFB60}" sibTransId="{BAE6EAD8-4D24-4FBC-B419-7DD92E29B57D}"/>
    <dgm:cxn modelId="{4A963C61-CDE2-47DC-961A-24FBAC61D7CF}" type="presOf" srcId="{45852DCC-11AE-4369-8DD7-2AE116C94BCD}" destId="{E461ECBF-218F-42F4-A8F5-F41BA5F7272D}" srcOrd="0" destOrd="0" presId="urn:microsoft.com/office/officeart/2005/8/layout/vList4"/>
    <dgm:cxn modelId="{2BD8D115-734C-49D7-ADB6-0FCB770EAA8E}" type="presOf" srcId="{1465E70A-365D-408B-9CF1-5AAFFB912763}" destId="{8F678D86-EBCF-44E9-8E93-4C9042FBB982}" srcOrd="0" destOrd="0" presId="urn:microsoft.com/office/officeart/2005/8/layout/vList4"/>
    <dgm:cxn modelId="{79379F6B-62F0-48D3-855B-63D3EC629DD6}" type="presOf" srcId="{A47649BA-4EBD-4D67-A294-1CDD10998AC7}" destId="{C7B05A98-A251-4AF8-A371-07C0ED7BF69C}" srcOrd="0" destOrd="0" presId="urn:microsoft.com/office/officeart/2005/8/layout/vList4"/>
    <dgm:cxn modelId="{36949085-C33E-40D1-94A9-9B9C5EF8003C}" type="presOf" srcId="{67C9E486-C0E7-4B8A-A59B-DF13C226CB31}" destId="{353CEC08-8052-4842-9192-94299F45868A}" srcOrd="1" destOrd="0" presId="urn:microsoft.com/office/officeart/2005/8/layout/vList4"/>
    <dgm:cxn modelId="{FD9D21AE-93E3-4E92-A5BE-7EFC823A0BDA}" type="presOf" srcId="{67C9E486-C0E7-4B8A-A59B-DF13C226CB31}" destId="{34B973BC-78E2-4045-8DFF-349DCB7B3E59}" srcOrd="0" destOrd="0" presId="urn:microsoft.com/office/officeart/2005/8/layout/vList4"/>
    <dgm:cxn modelId="{CA3A30C4-55A2-490D-A7CF-C6F6E86991D5}" srcId="{8BCA56B8-DBB9-4DF1-9A94-C3A2C0F025D1}" destId="{2A02D54D-2004-43D4-B1BB-88A90903BD51}" srcOrd="2" destOrd="0" parTransId="{82B122D2-7849-4F4D-8A6F-9298C477117F}" sibTransId="{4923BC7E-030A-4C36-905C-47BC758D91F7}"/>
    <dgm:cxn modelId="{1A458ED7-630A-4CE0-8343-78D36EE1C5A0}" srcId="{8BCA56B8-DBB9-4DF1-9A94-C3A2C0F025D1}" destId="{74815131-C5E4-40C5-BE1E-DCEE6D8CA984}" srcOrd="6" destOrd="0" parTransId="{5D6B0264-148A-45B0-AF9A-ACB9C676338D}" sibTransId="{468D76DE-DFF1-4BC2-A8B7-A8428BF8F4EF}"/>
    <dgm:cxn modelId="{4F3555FF-39A3-4551-9FAA-D14FCF445A56}" type="presParOf" srcId="{8500962B-F7B6-4C3F-8C12-A7410DCD77BF}" destId="{7A04D5C1-EE05-4E69-8533-D19860714916}" srcOrd="0" destOrd="0" presId="urn:microsoft.com/office/officeart/2005/8/layout/vList4"/>
    <dgm:cxn modelId="{F0921197-8493-40A9-B681-A599A9ED4FBE}" type="presParOf" srcId="{7A04D5C1-EE05-4E69-8533-D19860714916}" destId="{4CD1F8FE-BC02-48E4-AD37-D6586129260F}" srcOrd="0" destOrd="0" presId="urn:microsoft.com/office/officeart/2005/8/layout/vList4"/>
    <dgm:cxn modelId="{B87DBF28-03A8-4E3D-AB21-ED0F2101E20B}" type="presParOf" srcId="{7A04D5C1-EE05-4E69-8533-D19860714916}" destId="{BDD53306-5A8D-43A2-8F09-65798A3FF62F}" srcOrd="1" destOrd="0" presId="urn:microsoft.com/office/officeart/2005/8/layout/vList4"/>
    <dgm:cxn modelId="{A4890A38-077F-4B9B-BB75-5B5361B4C664}" type="presParOf" srcId="{7A04D5C1-EE05-4E69-8533-D19860714916}" destId="{897298CA-57C7-4BF5-A6D2-3E1F5E05E0ED}" srcOrd="2" destOrd="0" presId="urn:microsoft.com/office/officeart/2005/8/layout/vList4"/>
    <dgm:cxn modelId="{2BC16040-C81F-4A54-8A07-EEA8576D5028}" type="presParOf" srcId="{8500962B-F7B6-4C3F-8C12-A7410DCD77BF}" destId="{E1C306E8-EA6C-4AB9-9F58-AE144A35FBAD}" srcOrd="1" destOrd="0" presId="urn:microsoft.com/office/officeart/2005/8/layout/vList4"/>
    <dgm:cxn modelId="{43C17A03-5F18-4CAA-8D3A-1D582B8E1E8D}" type="presParOf" srcId="{8500962B-F7B6-4C3F-8C12-A7410DCD77BF}" destId="{735A5547-9BD6-408B-A66B-3E7EAFC38392}" srcOrd="2" destOrd="0" presId="urn:microsoft.com/office/officeart/2005/8/layout/vList4"/>
    <dgm:cxn modelId="{26897676-5DD6-4C5C-BDE8-11108DCF8567}" type="presParOf" srcId="{735A5547-9BD6-408B-A66B-3E7EAFC38392}" destId="{C7B05A98-A251-4AF8-A371-07C0ED7BF69C}" srcOrd="0" destOrd="0" presId="urn:microsoft.com/office/officeart/2005/8/layout/vList4"/>
    <dgm:cxn modelId="{424A413C-1B1B-40B6-A6CD-F4FD43743F00}" type="presParOf" srcId="{735A5547-9BD6-408B-A66B-3E7EAFC38392}" destId="{153953AF-9655-4C6B-B665-2F171B966500}" srcOrd="1" destOrd="0" presId="urn:microsoft.com/office/officeart/2005/8/layout/vList4"/>
    <dgm:cxn modelId="{D6657903-45A2-41E3-9B65-F4C10E8D8189}" type="presParOf" srcId="{735A5547-9BD6-408B-A66B-3E7EAFC38392}" destId="{6B29EDE6-453F-4712-BE7E-67519E7A1C3B}" srcOrd="2" destOrd="0" presId="urn:microsoft.com/office/officeart/2005/8/layout/vList4"/>
    <dgm:cxn modelId="{D9264050-3338-489D-AD7F-0AE3065AF812}" type="presParOf" srcId="{8500962B-F7B6-4C3F-8C12-A7410DCD77BF}" destId="{CE86F300-EDE0-480F-904D-887B4B7535B5}" srcOrd="3" destOrd="0" presId="urn:microsoft.com/office/officeart/2005/8/layout/vList4"/>
    <dgm:cxn modelId="{F74EAA18-A050-4095-94CD-B772FEA1D654}" type="presParOf" srcId="{8500962B-F7B6-4C3F-8C12-A7410DCD77BF}" destId="{78C3B4C9-7DF0-4828-9B04-6B7F12A6C6A8}" srcOrd="4" destOrd="0" presId="urn:microsoft.com/office/officeart/2005/8/layout/vList4"/>
    <dgm:cxn modelId="{F62018B5-6798-4537-8654-F5FFA7895CFE}" type="presParOf" srcId="{78C3B4C9-7DF0-4828-9B04-6B7F12A6C6A8}" destId="{2059CB8F-369B-4DAA-A9AC-DA3A652AC80D}" srcOrd="0" destOrd="0" presId="urn:microsoft.com/office/officeart/2005/8/layout/vList4"/>
    <dgm:cxn modelId="{75BB37FD-5F31-4027-B24B-80AF8ED7D220}" type="presParOf" srcId="{78C3B4C9-7DF0-4828-9B04-6B7F12A6C6A8}" destId="{69812A87-5DCA-469D-84F4-28BE0F7ABD5E}" srcOrd="1" destOrd="0" presId="urn:microsoft.com/office/officeart/2005/8/layout/vList4"/>
    <dgm:cxn modelId="{773FF01E-77DA-4E4D-8EB8-70DAB0F9C213}" type="presParOf" srcId="{78C3B4C9-7DF0-4828-9B04-6B7F12A6C6A8}" destId="{0718629E-5EDC-4220-BB1F-FB60113EB5FE}" srcOrd="2" destOrd="0" presId="urn:microsoft.com/office/officeart/2005/8/layout/vList4"/>
    <dgm:cxn modelId="{FCFF932D-F4D4-416D-B175-F581E7F80C88}" type="presParOf" srcId="{8500962B-F7B6-4C3F-8C12-A7410DCD77BF}" destId="{179DB5E3-23B0-4650-9D1B-98C02D476D4B}" srcOrd="5" destOrd="0" presId="urn:microsoft.com/office/officeart/2005/8/layout/vList4"/>
    <dgm:cxn modelId="{325D171B-F250-40A6-8F7D-E8E97521E5A8}" type="presParOf" srcId="{8500962B-F7B6-4C3F-8C12-A7410DCD77BF}" destId="{CCC1CE83-8E1F-46E9-A5C2-B864D0C1BB9C}" srcOrd="6" destOrd="0" presId="urn:microsoft.com/office/officeart/2005/8/layout/vList4"/>
    <dgm:cxn modelId="{C36012EE-037F-4C35-A71E-1A35F09BB4DD}" type="presParOf" srcId="{CCC1CE83-8E1F-46E9-A5C2-B864D0C1BB9C}" destId="{E461ECBF-218F-42F4-A8F5-F41BA5F7272D}" srcOrd="0" destOrd="0" presId="urn:microsoft.com/office/officeart/2005/8/layout/vList4"/>
    <dgm:cxn modelId="{F791C814-EA93-42AF-933A-75707CCFC21A}" type="presParOf" srcId="{CCC1CE83-8E1F-46E9-A5C2-B864D0C1BB9C}" destId="{C93370AE-CA60-4BA2-941A-3F548584952A}" srcOrd="1" destOrd="0" presId="urn:microsoft.com/office/officeart/2005/8/layout/vList4"/>
    <dgm:cxn modelId="{BB48617B-6A81-411A-A996-8E7A4C9B05A8}" type="presParOf" srcId="{CCC1CE83-8E1F-46E9-A5C2-B864D0C1BB9C}" destId="{1757EBCE-A27F-4635-8CE4-89D5559CE640}" srcOrd="2" destOrd="0" presId="urn:microsoft.com/office/officeart/2005/8/layout/vList4"/>
    <dgm:cxn modelId="{8921C5CA-872D-48E5-9E96-B8BE08F6BB6E}" type="presParOf" srcId="{8500962B-F7B6-4C3F-8C12-A7410DCD77BF}" destId="{DEB43BC9-EF7F-4279-9863-2765D25A9BC6}" srcOrd="7" destOrd="0" presId="urn:microsoft.com/office/officeart/2005/8/layout/vList4"/>
    <dgm:cxn modelId="{AB018F28-988F-49EA-AE91-DB28CEE3DC23}" type="presParOf" srcId="{8500962B-F7B6-4C3F-8C12-A7410DCD77BF}" destId="{1A3494B3-228E-4226-8667-13B6C59936AF}" srcOrd="8" destOrd="0" presId="urn:microsoft.com/office/officeart/2005/8/layout/vList4"/>
    <dgm:cxn modelId="{E5701F50-DDC5-4CF2-A34A-7209822E8700}" type="presParOf" srcId="{1A3494B3-228E-4226-8667-13B6C59936AF}" destId="{A4D10A23-C190-499E-B01D-43AE1D6713B2}" srcOrd="0" destOrd="0" presId="urn:microsoft.com/office/officeart/2005/8/layout/vList4"/>
    <dgm:cxn modelId="{3AD44813-A0BF-4AA8-805B-12724FB2FF72}" type="presParOf" srcId="{1A3494B3-228E-4226-8667-13B6C59936AF}" destId="{2BA215D5-4594-4257-BB0E-90B07EC1EB60}" srcOrd="1" destOrd="0" presId="urn:microsoft.com/office/officeart/2005/8/layout/vList4"/>
    <dgm:cxn modelId="{66E066DF-3DBD-4228-A403-4B097F4F3D14}" type="presParOf" srcId="{1A3494B3-228E-4226-8667-13B6C59936AF}" destId="{92330D6F-ECAE-480B-AAF8-07A4BCD166A9}" srcOrd="2" destOrd="0" presId="urn:microsoft.com/office/officeart/2005/8/layout/vList4"/>
    <dgm:cxn modelId="{6CD69E46-F815-4CEC-A5DC-82F256A63B1C}" type="presParOf" srcId="{8500962B-F7B6-4C3F-8C12-A7410DCD77BF}" destId="{1FFAD2C6-8E96-4909-8A96-09D36219F0F4}" srcOrd="9" destOrd="0" presId="urn:microsoft.com/office/officeart/2005/8/layout/vList4"/>
    <dgm:cxn modelId="{0DDEC7D8-5264-4FEB-88A9-05AB3BA11820}" type="presParOf" srcId="{8500962B-F7B6-4C3F-8C12-A7410DCD77BF}" destId="{97DB18E7-00F0-47CF-BD6D-58FEBD042300}" srcOrd="10" destOrd="0" presId="urn:microsoft.com/office/officeart/2005/8/layout/vList4"/>
    <dgm:cxn modelId="{E3DBFBD1-6900-4A61-9A3D-AA6C68A6B87D}" type="presParOf" srcId="{97DB18E7-00F0-47CF-BD6D-58FEBD042300}" destId="{37D1109A-8220-4B85-8F83-39798332750C}" srcOrd="0" destOrd="0" presId="urn:microsoft.com/office/officeart/2005/8/layout/vList4"/>
    <dgm:cxn modelId="{76449073-B009-427A-B989-B678365B68F9}" type="presParOf" srcId="{97DB18E7-00F0-47CF-BD6D-58FEBD042300}" destId="{0B6C15AF-BDBF-45AD-A7D3-3EE2FFE76519}" srcOrd="1" destOrd="0" presId="urn:microsoft.com/office/officeart/2005/8/layout/vList4"/>
    <dgm:cxn modelId="{0F9B0882-90AD-4DDB-B6D0-9E82DCC72B06}" type="presParOf" srcId="{97DB18E7-00F0-47CF-BD6D-58FEBD042300}" destId="{A0773AB2-3753-4DB4-8E58-ED42AE273994}" srcOrd="2" destOrd="0" presId="urn:microsoft.com/office/officeart/2005/8/layout/vList4"/>
    <dgm:cxn modelId="{880552E8-2F4A-4190-AD1C-36A10A61E9A3}" type="presParOf" srcId="{8500962B-F7B6-4C3F-8C12-A7410DCD77BF}" destId="{4F18F9C4-D296-4A93-B248-9D2B3A9E3B11}" srcOrd="11" destOrd="0" presId="urn:microsoft.com/office/officeart/2005/8/layout/vList4"/>
    <dgm:cxn modelId="{092E9DA2-D259-491B-811F-7FF0E1B3F5AD}" type="presParOf" srcId="{8500962B-F7B6-4C3F-8C12-A7410DCD77BF}" destId="{E2390488-53FE-4D1E-A9DD-4413835F580D}" srcOrd="12" destOrd="0" presId="urn:microsoft.com/office/officeart/2005/8/layout/vList4"/>
    <dgm:cxn modelId="{97AFB778-EB38-4B62-BB39-278FA153212B}" type="presParOf" srcId="{E2390488-53FE-4D1E-A9DD-4413835F580D}" destId="{6C01CBC1-94FB-4704-B20B-41275BCFB78F}" srcOrd="0" destOrd="0" presId="urn:microsoft.com/office/officeart/2005/8/layout/vList4"/>
    <dgm:cxn modelId="{644E5C98-0CF9-42F4-BA77-A416AED23310}" type="presParOf" srcId="{E2390488-53FE-4D1E-A9DD-4413835F580D}" destId="{FDA3F630-276B-4247-B4C3-8A97339E999C}" srcOrd="1" destOrd="0" presId="urn:microsoft.com/office/officeart/2005/8/layout/vList4"/>
    <dgm:cxn modelId="{7DDA2CE7-FE7B-4CF0-893E-DA9CA717CF0B}" type="presParOf" srcId="{E2390488-53FE-4D1E-A9DD-4413835F580D}" destId="{E05AB09F-6C8C-4490-BC8C-5BD1DE98CFE9}" srcOrd="2" destOrd="0" presId="urn:microsoft.com/office/officeart/2005/8/layout/vList4"/>
    <dgm:cxn modelId="{34769768-BA4C-49FE-BB95-5FA757BCD628}" type="presParOf" srcId="{8500962B-F7B6-4C3F-8C12-A7410DCD77BF}" destId="{318F5517-019D-46F7-B66E-AC4956F7B7FD}" srcOrd="13" destOrd="0" presId="urn:microsoft.com/office/officeart/2005/8/layout/vList4"/>
    <dgm:cxn modelId="{7FACDA1D-427A-4F21-8A23-E89F32491230}" type="presParOf" srcId="{8500962B-F7B6-4C3F-8C12-A7410DCD77BF}" destId="{63E1362D-CFDE-4335-9D4A-84405B90D8FB}" srcOrd="14" destOrd="0" presId="urn:microsoft.com/office/officeart/2005/8/layout/vList4"/>
    <dgm:cxn modelId="{92CF0F93-72A9-47E1-909D-81E96E5A4E48}" type="presParOf" srcId="{63E1362D-CFDE-4335-9D4A-84405B90D8FB}" destId="{8FFF9F64-357E-4CC9-A3ED-629406F96135}" srcOrd="0" destOrd="0" presId="urn:microsoft.com/office/officeart/2005/8/layout/vList4"/>
    <dgm:cxn modelId="{49829B26-3CF1-4094-996D-C7602BD4E859}" type="presParOf" srcId="{63E1362D-CFDE-4335-9D4A-84405B90D8FB}" destId="{F418E170-93A6-4D4A-92FF-14647388C8AC}" srcOrd="1" destOrd="0" presId="urn:microsoft.com/office/officeart/2005/8/layout/vList4"/>
    <dgm:cxn modelId="{1B9E632C-EE5C-449E-B166-CF08F4F6B4CF}" type="presParOf" srcId="{63E1362D-CFDE-4335-9D4A-84405B90D8FB}" destId="{649F4881-6567-43FC-BB56-605EF6EBCEC5}" srcOrd="2" destOrd="0" presId="urn:microsoft.com/office/officeart/2005/8/layout/vList4"/>
    <dgm:cxn modelId="{C197928B-6C23-4B7C-9FE2-00EE96F71632}" type="presParOf" srcId="{8500962B-F7B6-4C3F-8C12-A7410DCD77BF}" destId="{56140BBA-81D2-40FD-8168-EE2B7482C75D}" srcOrd="15" destOrd="0" presId="urn:microsoft.com/office/officeart/2005/8/layout/vList4"/>
    <dgm:cxn modelId="{8174D002-BD95-45D6-B19E-1E025575CABF}" type="presParOf" srcId="{8500962B-F7B6-4C3F-8C12-A7410DCD77BF}" destId="{952CD891-0477-4DA8-B954-F5BAD2F5828B}" srcOrd="16" destOrd="0" presId="urn:microsoft.com/office/officeart/2005/8/layout/vList4"/>
    <dgm:cxn modelId="{28D80720-1474-4B21-8B78-D496E5A81579}" type="presParOf" srcId="{952CD891-0477-4DA8-B954-F5BAD2F5828B}" destId="{8F678D86-EBCF-44E9-8E93-4C9042FBB982}" srcOrd="0" destOrd="0" presId="urn:microsoft.com/office/officeart/2005/8/layout/vList4"/>
    <dgm:cxn modelId="{D12A117D-639B-4689-AA27-6CCE26F76CC1}" type="presParOf" srcId="{952CD891-0477-4DA8-B954-F5BAD2F5828B}" destId="{3F214D48-4734-49D4-B787-A675DD650389}" srcOrd="1" destOrd="0" presId="urn:microsoft.com/office/officeart/2005/8/layout/vList4"/>
    <dgm:cxn modelId="{8E8B97C8-26BA-459F-91AC-FCE5E7EDC57D}" type="presParOf" srcId="{952CD891-0477-4DA8-B954-F5BAD2F5828B}" destId="{73AF9EFD-2889-4E4E-ABD0-97E84BC0D622}" srcOrd="2" destOrd="0" presId="urn:microsoft.com/office/officeart/2005/8/layout/vList4"/>
    <dgm:cxn modelId="{4BD87E93-4019-4EDD-A9AF-BC2F5745AFAF}" type="presParOf" srcId="{8500962B-F7B6-4C3F-8C12-A7410DCD77BF}" destId="{BA4ECF7C-AF2C-43A1-890D-5BF77C67F9BF}" srcOrd="17" destOrd="0" presId="urn:microsoft.com/office/officeart/2005/8/layout/vList4"/>
    <dgm:cxn modelId="{B5BF0D7B-3412-4B45-9D96-8BCF2F6D120C}" type="presParOf" srcId="{8500962B-F7B6-4C3F-8C12-A7410DCD77BF}" destId="{082E56A9-4444-444F-BC09-0D07F6AE1BCD}" srcOrd="18" destOrd="0" presId="urn:microsoft.com/office/officeart/2005/8/layout/vList4"/>
    <dgm:cxn modelId="{7F6E57EA-324F-495C-960E-DE7A74B2C27C}" type="presParOf" srcId="{082E56A9-4444-444F-BC09-0D07F6AE1BCD}" destId="{34B973BC-78E2-4045-8DFF-349DCB7B3E59}" srcOrd="0" destOrd="0" presId="urn:microsoft.com/office/officeart/2005/8/layout/vList4"/>
    <dgm:cxn modelId="{08C6F1B6-5AF1-4F98-95C2-E1FD240D88DA}" type="presParOf" srcId="{082E56A9-4444-444F-BC09-0D07F6AE1BCD}" destId="{40822033-93DE-4C93-A982-7F292C4AF1C1}" srcOrd="1" destOrd="0" presId="urn:microsoft.com/office/officeart/2005/8/layout/vList4"/>
    <dgm:cxn modelId="{3999E0C1-1CDF-4CE7-94A8-44581BD3DDEB}" type="presParOf" srcId="{082E56A9-4444-444F-BC09-0D07F6AE1BCD}" destId="{353CEC08-8052-4842-9192-94299F45868A}" srcOrd="2" destOrd="0" presId="urn:microsoft.com/office/officeart/2005/8/layout/vList4"/>
  </dgm:cxnLst>
  <dgm:bg/>
  <dgm:whole>
    <a:ln w="19050">
      <a:solidFill>
        <a:srgbClr val="FF9933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CB62A-F74C-48E1-8A5C-A2217FB74DAB}">
      <dsp:nvSpPr>
        <dsp:cNvPr id="0" name=""/>
        <dsp:cNvSpPr/>
      </dsp:nvSpPr>
      <dsp:spPr>
        <a:xfrm>
          <a:off x="932289" y="768164"/>
          <a:ext cx="3406949" cy="118318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04A93-5DC0-423F-84BE-B952DBFF39E9}">
      <dsp:nvSpPr>
        <dsp:cNvPr id="0" name=""/>
        <dsp:cNvSpPr/>
      </dsp:nvSpPr>
      <dsp:spPr>
        <a:xfrm>
          <a:off x="2310915" y="3665392"/>
          <a:ext cx="660261" cy="422567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405B8-B631-485E-A4E9-F9DCECA1E44E}">
      <dsp:nvSpPr>
        <dsp:cNvPr id="0" name=""/>
        <dsp:cNvSpPr/>
      </dsp:nvSpPr>
      <dsp:spPr>
        <a:xfrm>
          <a:off x="1056418" y="4003446"/>
          <a:ext cx="3169255" cy="79231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Долговая нагрузка</a:t>
          </a:r>
          <a:endParaRPr lang="ru-RU" sz="2700" b="1" kern="1200" dirty="0"/>
        </a:p>
      </dsp:txBody>
      <dsp:txXfrm>
        <a:off x="1056418" y="4003446"/>
        <a:ext cx="3169255" cy="792313"/>
      </dsp:txXfrm>
    </dsp:sp>
    <dsp:sp modelId="{C3C6AC0B-E745-4FE5-B124-7567CC09B2DE}">
      <dsp:nvSpPr>
        <dsp:cNvPr id="0" name=""/>
        <dsp:cNvSpPr/>
      </dsp:nvSpPr>
      <dsp:spPr>
        <a:xfrm>
          <a:off x="2060115" y="2118926"/>
          <a:ext cx="1188470" cy="118847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42 004,8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2022 год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234162" y="2292973"/>
        <a:ext cx="840376" cy="840376"/>
      </dsp:txXfrm>
    </dsp:sp>
    <dsp:sp modelId="{CC681FCB-9E15-4C60-89FB-A77F63340BB5}">
      <dsp:nvSpPr>
        <dsp:cNvPr id="0" name=""/>
        <dsp:cNvSpPr/>
      </dsp:nvSpPr>
      <dsp:spPr>
        <a:xfrm>
          <a:off x="1511023" y="1008238"/>
          <a:ext cx="1188470" cy="1188470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17 907,1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2020 год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685070" y="1182285"/>
        <a:ext cx="840376" cy="840376"/>
      </dsp:txXfrm>
    </dsp:sp>
    <dsp:sp modelId="{C326F204-094F-4A6A-86A3-5C5435ADD6A9}">
      <dsp:nvSpPr>
        <dsp:cNvPr id="0" name=""/>
        <dsp:cNvSpPr/>
      </dsp:nvSpPr>
      <dsp:spPr>
        <a:xfrm>
          <a:off x="2656961" y="684667"/>
          <a:ext cx="1188470" cy="118847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37 263,9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2021 год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831008" y="858714"/>
        <a:ext cx="840376" cy="840376"/>
      </dsp:txXfrm>
    </dsp:sp>
    <dsp:sp modelId="{1B6C67F9-121E-4CB0-B0CB-15D1FFDC616A}">
      <dsp:nvSpPr>
        <dsp:cNvPr id="0" name=""/>
        <dsp:cNvSpPr/>
      </dsp:nvSpPr>
      <dsp:spPr>
        <a:xfrm>
          <a:off x="803406" y="634975"/>
          <a:ext cx="3697465" cy="295797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0.01961</cdr:x>
      <cdr:y>0.02492</cdr:y>
    </cdr:from>
    <cdr:to>
      <cdr:x>1</cdr:x>
      <cdr:y>0.16217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0329" y="83395"/>
          <a:ext cx="4515951" cy="459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Индивидуальные предприниматели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0.01719</cdr:x>
      <cdr:y>0.13078</cdr:y>
    </cdr:from>
    <cdr:to>
      <cdr:x>0.25599</cdr:x>
      <cdr:y>0.26803</cdr:y>
    </cdr:to>
    <cdr:sp macro="" textlink="">
      <cdr:nvSpPr>
        <cdr:cNvPr id="4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9163" y="437578"/>
          <a:ext cx="1099979" cy="459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solidFill>
                <a:srgbClr val="0070C0"/>
              </a:solidFill>
            </a:rPr>
            <a:t>кол-во</a:t>
          </a:r>
          <a:endParaRPr lang="ru-RU" sz="1200" b="1" i="1" dirty="0">
            <a:solidFill>
              <a:srgbClr val="0070C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0.90304</cdr:x>
      <cdr:y>0.72408</cdr:y>
    </cdr:from>
    <cdr:to>
      <cdr:x>0.98945</cdr:x>
      <cdr:y>0.87459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35900" y="1759766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0.88735</cdr:x>
      <cdr:y>0.92142</cdr:y>
    </cdr:from>
    <cdr:to>
      <cdr:x>0.97453</cdr:x>
      <cdr:y>0.99956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2127" y="4313143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0.89431</cdr:x>
      <cdr:y>0.57144</cdr:y>
    </cdr:from>
    <cdr:to>
      <cdr:x>0.98215</cdr:x>
      <cdr:y>0.64734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5302" y="275421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0.89468</cdr:x>
      <cdr:y>0.59766</cdr:y>
    </cdr:from>
    <cdr:to>
      <cdr:x>0.98343</cdr:x>
      <cdr:y>0.67633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59102" y="2778941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0.88142</cdr:x>
      <cdr:y>0.79044</cdr:y>
    </cdr:from>
    <cdr:to>
      <cdr:x>0.96783</cdr:x>
      <cdr:y>0.86827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48288" y="3715112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0.125</cdr:x>
      <cdr:y>0</cdr:y>
    </cdr:from>
    <cdr:to>
      <cdr:x>1</cdr:x>
      <cdr:y>0.1593</cdr:y>
    </cdr:to>
    <cdr:sp macro="" textlink="">
      <cdr:nvSpPr>
        <cdr:cNvPr id="3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76064" y="-72008"/>
          <a:ext cx="3591399" cy="355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Малые предприятия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0.01754</cdr:x>
      <cdr:y>0.03226</cdr:y>
    </cdr:from>
    <cdr:to>
      <cdr:x>0.22807</cdr:x>
      <cdr:y>0.12903</cdr:y>
    </cdr:to>
    <cdr:sp macro="" textlink="">
      <cdr:nvSpPr>
        <cdr:cNvPr id="5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2008" y="72008"/>
          <a:ext cx="864096" cy="216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l"/>
          <a:r>
            <a:rPr lang="ru-RU" sz="1200" b="1" i="1" dirty="0" smtClean="0">
              <a:solidFill>
                <a:srgbClr val="0070C0"/>
              </a:solidFill>
            </a:rPr>
            <a:t>кол-во</a:t>
          </a:r>
          <a:endParaRPr lang="ru-RU" sz="1200" b="1" i="1" dirty="0">
            <a:solidFill>
              <a:srgbClr val="0070C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0.71814</cdr:x>
      <cdr:y>0.10596</cdr:y>
    </cdr:from>
    <cdr:to>
      <cdr:x>0.99699</cdr:x>
      <cdr:y>0.18793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656486" y="246174"/>
          <a:ext cx="1808096" cy="190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algn="l" rtl="0" eaLnBrk="1" latinLnBrk="0" hangingPunct="1">
            <a:spcBef>
              <a:spcPct val="0"/>
            </a:spcBef>
            <a:buNone/>
            <a:defRPr kumimoji="0" sz="4000" kern="1200" spc="-100" baseline="0">
              <a:solidFill>
                <a:srgbClr val="D6ECFF">
                  <a:satMod val="200000"/>
                </a:srgbClr>
              </a:solidFill>
              <a:latin typeface="Constantia"/>
            </a:defRPr>
          </a:lvl1pPr>
          <a:extLst/>
        </a:lstStyle>
        <a:p xmlns:a="http://schemas.openxmlformats.org/drawingml/2006/main">
          <a:pPr algn="ctr"/>
          <a:r>
            <a:rPr lang="ru-RU" sz="1800" i="1" dirty="0" smtClean="0">
              <a:solidFill>
                <a:srgbClr val="002060"/>
              </a:solidFill>
            </a:rPr>
            <a:t>Индексы объёмов</a:t>
          </a:r>
          <a:endParaRPr lang="ru-RU" sz="1800" i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0.46312</cdr:x>
      <cdr:y>0.12835</cdr:y>
    </cdr:from>
    <cdr:to>
      <cdr:x>0.55927</cdr:x>
      <cdr:y>0.18985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2785982" y="298173"/>
          <a:ext cx="578405" cy="1428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</a:t>
          </a:r>
          <a:r>
            <a: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</a:p>
        <a:p xmlns:a="http://schemas.openxmlformats.org/drawingml/2006/main">
          <a:endParaRPr lang="ru-RU" sz="1600" dirty="0" smtClean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0.47796</cdr:x>
      <cdr:y>0.73572</cdr:y>
    </cdr:from>
    <cdr:to>
      <cdr:x>0.63393</cdr:x>
      <cdr:y>0.86183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875268" y="1709222"/>
          <a:ext cx="938239" cy="29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101,9</a:t>
          </a:r>
        </a:p>
      </cdr:txBody>
    </cdr:sp>
  </cdr:relSizeAnchor>
  <cdr:relSizeAnchor xmlns:cdr="http://schemas.openxmlformats.org/drawingml/2006/chartDrawing">
    <cdr:from>
      <cdr:x>0.25234</cdr:x>
      <cdr:y>0.1194</cdr:y>
    </cdr:from>
    <cdr:to>
      <cdr:x>0.39731</cdr:x>
      <cdr:y>0.22671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1517990" y="277391"/>
          <a:ext cx="872109" cy="249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100,5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0.27094</cdr:x>
      <cdr:y>0.74019</cdr:y>
    </cdr:from>
    <cdr:to>
      <cdr:x>0.40827</cdr:x>
      <cdr:y>0.8171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1629892" y="1719612"/>
          <a:ext cx="826103" cy="1786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</a:p>
      </cdr:txBody>
    </cdr:sp>
  </cdr:relSizeAnchor>
  <cdr:relSizeAnchor xmlns:cdr="http://schemas.openxmlformats.org/drawingml/2006/chartDrawing">
    <cdr:from>
      <cdr:x>0.2554</cdr:x>
      <cdr:y>0.32535</cdr:y>
    </cdr:from>
    <cdr:to>
      <cdr:x>0.37079</cdr:x>
      <cdr:y>0.39998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1536373" y="755848"/>
          <a:ext cx="694147" cy="1733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100,5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0.46729</cdr:x>
      <cdr:y>0.33876</cdr:y>
    </cdr:from>
    <cdr:to>
      <cdr:x>0.60457</cdr:x>
      <cdr:y>0.41904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2811055" y="787017"/>
          <a:ext cx="825807" cy="1864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101,6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0.26289</cdr:x>
      <cdr:y>0.53872</cdr:y>
    </cdr:from>
    <cdr:to>
      <cdr:x>0.37504</cdr:x>
      <cdr:y>0.61335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1581460" y="1251571"/>
          <a:ext cx="674656" cy="1733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100,1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0.47346</cdr:x>
      <cdr:y>0.52978</cdr:y>
    </cdr:from>
    <cdr:to>
      <cdr:x>0.60457</cdr:x>
      <cdr:y>0.61136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848181" y="1230789"/>
          <a:ext cx="788681" cy="1895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102,2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0.5589</cdr:x>
      <cdr:y>0.65139</cdr:y>
    </cdr:from>
    <cdr:to>
      <cdr:x>0.68311</cdr:x>
      <cdr:y>0.7735</cdr:y>
    </cdr:to>
    <cdr:sp macro="" textlink="">
      <cdr:nvSpPr>
        <cdr:cNvPr id="5" name="Блок-схема: знак завершения 4"/>
        <cdr:cNvSpPr/>
      </cdr:nvSpPr>
      <cdr:spPr>
        <a:xfrm xmlns:a="http://schemas.openxmlformats.org/drawingml/2006/main">
          <a:off x="5829300" y="1609725"/>
          <a:ext cx="1295400" cy="301752"/>
        </a:xfrm>
        <a:prstGeom xmlns:a="http://schemas.openxmlformats.org/drawingml/2006/main" prst="flowChartTerminator">
          <a:avLst/>
        </a:prstGeom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42 557,3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0.88779</cdr:x>
      <cdr:y>0.42833</cdr:y>
    </cdr:from>
    <cdr:to>
      <cdr:x>0.97164</cdr:x>
      <cdr:y>0.49353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7686675" y="2021888"/>
          <a:ext cx="72603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Итого: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0.86623</cdr:x>
      <cdr:y>0.58568</cdr:y>
    </cdr:from>
    <cdr:to>
      <cdr:x>0.95255</cdr:x>
      <cdr:y>0.66351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24750" y="2752725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0.89264</cdr:x>
      <cdr:y>0.83289</cdr:y>
    </cdr:from>
    <cdr:to>
      <cdr:x>0.9783</cdr:x>
      <cdr:y>0.98155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13675" y="20493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0.88522</cdr:x>
      <cdr:y>0.6427</cdr:y>
    </cdr:from>
    <cdr:to>
      <cdr:x>0.97183</cdr:x>
      <cdr:y>0.72068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4450" y="30145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0.89939</cdr:x>
      <cdr:y>0.77988</cdr:y>
    </cdr:from>
    <cdr:to>
      <cdr:x>0.98515</cdr:x>
      <cdr:y>0.91571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64475" y="21001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D4101-702D-4671-9075-0EC4EB46882A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5494-43D6-4DA5-B293-05FA7DB64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5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3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8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4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1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5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3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1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9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4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7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5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0BB6-EDCB-46FA-B923-70E040239206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424A6-AE6E-480A-B214-32FA042B9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6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5.png"/><Relationship Id="rId7" Type="http://schemas.openxmlformats.org/officeDocument/2006/relationships/image" Target="../media/image2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chart" Target="../charts/chart11.xml"/><Relationship Id="rId5" Type="http://schemas.openxmlformats.org/officeDocument/2006/relationships/diagramLayout" Target="../diagrams/layout2.xml"/><Relationship Id="rId10" Type="http://schemas.openxmlformats.org/officeDocument/2006/relationships/chart" Target="../charts/chart10.xml"/><Relationship Id="rId4" Type="http://schemas.openxmlformats.org/officeDocument/2006/relationships/diagramData" Target="../diagrams/data2.xml"/><Relationship Id="rId9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12" Type="http://schemas.openxmlformats.org/officeDocument/2006/relationships/chart" Target="../charts/chart1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chart" Target="../charts/chart14.xml"/><Relationship Id="rId5" Type="http://schemas.openxmlformats.org/officeDocument/2006/relationships/diagramLayout" Target="../diagrams/layout3.xml"/><Relationship Id="rId10" Type="http://schemas.openxmlformats.org/officeDocument/2006/relationships/chart" Target="../charts/chart13.xml"/><Relationship Id="rId4" Type="http://schemas.openxmlformats.org/officeDocument/2006/relationships/diagramData" Target="../diagrams/data3.xml"/><Relationship Id="rId9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12" Type="http://schemas.openxmlformats.org/officeDocument/2006/relationships/chart" Target="../charts/chart1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chart" Target="../charts/chart18.xml"/><Relationship Id="rId5" Type="http://schemas.openxmlformats.org/officeDocument/2006/relationships/diagramLayout" Target="../diagrams/layout4.xml"/><Relationship Id="rId10" Type="http://schemas.openxmlformats.org/officeDocument/2006/relationships/chart" Target="../charts/chart17.xml"/><Relationship Id="rId4" Type="http://schemas.openxmlformats.org/officeDocument/2006/relationships/diagramData" Target="../diagrams/data4.xml"/><Relationship Id="rId9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12" Type="http://schemas.openxmlformats.org/officeDocument/2006/relationships/chart" Target="../charts/chart2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chart" Target="../charts/chart22.xml"/><Relationship Id="rId5" Type="http://schemas.openxmlformats.org/officeDocument/2006/relationships/diagramLayout" Target="../diagrams/layout5.xml"/><Relationship Id="rId10" Type="http://schemas.openxmlformats.org/officeDocument/2006/relationships/chart" Target="../charts/chart21.xml"/><Relationship Id="rId4" Type="http://schemas.openxmlformats.org/officeDocument/2006/relationships/diagramData" Target="../diagrams/data5.xml"/><Relationship Id="rId9" Type="http://schemas.openxmlformats.org/officeDocument/2006/relationships/chart" Target="../charts/char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35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0.xml"/><Relationship Id="rId5" Type="http://schemas.openxmlformats.org/officeDocument/2006/relationships/image" Target="../media/image52.jpeg"/><Relationship Id="rId4" Type="http://schemas.openxmlformats.org/officeDocument/2006/relationships/image" Target="../media/image36.pn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8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8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60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39.png"/><Relationship Id="rId4" Type="http://schemas.openxmlformats.org/officeDocument/2006/relationships/chart" Target="../charts/chart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5.png"/><Relationship Id="rId7" Type="http://schemas.openxmlformats.org/officeDocument/2006/relationships/chart" Target="../charts/chart36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3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chart" Target="../charts/chart35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chart" Target="../charts/chart3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5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7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chart" Target="../charts/chart4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16.emf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5.xml"/><Relationship Id="rId5" Type="http://schemas.openxmlformats.org/officeDocument/2006/relationships/image" Target="../media/image94.emf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chart" Target="../charts/chart4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gif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5.png"/><Relationship Id="rId7" Type="http://schemas.openxmlformats.org/officeDocument/2006/relationships/image" Target="../media/image19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6.xml"/><Relationship Id="rId10" Type="http://schemas.openxmlformats.org/officeDocument/2006/relationships/image" Target="../media/image24.png"/><Relationship Id="rId4" Type="http://schemas.openxmlformats.org/officeDocument/2006/relationships/chart" Target="../charts/chart5.xml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46038" y="2038226"/>
            <a:ext cx="12192000" cy="4819771"/>
          </a:xfrm>
          <a:prstGeom prst="rect">
            <a:avLst/>
          </a:prstGeom>
          <a:gradFill>
            <a:gsLst>
              <a:gs pos="65000">
                <a:schemeClr val="accent4">
                  <a:lumMod val="20000"/>
                  <a:lumOff val="80000"/>
                  <a:alpha val="61000"/>
                </a:schemeClr>
              </a:gs>
              <a:gs pos="38000">
                <a:schemeClr val="accent2">
                  <a:lumMod val="20000"/>
                  <a:lumOff val="80000"/>
                  <a:alpha val="12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9" y="143476"/>
            <a:ext cx="1414247" cy="15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7384" y="1155346"/>
            <a:ext cx="12051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ЗАТО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 на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algn="ctr" defTabSz="457200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2021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 2022 годов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075" y="317147"/>
            <a:ext cx="1029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ЗАТО г.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4168235"/>
            <a:ext cx="4124325" cy="268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1"/>
          <a:stretch/>
        </p:blipFill>
        <p:spPr bwMode="auto">
          <a:xfrm>
            <a:off x="-18392" y="2364485"/>
            <a:ext cx="4264825" cy="2502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3112846"/>
            <a:ext cx="4283074" cy="282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2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г.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 ЗАТО г. Североморск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3605"/>
              </p:ext>
            </p:extLst>
          </p:nvPr>
        </p:nvGraphicFramePr>
        <p:xfrm>
          <a:off x="1732911" y="1111672"/>
          <a:ext cx="8128000" cy="29631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40000"/>
                      <a:lumOff val="60000"/>
                    </a:schemeClr>
                  </a:outerShdw>
                </a:effectLst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755228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3 237 210,0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3 838 466,6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3 041 994,3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2 988 410,2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0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3 323 608,3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3 922 587,4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3 134 030,5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3 029 782,5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- 86 398,3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-84 120,8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-92 036,2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-41 372,3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2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488" y="1204911"/>
            <a:ext cx="933450" cy="619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3623" y="1092156"/>
            <a:ext cx="638174" cy="619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4383065-4A98-2947-9998-F0D31D857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965" y="2158362"/>
            <a:ext cx="752473" cy="581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5D68BAB-D348-CA48-9790-C89EFEA58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3209" y="3219440"/>
            <a:ext cx="747717" cy="6286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06849" y="727055"/>
            <a:ext cx="1573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52543501"/>
              </p:ext>
            </p:extLst>
          </p:nvPr>
        </p:nvGraphicFramePr>
        <p:xfrm>
          <a:off x="1533525" y="3886195"/>
          <a:ext cx="9953625" cy="254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790" y="49911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63584711"/>
              </p:ext>
            </p:extLst>
          </p:nvPr>
        </p:nvGraphicFramePr>
        <p:xfrm>
          <a:off x="1815463" y="1022330"/>
          <a:ext cx="9052562" cy="5092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18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63962870"/>
              </p:ext>
            </p:extLst>
          </p:nvPr>
        </p:nvGraphicFramePr>
        <p:xfrm>
          <a:off x="838200" y="891332"/>
          <a:ext cx="4600575" cy="458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85849" y="583555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81625" y="5472408"/>
            <a:ext cx="248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ДОХОДОВ </a:t>
            </a:r>
          </a:p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2020 год – 3 838 466,6</a:t>
            </a:r>
            <a:endParaRPr lang="ru-RU" sz="1600" b="1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5895974" y="1304925"/>
            <a:ext cx="1419225" cy="52387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Налоговые доходы, %</a:t>
            </a:r>
            <a:endParaRPr lang="ru-RU" sz="1300" dirty="0"/>
          </a:p>
        </p:txBody>
      </p:sp>
      <p:sp>
        <p:nvSpPr>
          <p:cNvPr id="15" name="Пятиугольник 14"/>
          <p:cNvSpPr/>
          <p:nvPr/>
        </p:nvSpPr>
        <p:spPr>
          <a:xfrm>
            <a:off x="6000750" y="2857498"/>
            <a:ext cx="1314449" cy="581025"/>
          </a:xfrm>
          <a:prstGeom prst="homePlate">
            <a:avLst/>
          </a:prstGeom>
          <a:solidFill>
            <a:schemeClr val="bg2">
              <a:lumMod val="75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Неналоговые доходы, %</a:t>
            </a:r>
            <a:endParaRPr lang="ru-RU" sz="1300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6000750" y="4561331"/>
            <a:ext cx="1314449" cy="572643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Безвозмездные  поступления, %</a:t>
            </a:r>
            <a:endParaRPr lang="ru-RU" sz="11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673555598"/>
              </p:ext>
            </p:extLst>
          </p:nvPr>
        </p:nvGraphicFramePr>
        <p:xfrm>
          <a:off x="7515224" y="719667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489382425"/>
              </p:ext>
            </p:extLst>
          </p:nvPr>
        </p:nvGraphicFramePr>
        <p:xfrm>
          <a:off x="7629524" y="2307694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12217006"/>
              </p:ext>
            </p:extLst>
          </p:nvPr>
        </p:nvGraphicFramePr>
        <p:xfrm>
          <a:off x="7743824" y="4058474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налоговые источники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0062198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891" y="1543190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89,5%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5706" y="281523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2837" y="4132898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7890" y="546767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налоговые доходы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1 123 021,6 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6913" y="608300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93152333"/>
              </p:ext>
            </p:extLst>
          </p:nvPr>
        </p:nvGraphicFramePr>
        <p:xfrm>
          <a:off x="8341663" y="875417"/>
          <a:ext cx="3314701" cy="122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44751439"/>
              </p:ext>
            </p:extLst>
          </p:nvPr>
        </p:nvGraphicFramePr>
        <p:xfrm>
          <a:off x="8417863" y="2343745"/>
          <a:ext cx="3314701" cy="124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91910870"/>
              </p:ext>
            </p:extLst>
          </p:nvPr>
        </p:nvGraphicFramePr>
        <p:xfrm>
          <a:off x="8341663" y="3592917"/>
          <a:ext cx="3314701" cy="132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01774075"/>
              </p:ext>
            </p:extLst>
          </p:nvPr>
        </p:nvGraphicFramePr>
        <p:xfrm>
          <a:off x="8341663" y="4935126"/>
          <a:ext cx="3314701" cy="131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19901" y="916077"/>
            <a:ext cx="4619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неналоговые источники бюджета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40395446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891" y="1543190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5706" y="281523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21,7%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2837" y="4132898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898" y="5424649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неналоговые доходы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99 515,4 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56871" y="544531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53512768"/>
              </p:ext>
            </p:extLst>
          </p:nvPr>
        </p:nvGraphicFramePr>
        <p:xfrm>
          <a:off x="8341663" y="875417"/>
          <a:ext cx="3314701" cy="122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349573634"/>
              </p:ext>
            </p:extLst>
          </p:nvPr>
        </p:nvGraphicFramePr>
        <p:xfrm>
          <a:off x="8417863" y="2343745"/>
          <a:ext cx="3314701" cy="124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607304963"/>
              </p:ext>
            </p:extLst>
          </p:nvPr>
        </p:nvGraphicFramePr>
        <p:xfrm>
          <a:off x="8341663" y="3592917"/>
          <a:ext cx="3314701" cy="132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22078452"/>
              </p:ext>
            </p:extLst>
          </p:nvPr>
        </p:nvGraphicFramePr>
        <p:xfrm>
          <a:off x="8341663" y="4935126"/>
          <a:ext cx="3314701" cy="131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19901" y="916077"/>
            <a:ext cx="4619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90" y="168890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66309786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891" y="1543190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5706" y="281523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2837" y="4132898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898" y="5424649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0,0%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безвозмездные поступления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2 615 929,6 тыс. руб.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8472" y="435113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09495852"/>
              </p:ext>
            </p:extLst>
          </p:nvPr>
        </p:nvGraphicFramePr>
        <p:xfrm>
          <a:off x="8341663" y="845998"/>
          <a:ext cx="3314701" cy="122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219096315"/>
              </p:ext>
            </p:extLst>
          </p:nvPr>
        </p:nvGraphicFramePr>
        <p:xfrm>
          <a:off x="8417863" y="2343745"/>
          <a:ext cx="3314701" cy="124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218394784"/>
              </p:ext>
            </p:extLst>
          </p:nvPr>
        </p:nvGraphicFramePr>
        <p:xfrm>
          <a:off x="8341663" y="3592917"/>
          <a:ext cx="3314701" cy="132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72550566"/>
              </p:ext>
            </p:extLst>
          </p:nvPr>
        </p:nvGraphicFramePr>
        <p:xfrm>
          <a:off x="8341663" y="4935126"/>
          <a:ext cx="3314701" cy="131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19901" y="916077"/>
            <a:ext cx="4619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33179" r="62687" b="44015"/>
          <a:stretch/>
        </p:blipFill>
        <p:spPr bwMode="auto">
          <a:xfrm flipH="1">
            <a:off x="10775192" y="4599421"/>
            <a:ext cx="1378780" cy="11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830" y="2953540"/>
            <a:ext cx="1360227" cy="13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335" y="1482786"/>
            <a:ext cx="1491399" cy="11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6"/>
          <p:cNvSpPr>
            <a:spLocks noChangeArrowheads="1"/>
          </p:cNvSpPr>
          <p:nvPr/>
        </p:nvSpPr>
        <p:spPr bwMode="gray">
          <a:xfrm rot="5400000">
            <a:off x="5059809" y="2841928"/>
            <a:ext cx="4013978" cy="1600200"/>
          </a:xfrm>
          <a:prstGeom prst="upArrow">
            <a:avLst>
              <a:gd name="adj1" fmla="val 78306"/>
              <a:gd name="adj2" fmla="val 4821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458855" y="1062956"/>
            <a:ext cx="142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063" y="121615"/>
            <a:ext cx="1087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дорожный фонд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6600" y="599217"/>
            <a:ext cx="1087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 на 2020 год – 171 524,7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50064" y="1162362"/>
            <a:ext cx="3482774" cy="904381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174325" y="2179706"/>
            <a:ext cx="3482774" cy="10023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190255" y="3285517"/>
            <a:ext cx="3482774" cy="121067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иугольник 14"/>
          <p:cNvSpPr/>
          <p:nvPr/>
        </p:nvSpPr>
        <p:spPr>
          <a:xfrm>
            <a:off x="190255" y="4599421"/>
            <a:ext cx="3482774" cy="162606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6228" y="1260600"/>
            <a:ext cx="2362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лиц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107 346,3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642" y="2303577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нефтепродукты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11 707,0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526" y="3418977"/>
            <a:ext cx="2776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ущерба; государственная пошлина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492" y="4809714"/>
            <a:ext cx="28296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бюджетам городских округов на строительство, модернизацию, ремонт и содержание автомобильных дорог общего пользования,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дорог в поселениях (за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автодорог федерального значения)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52 471,4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769827" y="1614552"/>
            <a:ext cx="3005365" cy="16155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82764" y="3851017"/>
            <a:ext cx="3005365" cy="18502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943294" y="1737855"/>
            <a:ext cx="265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автомобильных дорог  общего пользования местного значения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167 679,7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42980" y="3991314"/>
            <a:ext cx="2921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организации движения транспортных средств и пешеходов, повышение бюджетности  дорожного движения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3 845,0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39335" y="325578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муниципального дорожного фонда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05202" y="5967061"/>
            <a:ext cx="835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 на 2021 год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126 155,7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 2022 год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126 155,7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224" r="15796" b="725"/>
          <a:stretch/>
        </p:blipFill>
        <p:spPr bwMode="auto">
          <a:xfrm>
            <a:off x="3549709" y="1482786"/>
            <a:ext cx="2893327" cy="4301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7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789" y="157132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48088230"/>
              </p:ext>
            </p:extLst>
          </p:nvPr>
        </p:nvGraphicFramePr>
        <p:xfrm>
          <a:off x="1009650" y="2305050"/>
          <a:ext cx="10429875" cy="24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Блок-схема: знак завершения 8"/>
          <p:cNvSpPr/>
          <p:nvPr/>
        </p:nvSpPr>
        <p:spPr>
          <a:xfrm>
            <a:off x="9458325" y="3935349"/>
            <a:ext cx="1295400" cy="301752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86 910,0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омб 3"/>
          <p:cNvSpPr/>
          <p:nvPr/>
        </p:nvSpPr>
        <p:spPr>
          <a:xfrm>
            <a:off x="2637781" y="5048928"/>
            <a:ext cx="280031" cy="523875"/>
          </a:xfrm>
          <a:prstGeom prst="diamond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90850" y="49877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бюджетов других уровней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865548" y="4987700"/>
            <a:ext cx="1990725" cy="646331"/>
            <a:chOff x="5476875" y="4987699"/>
            <a:chExt cx="1990725" cy="646331"/>
          </a:xfrm>
        </p:grpSpPr>
        <p:sp>
          <p:nvSpPr>
            <p:cNvPr id="12" name="Блок-схема: знак завершения 11"/>
            <p:cNvSpPr/>
            <p:nvPr/>
          </p:nvSpPr>
          <p:spPr>
            <a:xfrm>
              <a:off x="5476875" y="5178277"/>
              <a:ext cx="619125" cy="265178"/>
            </a:xfrm>
            <a:prstGeom prst="flowChartTerminator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0" y="498769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Условно утвержденные расходы*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747375" y="5036003"/>
            <a:ext cx="1842131" cy="523875"/>
            <a:chOff x="8484880" y="5040763"/>
            <a:chExt cx="1842131" cy="523875"/>
          </a:xfrm>
        </p:grpSpPr>
        <p:sp>
          <p:nvSpPr>
            <p:cNvPr id="11" name="Ромб 10"/>
            <p:cNvSpPr/>
            <p:nvPr/>
          </p:nvSpPr>
          <p:spPr>
            <a:xfrm>
              <a:off x="8484880" y="5040763"/>
              <a:ext cx="280031" cy="523875"/>
            </a:xfrm>
            <a:prstGeom prst="diamond">
              <a:avLst/>
            </a:prstGeom>
            <a:solidFill>
              <a:srgbClr val="BDE7EF"/>
            </a:solidFill>
            <a:effectLst>
              <a:glow rad="101600">
                <a:srgbClr val="FF9933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64911" y="504076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Средства местного бюджета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6227" y="5963133"/>
            <a:ext cx="966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не распределённые в плановом периоде в соответствии с классификацией расходов бюджетов бюджетные ассигнования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2768352"/>
              </p:ext>
            </p:extLst>
          </p:nvPr>
        </p:nvGraphicFramePr>
        <p:xfrm>
          <a:off x="885824" y="1083885"/>
          <a:ext cx="10582275" cy="119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3725" y="74190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789" y="157132"/>
            <a:ext cx="869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</a:p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по сферам деятельности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6913" y="802418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15754141"/>
              </p:ext>
            </p:extLst>
          </p:nvPr>
        </p:nvGraphicFramePr>
        <p:xfrm>
          <a:off x="1219200" y="1325909"/>
          <a:ext cx="8931275" cy="490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5" y="163408"/>
            <a:ext cx="2964198" cy="132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7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558535"/>
              </p:ext>
            </p:extLst>
          </p:nvPr>
        </p:nvGraphicFramePr>
        <p:xfrm>
          <a:off x="-1588" y="1243571"/>
          <a:ext cx="8591550" cy="46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690402"/>
              </p:ext>
            </p:extLst>
          </p:nvPr>
        </p:nvGraphicFramePr>
        <p:xfrm>
          <a:off x="8715376" y="1550754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2 971,1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3 066,0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3 225,6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3 125,6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493653"/>
              </p:ext>
            </p:extLst>
          </p:nvPr>
        </p:nvGraphicFramePr>
        <p:xfrm>
          <a:off x="8724901" y="1968500"/>
          <a:ext cx="3143249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9 507,4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10 045,1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10 201,8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10 258,8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32138"/>
              </p:ext>
            </p:extLst>
          </p:nvPr>
        </p:nvGraphicFramePr>
        <p:xfrm>
          <a:off x="8734424" y="2540000"/>
          <a:ext cx="31242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150"/>
                <a:gridCol w="837809"/>
                <a:gridCol w="837809"/>
                <a:gridCol w="79743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99 692,7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101 186,8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103 020,7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103 305,3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49023"/>
              </p:ext>
            </p:extLst>
          </p:nvPr>
        </p:nvGraphicFramePr>
        <p:xfrm>
          <a:off x="8648699" y="3063875"/>
          <a:ext cx="321945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367"/>
                <a:gridCol w="824609"/>
                <a:gridCol w="824609"/>
                <a:gridCol w="784867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111,4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90335"/>
              </p:ext>
            </p:extLst>
          </p:nvPr>
        </p:nvGraphicFramePr>
        <p:xfrm>
          <a:off x="8639880" y="3749675"/>
          <a:ext cx="319969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547"/>
                <a:gridCol w="819548"/>
                <a:gridCol w="819548"/>
                <a:gridCol w="78005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2 373,3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2 973,2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3 035,6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3 041,1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33039"/>
              </p:ext>
            </p:extLst>
          </p:nvPr>
        </p:nvGraphicFramePr>
        <p:xfrm>
          <a:off x="8611305" y="4229101"/>
          <a:ext cx="325684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489"/>
                <a:gridCol w="834186"/>
                <a:gridCol w="834186"/>
                <a:gridCol w="793984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7 960,3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437196"/>
              </p:ext>
            </p:extLst>
          </p:nvPr>
        </p:nvGraphicFramePr>
        <p:xfrm>
          <a:off x="8648701" y="4752975"/>
          <a:ext cx="3228973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899"/>
                <a:gridCol w="885825"/>
                <a:gridCol w="838200"/>
                <a:gridCol w="781049"/>
              </a:tblGrid>
              <a:tr h="1949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3 00</a:t>
                      </a:r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318687"/>
              </p:ext>
            </p:extLst>
          </p:nvPr>
        </p:nvGraphicFramePr>
        <p:xfrm>
          <a:off x="8601075" y="5349875"/>
          <a:ext cx="3295650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3955"/>
                <a:gridCol w="881970"/>
                <a:gridCol w="857250"/>
                <a:gridCol w="752475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97 424,6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78 586,1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72 425,4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73 224,1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12460"/>
              </p:ext>
            </p:extLst>
          </p:nvPr>
        </p:nvGraphicFramePr>
        <p:xfrm>
          <a:off x="8679029" y="1114425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494211" y="335607"/>
            <a:ext cx="1095375" cy="7429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2A97DC0-89C2-494B-A1F3-11E4FB5B7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712" y="371475"/>
            <a:ext cx="1057213" cy="74295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24489"/>
              </p:ext>
            </p:extLst>
          </p:nvPr>
        </p:nvGraphicFramePr>
        <p:xfrm>
          <a:off x="8610600" y="5965487"/>
          <a:ext cx="3295650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3955"/>
                <a:gridCol w="881970"/>
                <a:gridCol w="857250"/>
                <a:gridCol w="752475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214 981,2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206 828,8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194 921,3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196 066,3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67550" y="5949245"/>
            <a:ext cx="726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" y="0"/>
            <a:ext cx="1219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Бюджет муниципального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образования предназначен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для исполнения расходных обязательств муниципального образования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.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(БК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РФ Статья 15. Местный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бюджет)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5494638" cy="54959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73362" y="934788"/>
            <a:ext cx="69292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Проект решения 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«О бюджете муниципального образования ЗАТО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 г. Североморск  на 2020 год и на плановый период 2021 и 2022  годов»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основан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на положениях: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3362" y="2355712"/>
            <a:ext cx="6929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Послания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Президента РФ Федеральному Собранию от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20.02.2019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«Послание Президента Российской Федерации», определяющих бюджетную политику (требования к бюджетной политике) в Российской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Федерации;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73362" y="3231673"/>
            <a:ext cx="6929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Указов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Президента Российской Федерации от 7 мая 2012 года № 597, от 1 июня 2012 года № 761, от 28 декабря 2012 года №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1688;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73362" y="3832971"/>
            <a:ext cx="6929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Основных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направлений бюджетной, налоговой и долговой политики на 2020 год и на плановый период 2021 и 2022 годов, установленных на федеральном,  региональном и муниципальном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уровнях;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73362" y="4703993"/>
            <a:ext cx="69292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Муниципальных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программ ЗАТО г.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Североморск; 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73362" y="5172044"/>
            <a:ext cx="6929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Прогноза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социально-экономического развития ЗАТО г. Североморск на 2020 год и среднесрочный период до 2025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Muller Narrow ExtraBold" pitchFamily="2" charset="0"/>
              </a:rPr>
              <a:t>года.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Muller Narrow ExtraBold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2" y="2389164"/>
            <a:ext cx="355600" cy="355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2" y="3205906"/>
            <a:ext cx="355600" cy="35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2" y="3830304"/>
            <a:ext cx="355600" cy="355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2" y="4698936"/>
            <a:ext cx="355600" cy="355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62" y="5161484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88396"/>
              </p:ext>
            </p:extLst>
          </p:nvPr>
        </p:nvGraphicFramePr>
        <p:xfrm>
          <a:off x="0" y="1714378"/>
          <a:ext cx="8658225" cy="472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Национальная безопасность и правоохранительная деятельность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682259"/>
              </p:ext>
            </p:extLst>
          </p:nvPr>
        </p:nvGraphicFramePr>
        <p:xfrm>
          <a:off x="8765268" y="1990726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4 367,5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3 656,0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2 559,8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2 542,6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51623"/>
              </p:ext>
            </p:extLst>
          </p:nvPr>
        </p:nvGraphicFramePr>
        <p:xfrm>
          <a:off x="8733066" y="2573118"/>
          <a:ext cx="3143249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7 369,2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7 943,7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8 111,4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8 111,4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13726"/>
              </p:ext>
            </p:extLst>
          </p:nvPr>
        </p:nvGraphicFramePr>
        <p:xfrm>
          <a:off x="8731930" y="3309264"/>
          <a:ext cx="311717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870"/>
                <a:gridCol w="838200"/>
                <a:gridCol w="809625"/>
                <a:gridCol w="752475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2 669,4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994,4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994,4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996,2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50754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34818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cdn2.iconfinder.com/data/icons/public-safety-and-security-jobs-occupations-career/310/occupation-13-009-5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57375" y="452490"/>
            <a:ext cx="1030105" cy="76432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9" name="Picture 5" descr="D:\Ермакова\Desktop\kisspng-computer-security-information-security-data-securi-5af2686caeaf88.80663943152583588471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2" r="22190"/>
          <a:stretch/>
        </p:blipFill>
        <p:spPr bwMode="auto">
          <a:xfrm>
            <a:off x="7686675" y="4772025"/>
            <a:ext cx="1847850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623728"/>
              </p:ext>
            </p:extLst>
          </p:nvPr>
        </p:nvGraphicFramePr>
        <p:xfrm>
          <a:off x="8772525" y="3797300"/>
          <a:ext cx="311717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870"/>
                <a:gridCol w="838200"/>
                <a:gridCol w="809625"/>
                <a:gridCol w="752475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14 406,1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12 594,1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11 665,6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11 650,2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9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779210"/>
              </p:ext>
            </p:extLst>
          </p:nvPr>
        </p:nvGraphicFramePr>
        <p:xfrm>
          <a:off x="0" y="1757921"/>
          <a:ext cx="8686800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Национальная экономика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94638"/>
              </p:ext>
            </p:extLst>
          </p:nvPr>
        </p:nvGraphicFramePr>
        <p:xfrm>
          <a:off x="8734426" y="1912704"/>
          <a:ext cx="32004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724"/>
                <a:gridCol w="733425"/>
                <a:gridCol w="838200"/>
                <a:gridCol w="78105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10 203,9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10 395,6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10 945,1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10 945,9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25512"/>
              </p:ext>
            </p:extLst>
          </p:nvPr>
        </p:nvGraphicFramePr>
        <p:xfrm>
          <a:off x="8753025" y="2359025"/>
          <a:ext cx="325764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073"/>
                <a:gridCol w="789774"/>
                <a:gridCol w="826304"/>
                <a:gridCol w="831494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19 239,4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20 263,8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20 263,8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21 711,8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310868"/>
              </p:ext>
            </p:extLst>
          </p:nvPr>
        </p:nvGraphicFramePr>
        <p:xfrm>
          <a:off x="8687503" y="2876551"/>
          <a:ext cx="3323167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596"/>
                <a:gridCol w="786245"/>
                <a:gridCol w="851173"/>
                <a:gridCol w="810153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567,6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171 524,7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126 155,7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126 155,7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2939"/>
              </p:ext>
            </p:extLst>
          </p:nvPr>
        </p:nvGraphicFramePr>
        <p:xfrm>
          <a:off x="8705494" y="3406775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648"/>
                <a:gridCol w="814196"/>
                <a:gridCol w="846565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25 023,0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25 822,5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26 367,8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26 367,8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82792"/>
              </p:ext>
            </p:extLst>
          </p:nvPr>
        </p:nvGraphicFramePr>
        <p:xfrm>
          <a:off x="8745703" y="1377653"/>
          <a:ext cx="3264967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971"/>
                <a:gridCol w="733425"/>
                <a:gridCol w="809625"/>
                <a:gridCol w="875946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3" y="1045364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856386"/>
              </p:ext>
            </p:extLst>
          </p:nvPr>
        </p:nvGraphicFramePr>
        <p:xfrm>
          <a:off x="8705494" y="3959225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279"/>
                <a:gridCol w="846565"/>
                <a:gridCol w="846565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30 003,0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24 787,9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25 060,8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25 017,2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2050" name="Picture 2" descr="D:\Ермакова\Desktop\kisspng-agriculture-livelihood-agricultural-land-crop-mana-agriculture-5abc47919bd7f3.9293180515222885296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49" y="165088"/>
            <a:ext cx="1143001" cy="8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819400" y="383343"/>
            <a:ext cx="1047750" cy="72434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2" name="Picture 4" descr="D:\Ермакова\Desktop\simboli_to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5185340"/>
            <a:ext cx="1105264" cy="9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Ермакова\Desktop\img_chisiam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277"/>
            <a:ext cx="22383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4004"/>
              </p:ext>
            </p:extLst>
          </p:nvPr>
        </p:nvGraphicFramePr>
        <p:xfrm>
          <a:off x="8715019" y="4559300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279"/>
                <a:gridCol w="846565"/>
                <a:gridCol w="846565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271 036,9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252 794,5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208 893,2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210 198,4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8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385785"/>
              </p:ext>
            </p:extLst>
          </p:nvPr>
        </p:nvGraphicFramePr>
        <p:xfrm>
          <a:off x="1" y="825572"/>
          <a:ext cx="8753474" cy="246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Жилищно-коммунальное хозяйство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263653"/>
              </p:ext>
            </p:extLst>
          </p:nvPr>
        </p:nvGraphicFramePr>
        <p:xfrm>
          <a:off x="8781568" y="1370154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200"/>
                <a:gridCol w="766432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39 950,5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36 640,0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32 139,0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31 139,0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55616"/>
              </p:ext>
            </p:extLst>
          </p:nvPr>
        </p:nvGraphicFramePr>
        <p:xfrm>
          <a:off x="8772042" y="1703529"/>
          <a:ext cx="31623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776"/>
                <a:gridCol w="762000"/>
                <a:gridCol w="828675"/>
                <a:gridCol w="73285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32 835,8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47 725,5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24 375,5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23 485,8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234248"/>
              </p:ext>
            </p:extLst>
          </p:nvPr>
        </p:nvGraphicFramePr>
        <p:xfrm>
          <a:off x="8801322" y="2019301"/>
          <a:ext cx="3133021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872"/>
                <a:gridCol w="797574"/>
                <a:gridCol w="828675"/>
                <a:gridCol w="723900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100 516,7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88 640,4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40 874,0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40 554,3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86471"/>
              </p:ext>
            </p:extLst>
          </p:nvPr>
        </p:nvGraphicFramePr>
        <p:xfrm>
          <a:off x="8781602" y="2359025"/>
          <a:ext cx="3152741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548"/>
                <a:gridCol w="800100"/>
                <a:gridCol w="819150"/>
                <a:gridCol w="732943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668,4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28 839,4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29 419,9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29 502,2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7604"/>
              </p:ext>
            </p:extLst>
          </p:nvPr>
        </p:nvGraphicFramePr>
        <p:xfrm>
          <a:off x="8791000" y="873124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502711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505074" y="140089"/>
            <a:ext cx="677923" cy="60968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5" name="Picture 3" descr="D:\Ермакова\Desktop\smart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1293"/>
            <a:ext cx="1801813" cy="10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234623"/>
              </p:ext>
            </p:extLst>
          </p:nvPr>
        </p:nvGraphicFramePr>
        <p:xfrm>
          <a:off x="1" y="4170588"/>
          <a:ext cx="8677274" cy="228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76475" y="3240732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Охрана окружающей среды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22396"/>
              </p:ext>
            </p:extLst>
          </p:nvPr>
        </p:nvGraphicFramePr>
        <p:xfrm>
          <a:off x="8693157" y="4055261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583139"/>
              </p:ext>
            </p:extLst>
          </p:nvPr>
        </p:nvGraphicFramePr>
        <p:xfrm>
          <a:off x="8744068" y="4560076"/>
          <a:ext cx="3076458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485"/>
                <a:gridCol w="745805"/>
                <a:gridCol w="771438"/>
                <a:gridCol w="80873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9088754" y="3167880"/>
            <a:ext cx="874396" cy="60736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5B82F88-2F63-0F41-BE7F-ADFFA97E1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901" y="3427461"/>
            <a:ext cx="876242" cy="449214"/>
          </a:xfrm>
          <a:prstGeom prst="rect">
            <a:avLst/>
          </a:prstGeom>
        </p:spPr>
      </p:pic>
      <p:pic>
        <p:nvPicPr>
          <p:cNvPr id="3076" name="Picture 4" descr="D:\Ермакова\Desktop\kisspng-natural-environment-environmentally-friendly-envir-vector-earth-5a9e12b2b44938.35623439152030891473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7023" b="-4981"/>
          <a:stretch/>
        </p:blipFill>
        <p:spPr bwMode="auto">
          <a:xfrm>
            <a:off x="9420225" y="5248275"/>
            <a:ext cx="1800461" cy="111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54169"/>
              </p:ext>
            </p:extLst>
          </p:nvPr>
        </p:nvGraphicFramePr>
        <p:xfrm>
          <a:off x="8781602" y="2937375"/>
          <a:ext cx="3152741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548"/>
                <a:gridCol w="800100"/>
                <a:gridCol w="819150"/>
                <a:gridCol w="732943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201 971,4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201 845,6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126 808,4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125 681,3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0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13315"/>
              </p:ext>
            </p:extLst>
          </p:nvPr>
        </p:nvGraphicFramePr>
        <p:xfrm>
          <a:off x="-1588" y="1757921"/>
          <a:ext cx="8658225" cy="46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Образование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98763"/>
              </p:ext>
            </p:extLst>
          </p:nvPr>
        </p:nvGraphicFramePr>
        <p:xfrm>
          <a:off x="8705851" y="1912704"/>
          <a:ext cx="3290393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2673"/>
                <a:gridCol w="842779"/>
                <a:gridCol w="879501"/>
                <a:gridCol w="76544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873 259,4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1 049 690,2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1 085 203,4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907 116,6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73147"/>
              </p:ext>
            </p:extLst>
          </p:nvPr>
        </p:nvGraphicFramePr>
        <p:xfrm>
          <a:off x="8686800" y="2454275"/>
          <a:ext cx="3309444" cy="184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617"/>
                <a:gridCol w="891489"/>
                <a:gridCol w="844069"/>
                <a:gridCol w="758269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027 608,8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1 458 782,0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711 559,5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739 440,9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24805"/>
              </p:ext>
            </p:extLst>
          </p:nvPr>
        </p:nvGraphicFramePr>
        <p:xfrm>
          <a:off x="8687504" y="3048001"/>
          <a:ext cx="3308740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193"/>
                <a:gridCol w="925502"/>
                <a:gridCol w="857250"/>
                <a:gridCol w="775795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249 899,2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246 023,2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253 261,6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251 608,1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722381"/>
              </p:ext>
            </p:extLst>
          </p:nvPr>
        </p:nvGraphicFramePr>
        <p:xfrm>
          <a:off x="8662944" y="3673475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279"/>
                <a:gridCol w="846565"/>
                <a:gridCol w="846565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11 305,6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16 783,3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16 943,1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16 207,6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591099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326305"/>
              </p:ext>
            </p:extLst>
          </p:nvPr>
        </p:nvGraphicFramePr>
        <p:xfrm>
          <a:off x="8681500" y="4283075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279"/>
                <a:gridCol w="822944"/>
                <a:gridCol w="870186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92 641,0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93 379,6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95 239,7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95 216,2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4098" name="Picture 2" descr="D:\Ермакова\Desktop\kisspng-teacher-education-school-classroom-computer-icons-5ae218526a6d57.2794594315247668024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4612"/>
          <a:stretch/>
        </p:blipFill>
        <p:spPr bwMode="auto">
          <a:xfrm>
            <a:off x="1076326" y="204701"/>
            <a:ext cx="1485900" cy="12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67126" y="265745"/>
            <a:ext cx="942974" cy="67312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00" name="Picture 4" descr="D:\Ермакова\Desktop\64495-educational-reading-e-learning-education-technology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32" y="5067299"/>
            <a:ext cx="2667001" cy="12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Ермакова\Desktop\soln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19698"/>
            <a:ext cx="2179207" cy="11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407548"/>
              </p:ext>
            </p:extLst>
          </p:nvPr>
        </p:nvGraphicFramePr>
        <p:xfrm>
          <a:off x="8662944" y="4836794"/>
          <a:ext cx="3305176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279"/>
                <a:gridCol w="846565"/>
                <a:gridCol w="846565"/>
                <a:gridCol w="805767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2 254 714,0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2 864 658,3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2 162 207,3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2 009 589,4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025400"/>
              </p:ext>
            </p:extLst>
          </p:nvPr>
        </p:nvGraphicFramePr>
        <p:xfrm>
          <a:off x="1" y="3898359"/>
          <a:ext cx="8744214" cy="26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Культура и кинематография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591634"/>
              </p:ext>
            </p:extLst>
          </p:nvPr>
        </p:nvGraphicFramePr>
        <p:xfrm>
          <a:off x="8820150" y="1760679"/>
          <a:ext cx="32004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7441"/>
                <a:gridCol w="722228"/>
                <a:gridCol w="773849"/>
                <a:gridCol w="81688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203 770,8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210 248,4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202 400,0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201 190,3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32196"/>
              </p:ext>
            </p:extLst>
          </p:nvPr>
        </p:nvGraphicFramePr>
        <p:xfrm>
          <a:off x="8829675" y="2190751"/>
          <a:ext cx="319087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201"/>
                <a:gridCol w="755483"/>
                <a:gridCol w="817289"/>
                <a:gridCol w="77790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43 300,6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38 246,8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38 943,7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38 943,7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76301"/>
              </p:ext>
            </p:extLst>
          </p:nvPr>
        </p:nvGraphicFramePr>
        <p:xfrm>
          <a:off x="8857675" y="1206499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50271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76475" y="3437830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Социальная политика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25106"/>
              </p:ext>
            </p:extLst>
          </p:nvPr>
        </p:nvGraphicFramePr>
        <p:xfrm>
          <a:off x="8693157" y="4055261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819239"/>
              </p:ext>
            </p:extLst>
          </p:nvPr>
        </p:nvGraphicFramePr>
        <p:xfrm>
          <a:off x="8715376" y="4531501"/>
          <a:ext cx="320454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730"/>
                <a:gridCol w="820789"/>
                <a:gridCol w="820789"/>
                <a:gridCol w="78123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5 519,0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6 748,7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6 899,5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178491"/>
              </p:ext>
            </p:extLst>
          </p:nvPr>
        </p:nvGraphicFramePr>
        <p:xfrm>
          <a:off x="0" y="903393"/>
          <a:ext cx="8677275" cy="243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371725" y="164157"/>
            <a:ext cx="890521" cy="61097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D:\Ермакова\Desktop\141-1412750_arts-faculty-icons-download-for-ban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47" y="85918"/>
            <a:ext cx="904875" cy="6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5279"/>
              </p:ext>
            </p:extLst>
          </p:nvPr>
        </p:nvGraphicFramePr>
        <p:xfrm>
          <a:off x="8743951" y="4914900"/>
          <a:ext cx="317596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59"/>
                <a:gridCol w="813470"/>
                <a:gridCol w="813470"/>
                <a:gridCol w="774267"/>
              </a:tblGrid>
              <a:tr h="14527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14 000,9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14 950,8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15 130,2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15 134,6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4403"/>
              </p:ext>
            </p:extLst>
          </p:nvPr>
        </p:nvGraphicFramePr>
        <p:xfrm>
          <a:off x="8724900" y="5283976"/>
          <a:ext cx="319501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407"/>
                <a:gridCol w="818349"/>
                <a:gridCol w="818349"/>
                <a:gridCol w="778911"/>
              </a:tblGrid>
              <a:tr h="1738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63 373,8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78 814,3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70 701,5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69 869,9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41772"/>
              </p:ext>
            </p:extLst>
          </p:nvPr>
        </p:nvGraphicFramePr>
        <p:xfrm>
          <a:off x="8724900" y="5629275"/>
          <a:ext cx="319501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407"/>
                <a:gridCol w="818349"/>
                <a:gridCol w="818349"/>
                <a:gridCol w="778911"/>
              </a:tblGrid>
              <a:tr h="15479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1 015,7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440,4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5" name="Picture 3" descr="D:\Ермакова\Desktop\fi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2" y="3256954"/>
            <a:ext cx="866775" cy="6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40731" y="3375528"/>
            <a:ext cx="853904" cy="58627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30235"/>
              </p:ext>
            </p:extLst>
          </p:nvPr>
        </p:nvGraphicFramePr>
        <p:xfrm>
          <a:off x="8815384" y="2733676"/>
          <a:ext cx="319087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201"/>
                <a:gridCol w="755483"/>
                <a:gridCol w="817289"/>
                <a:gridCol w="77790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247 071,4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248 495,2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343,7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240 134,0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53607"/>
              </p:ext>
            </p:extLst>
          </p:nvPr>
        </p:nvGraphicFramePr>
        <p:xfrm>
          <a:off x="8736352" y="6057901"/>
          <a:ext cx="319087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201"/>
                <a:gridCol w="755483"/>
                <a:gridCol w="817289"/>
                <a:gridCol w="77790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85 909,4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100 927,4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93 171,5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92 344,4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68681"/>
              </p:ext>
            </p:extLst>
          </p:nvPr>
        </p:nvGraphicFramePr>
        <p:xfrm>
          <a:off x="1" y="4448175"/>
          <a:ext cx="8867774" cy="214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Физическая культура и спорт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09762"/>
              </p:ext>
            </p:extLst>
          </p:nvPr>
        </p:nvGraphicFramePr>
        <p:xfrm>
          <a:off x="8924349" y="1103454"/>
          <a:ext cx="311525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285"/>
                <a:gridCol w="835409"/>
                <a:gridCol w="835409"/>
                <a:gridCol w="795149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4 588,2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6 531,3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6 229,5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6 234,9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25646"/>
              </p:ext>
            </p:extLst>
          </p:nvPr>
        </p:nvGraphicFramePr>
        <p:xfrm>
          <a:off x="8876725" y="625822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273426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09800" y="2090439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Средства массовой информации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302"/>
              </p:ext>
            </p:extLst>
          </p:nvPr>
        </p:nvGraphicFramePr>
        <p:xfrm>
          <a:off x="8883657" y="4798211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492293"/>
              </p:ext>
            </p:extLst>
          </p:nvPr>
        </p:nvGraphicFramePr>
        <p:xfrm>
          <a:off x="-1" y="810546"/>
          <a:ext cx="8867775" cy="118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479732"/>
              </p:ext>
            </p:extLst>
          </p:nvPr>
        </p:nvGraphicFramePr>
        <p:xfrm>
          <a:off x="8857675" y="5474476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8300"/>
                <a:gridCol w="771525"/>
                <a:gridCol w="819150"/>
                <a:gridCol w="71380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17 214,7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17 907,1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37 263,9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42 004,8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421791" y="164158"/>
            <a:ext cx="711934" cy="49861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D:\Ермакова\Desktop\23995_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" y="50340"/>
            <a:ext cx="892970" cy="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664475"/>
              </p:ext>
            </p:extLst>
          </p:nvPr>
        </p:nvGraphicFramePr>
        <p:xfrm>
          <a:off x="1" y="2693951"/>
          <a:ext cx="8915400" cy="1327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0707"/>
              </p:ext>
            </p:extLst>
          </p:nvPr>
        </p:nvGraphicFramePr>
        <p:xfrm>
          <a:off x="8943400" y="2549872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68849"/>
              </p:ext>
            </p:extLst>
          </p:nvPr>
        </p:nvGraphicFramePr>
        <p:xfrm>
          <a:off x="8884610" y="3171825"/>
          <a:ext cx="31623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8990"/>
                <a:gridCol w="790575"/>
                <a:gridCol w="771525"/>
                <a:gridCol w="731211"/>
              </a:tblGrid>
              <a:tr h="8572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11 015,0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8 805,1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8 968,8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8 968,8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2051" name="Picture 3" descr="D:\Ермакова\Desktop\newspap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8" y="2135014"/>
            <a:ext cx="1133477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543174" y="2208385"/>
            <a:ext cx="590551" cy="431454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2421790" y="4119264"/>
            <a:ext cx="891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и муниципального долга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81175" y="4119264"/>
            <a:ext cx="548251" cy="49540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2" name="Picture 4" descr="D:\Ермакова\Desktop\balance-clipart-leverage-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6" y="3990478"/>
            <a:ext cx="90924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39509180"/>
              </p:ext>
            </p:extLst>
          </p:nvPr>
        </p:nvGraphicFramePr>
        <p:xfrm>
          <a:off x="4476751" y="536691"/>
          <a:ext cx="8126624" cy="6362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7210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410825" y="102765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93236780"/>
              </p:ext>
            </p:extLst>
          </p:nvPr>
        </p:nvGraphicFramePr>
        <p:xfrm>
          <a:off x="-716912" y="-317154"/>
          <a:ext cx="6362700" cy="330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07285"/>
              </p:ext>
            </p:extLst>
          </p:nvPr>
        </p:nvGraphicFramePr>
        <p:xfrm>
          <a:off x="272642" y="3203073"/>
          <a:ext cx="6229350" cy="308986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10668"/>
                <a:gridCol w="918682"/>
              </a:tblGrid>
              <a:tr h="1928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</a:tr>
              <a:tr h="20588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1. "Улучшение качества и безопасности жизни населения"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736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2. "Развитие конкурентоспособной экономики"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3091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3. "Развитие муниципального управления и гражданского общества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20703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4. "Обеспечение комфортной городской среды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733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5. "Развитие образования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733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6. "Культура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46012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Североморск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21531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8. "Формирование современной городской среды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3091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9. "Повышение безопасности дорожного движения и снижение дорожно-транспортного травматизма в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3091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10. "Профилактика терроризма, экстремизма и ликвидация последствий проявления терроризма и экстремизма на территории ЗАТО г. Североморск"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733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Непрограммная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ctr"/>
                </a:tc>
              </a:tr>
              <a:tr h="16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u="none" strike="noStrike" dirty="0"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</a:rPr>
                        <a:t>100,0%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00" marR="7400" marT="7400" marB="0" anchor="b"/>
                </a:tc>
              </a:tr>
            </a:tbl>
          </a:graphicData>
        </a:graphic>
      </p:graphicFrame>
      <p:sp>
        <p:nvSpPr>
          <p:cNvPr id="16" name="Стрелка вправо с вырезом 15"/>
          <p:cNvSpPr/>
          <p:nvPr/>
        </p:nvSpPr>
        <p:spPr>
          <a:xfrm rot="3772504">
            <a:off x="6762745" y="3428627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7955656">
            <a:off x="9956568" y="4145094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люс 18"/>
          <p:cNvSpPr/>
          <p:nvPr/>
        </p:nvSpPr>
        <p:spPr>
          <a:xfrm>
            <a:off x="9265289" y="2171698"/>
            <a:ext cx="752476" cy="714375"/>
          </a:xfrm>
          <a:prstGeom prst="mathPlus">
            <a:avLst>
              <a:gd name="adj1" fmla="val 26298"/>
            </a:avLst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419475" y="70781"/>
            <a:ext cx="86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ЗАТО г.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Североморск на 2020 год в структуре программных и непрограммных расходов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57" y="211423"/>
            <a:ext cx="641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долг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66913" y="72447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943102"/>
              </p:ext>
            </p:extLst>
          </p:nvPr>
        </p:nvGraphicFramePr>
        <p:xfrm>
          <a:off x="4991099" y="1108351"/>
          <a:ext cx="6945355" cy="1529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81301"/>
                <a:gridCol w="1419225"/>
                <a:gridCol w="1419225"/>
                <a:gridCol w="13256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8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 ЗАТО г. Североморск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332 000,0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423 000,0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464 000,0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 кредитам от кредитных организаций</a:t>
                      </a:r>
                      <a:endParaRPr lang="ru-RU" sz="16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332 000,0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423 000,0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464 000,0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44727977"/>
              </p:ext>
            </p:extLst>
          </p:nvPr>
        </p:nvGraphicFramePr>
        <p:xfrm>
          <a:off x="109057" y="821959"/>
          <a:ext cx="52820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512386"/>
            <a:ext cx="4450918" cy="267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7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57" y="36698"/>
            <a:ext cx="6381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01320251"/>
              </p:ext>
            </p:extLst>
          </p:nvPr>
        </p:nvGraphicFramePr>
        <p:xfrm>
          <a:off x="4267200" y="703866"/>
          <a:ext cx="74961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0135" y="1594201"/>
            <a:ext cx="36265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бюджета сформирован на основе 10 муниципальных программ (распоряжение администрации ЗАТО г. Североморск от 07.06.2018 № 493-р «О внесении изменений в Перечень муниципальных программ ЗАТО г. Североморск», охватывающих основные сферы (направления) деятельности исполнительных органов местного самоуправления ЗАТО г. Североморск.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Реализация, корректировка, мониторинг, контроль и оценка эффективности реализации муниципальных программ ЗАТО г. Североморск на 2020 год осуществляется в соответствии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требованиями Порядка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разработки, реализации и оценки эффективности муниципальных программ ЗАТО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г.Североморск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утвержденного постановлением администрации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ЗАТО город Североморск от 28.08.2013 N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870 (с изменениями).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абличка 10"/>
          <p:cNvSpPr/>
          <p:nvPr/>
        </p:nvSpPr>
        <p:spPr>
          <a:xfrm>
            <a:off x="4429125" y="981757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44 987,8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абличка 11"/>
          <p:cNvSpPr/>
          <p:nvPr/>
        </p:nvSpPr>
        <p:spPr>
          <a:xfrm>
            <a:off x="4429125" y="1451981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1 523,8</a:t>
            </a:r>
          </a:p>
        </p:txBody>
      </p:sp>
      <p:sp>
        <p:nvSpPr>
          <p:cNvPr id="13" name="Табличка 12"/>
          <p:cNvSpPr/>
          <p:nvPr/>
        </p:nvSpPr>
        <p:spPr>
          <a:xfrm>
            <a:off x="4429125" y="2475337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360 948,3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429125" y="2966456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2 814 902,8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4429125" y="3471281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372 681,9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Табличка 15"/>
          <p:cNvSpPr/>
          <p:nvPr/>
        </p:nvSpPr>
        <p:spPr>
          <a:xfrm>
            <a:off x="4429125" y="3976106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37 138,6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4429125" y="4480931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19 380,0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абличка 17"/>
          <p:cNvSpPr/>
          <p:nvPr/>
        </p:nvSpPr>
        <p:spPr>
          <a:xfrm>
            <a:off x="4419600" y="4985756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3 845,0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Табличка 18"/>
          <p:cNvSpPr/>
          <p:nvPr/>
        </p:nvSpPr>
        <p:spPr>
          <a:xfrm>
            <a:off x="4419600" y="5490581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90,0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Табличка 19"/>
          <p:cNvSpPr/>
          <p:nvPr/>
        </p:nvSpPr>
        <p:spPr>
          <a:xfrm>
            <a:off x="4429125" y="1970512"/>
            <a:ext cx="1219200" cy="5048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103 811,1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490" y="573061"/>
            <a:ext cx="353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3 759 309,3 тыс. руб. в 2020 году направлены на реализацию муниципальных программ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43063" y="442256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542410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«Улучшение качества и безопасности жизни населения»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72651"/>
              </p:ext>
            </p:extLst>
          </p:nvPr>
        </p:nvGraphicFramePr>
        <p:xfrm>
          <a:off x="660627" y="1090454"/>
          <a:ext cx="10870746" cy="5176998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049724"/>
                <a:gridCol w="900425"/>
                <a:gridCol w="1012978"/>
                <a:gridCol w="984838"/>
                <a:gridCol w="975460"/>
                <a:gridCol w="947321"/>
              </a:tblGrid>
              <a:tr h="776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3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молодых людей охваченных мероприятиями по молодежной </a:t>
                      </a:r>
                      <a:r>
                        <a:rPr lang="ru-RU" sz="1100" dirty="0" smtClean="0">
                          <a:effectLst/>
                        </a:rPr>
                        <a:t>политике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тыс.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0424">
                <a:tc>
                  <a:txBody>
                    <a:bodyPr/>
                    <a:lstStyle/>
                    <a:p>
                      <a:pPr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43,0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47,2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8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населения, информированного о вреде потребления наркотических средств, </a:t>
                      </a:r>
                      <a:r>
                        <a:rPr lang="ru-RU" sz="1100" dirty="0" err="1">
                          <a:effectLst/>
                        </a:rPr>
                        <a:t>психоактивных</a:t>
                      </a:r>
                      <a:r>
                        <a:rPr lang="ru-RU" sz="1100" dirty="0">
                          <a:effectLst/>
                        </a:rPr>
                        <a:t> веществ и алкоголя.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16,7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17,1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4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Общее количество граждан, получивших дополнительные меры социальной поддержки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8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инвалидов, родителей детей-инвалидов, их опекунов, попечителей, получивших помощь по вопросам социальной поддержки и социальной реабилитации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85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8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Удельный вес преступлений, совершенных в общественных местах, к общему числу зарегистрированных преступлений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11,8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8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населения, проживающего в населенных пунктах, имеющих регулярное автобусное сообщение с административным центром.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8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предотвращенного экологического ущерба в результате реализации программных мероприятий в общей величине выявленного экологического ущерба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E8CEF9F-6F75-3E42-81A3-D9F801A5B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079" y="361243"/>
            <a:ext cx="554664" cy="540933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63053"/>
            <a:ext cx="648832" cy="6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75" y="295124"/>
            <a:ext cx="564199" cy="60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82" y="317900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57615"/>
            <a:ext cx="654127" cy="65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382" y="213630"/>
            <a:ext cx="109272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b="1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Бюджетная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политика на 2020 -2022 годы</a:t>
            </a:r>
            <a:endParaRPr lang="ru-RU" sz="1400" dirty="0">
              <a:solidFill>
                <a:schemeClr val="accent5">
                  <a:lumMod val="75000"/>
                </a:schemeClr>
              </a:solidFill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Бюджетная политика на 2020 – 2022 годы направлена на сохранение социальной и финансовой стабильности в ЗАТО г. Североморск,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создание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условий для устойчивого социально-экономического развития ЗАТО г. Североморск.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6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indent="449580" algn="ctr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Основными задачами бюджетной политики на 2020-2022 годы являются: 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 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повышение качества управления общественными финансами, строгое соблюдение бюджетно-финансовой дисциплины всеми главными распорядителями и получателями бюджетных средств;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усиление внутреннего муниципального финансового контроля за соблюдением бюджетного законодательства и иных нормативных правовых актов, регулирующих бюджетные правоотношения;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обеспечение эффективного расходования бюджетных средств, четкой увязки бюджетных расходов с установленными целями государственной и муниципальной политики;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мобилизация внутренних источников путем проведения оценки эффективности бюджетных расходов, выявления резервов и их дальнейшее направление на социально-экономическое развитие ЗАТО г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. Североморск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недопущение кредиторской задолженности по заработной плате и социальным выплатам;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сохранение на безопасном уровне объема муниципального долга;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обеспечение открытости и прозрачности информации об управлении общественными финансами, обеспечение вовлечения населения ЗАТО г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. Североморск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в обсуждение и принятие конкретных бюджетных решений, общественного контроля их эффективности и результативности. 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188922"/>
              </p:ext>
            </p:extLst>
          </p:nvPr>
        </p:nvGraphicFramePr>
        <p:xfrm>
          <a:off x="0" y="1757921"/>
          <a:ext cx="8601075" cy="468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«Улучшение качества и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населения»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72742"/>
              </p:ext>
            </p:extLst>
          </p:nvPr>
        </p:nvGraphicFramePr>
        <p:xfrm>
          <a:off x="8724901" y="1931754"/>
          <a:ext cx="315277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8 376,5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8 536,2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8 550,6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13062"/>
              </p:ext>
            </p:extLst>
          </p:nvPr>
        </p:nvGraphicFramePr>
        <p:xfrm>
          <a:off x="8743951" y="2435225"/>
          <a:ext cx="3143249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2 496,2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6 267,6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5 965,9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5 971,2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75369"/>
              </p:ext>
            </p:extLst>
          </p:nvPr>
        </p:nvGraphicFramePr>
        <p:xfrm>
          <a:off x="8743949" y="3035300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1"/>
                <a:gridCol w="809625"/>
                <a:gridCol w="783517"/>
                <a:gridCol w="807158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232603"/>
              </p:ext>
            </p:extLst>
          </p:nvPr>
        </p:nvGraphicFramePr>
        <p:xfrm>
          <a:off x="8715376" y="3597275"/>
          <a:ext cx="3200398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719"/>
                <a:gridCol w="819728"/>
                <a:gridCol w="780802"/>
                <a:gridCol w="819149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5 919,0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7 148,7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7 299,4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7 299,4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132064"/>
              </p:ext>
            </p:extLst>
          </p:nvPr>
        </p:nvGraphicFramePr>
        <p:xfrm>
          <a:off x="8696325" y="4006850"/>
          <a:ext cx="3209926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7569"/>
                <a:gridCol w="834186"/>
                <a:gridCol w="818545"/>
                <a:gridCol w="809626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2 614,3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81469"/>
              </p:ext>
            </p:extLst>
          </p:nvPr>
        </p:nvGraphicFramePr>
        <p:xfrm>
          <a:off x="8677275" y="4543426"/>
          <a:ext cx="3228977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691"/>
                <a:gridCol w="827048"/>
                <a:gridCol w="795086"/>
                <a:gridCol w="819152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63544"/>
              </p:ext>
            </p:extLst>
          </p:nvPr>
        </p:nvGraphicFramePr>
        <p:xfrm>
          <a:off x="8658226" y="5086350"/>
          <a:ext cx="3209924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574"/>
                <a:gridCol w="819150"/>
                <a:gridCol w="800100"/>
                <a:gridCol w="800100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19 339,5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20 377,1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20 480,8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21 833,6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19286"/>
              </p:ext>
            </p:extLst>
          </p:nvPr>
        </p:nvGraphicFramePr>
        <p:xfrm>
          <a:off x="8658225" y="5597526"/>
          <a:ext cx="3228976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/>
                <a:gridCol w="819150"/>
                <a:gridCol w="800100"/>
                <a:gridCol w="809626"/>
              </a:tblGrid>
              <a:tr h="1651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59423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" y="307875"/>
            <a:ext cx="959193" cy="10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41" y="437375"/>
            <a:ext cx="982184" cy="97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52" y="399116"/>
            <a:ext cx="899401" cy="8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26758"/>
            <a:ext cx="746411" cy="7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297014" y="1216813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437375"/>
            <a:ext cx="864629" cy="8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961" y="347690"/>
            <a:ext cx="1141526" cy="8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34080"/>
              </p:ext>
            </p:extLst>
          </p:nvPr>
        </p:nvGraphicFramePr>
        <p:xfrm>
          <a:off x="8658225" y="6124575"/>
          <a:ext cx="3228976" cy="234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/>
                <a:gridCol w="819150"/>
                <a:gridCol w="800100"/>
                <a:gridCol w="809626"/>
              </a:tblGrid>
              <a:tr h="2340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34 448,4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44 987,8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43 927,1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45 299,6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9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60242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конкурентоспособной экономики ЗАТО г. Североморск»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90014"/>
              </p:ext>
            </p:extLst>
          </p:nvPr>
        </p:nvGraphicFramePr>
        <p:xfrm>
          <a:off x="738187" y="1259704"/>
          <a:ext cx="10715623" cy="482677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758519"/>
                <a:gridCol w="1709079"/>
                <a:gridCol w="809625"/>
                <a:gridCol w="752475"/>
                <a:gridCol w="876300"/>
                <a:gridCol w="809625"/>
              </a:tblGrid>
              <a:tr h="59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01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7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Число субъектов малого и среднего предпринимательства (включая индивидуальных предпринимателей) в расчете на 10 тыс. человек населения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203,1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232,2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1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Рост оборота розничной торговли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млн</a:t>
                      </a:r>
                      <a:r>
                        <a:rPr lang="ru-RU" sz="1100" dirty="0" smtClean="0">
                          <a:effectLst/>
                        </a:rPr>
                        <a:t>. руб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ценах </a:t>
                      </a:r>
                      <a:r>
                        <a:rPr lang="ru-RU" sz="1100" dirty="0" err="1" smtClean="0">
                          <a:effectLst/>
                        </a:rPr>
                        <a:t>соответств</a:t>
                      </a:r>
                      <a:r>
                        <a:rPr lang="ru-RU" sz="1100" dirty="0" smtClean="0">
                          <a:effectLst/>
                        </a:rPr>
                        <a:t>. </a:t>
                      </a:r>
                      <a:r>
                        <a:rPr lang="ru-RU" sz="1100" dirty="0">
                          <a:effectLst/>
                        </a:rPr>
                        <a:t>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7 719,5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8 195,7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8 687,4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9 208,7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4481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Рост оборота общественного питания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млн</a:t>
                      </a:r>
                      <a:r>
                        <a:rPr lang="ru-RU" sz="1100" dirty="0" smtClean="0">
                          <a:effectLst/>
                        </a:rPr>
                        <a:t>. руб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ценах </a:t>
                      </a:r>
                      <a:r>
                        <a:rPr lang="ru-RU" sz="1100" dirty="0" err="1" smtClean="0">
                          <a:effectLst/>
                        </a:rPr>
                        <a:t>соответств</a:t>
                      </a:r>
                      <a:r>
                        <a:rPr lang="ru-RU" sz="1100" dirty="0" smtClean="0">
                          <a:effectLst/>
                        </a:rPr>
                        <a:t>. </a:t>
                      </a:r>
                      <a:r>
                        <a:rPr lang="ru-RU" sz="1100" dirty="0">
                          <a:effectLst/>
                        </a:rPr>
                        <a:t>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2 132,0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2 223,9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2 290,6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2 359,3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1171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Рост оборота платных услуг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млн</a:t>
                      </a:r>
                      <a:r>
                        <a:rPr lang="ru-RU" sz="1100" dirty="0" smtClean="0">
                          <a:effectLst/>
                        </a:rPr>
                        <a:t>. руб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ценах </a:t>
                      </a:r>
                      <a:r>
                        <a:rPr lang="ru-RU" sz="1100" dirty="0" err="1" smtClean="0">
                          <a:effectLst/>
                        </a:rPr>
                        <a:t>соответств</a:t>
                      </a:r>
                      <a:r>
                        <a:rPr lang="ru-RU" sz="1100" dirty="0" smtClean="0">
                          <a:effectLst/>
                        </a:rPr>
                        <a:t>. </a:t>
                      </a:r>
                      <a:r>
                        <a:rPr lang="ru-RU" sz="1100" dirty="0">
                          <a:effectLst/>
                        </a:rPr>
                        <a:t>лет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669,7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697,3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730,9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764,2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7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СО НКО, получивших финансовую поддержку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indent="457200"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indent="457200"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    Не менее 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endParaRPr lang="ru-RU" sz="1100" spc="-30" dirty="0" smtClean="0">
                        <a:effectLst/>
                      </a:endParaRPr>
                    </a:p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100" spc="-30" dirty="0" smtClean="0">
                          <a:effectLst/>
                        </a:rPr>
                        <a:t>Не </a:t>
                      </a:r>
                      <a:r>
                        <a:rPr lang="ru-RU" sz="1100" spc="-30" dirty="0">
                          <a:effectLst/>
                        </a:rPr>
                        <a:t>менее 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226360E-9B6C-A44A-A856-0A02473F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559" y="510932"/>
            <a:ext cx="534416" cy="4962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A93F08A-2D01-7449-9653-C9652DA6A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350" y="602425"/>
            <a:ext cx="629611" cy="4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51565"/>
              </p:ext>
            </p:extLst>
          </p:nvPr>
        </p:nvGraphicFramePr>
        <p:xfrm>
          <a:off x="-1588" y="1714378"/>
          <a:ext cx="8537613" cy="481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конкурентоспособной экономики»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91633"/>
              </p:ext>
            </p:extLst>
          </p:nvPr>
        </p:nvGraphicFramePr>
        <p:xfrm>
          <a:off x="8724901" y="2218865"/>
          <a:ext cx="315277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54238"/>
              </p:ext>
            </p:extLst>
          </p:nvPr>
        </p:nvGraphicFramePr>
        <p:xfrm>
          <a:off x="8770031" y="2963182"/>
          <a:ext cx="3143249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89754"/>
              </p:ext>
            </p:extLst>
          </p:nvPr>
        </p:nvGraphicFramePr>
        <p:xfrm>
          <a:off x="8760505" y="3994603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94"/>
                <a:gridCol w="838200"/>
                <a:gridCol w="809625"/>
                <a:gridCol w="72798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1 575,6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17197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34818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226360E-9B6C-A44A-A856-0A02473F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651" y="258769"/>
            <a:ext cx="880892" cy="817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A93F08A-2D01-7449-9653-C9652DA6A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057" y="417221"/>
            <a:ext cx="1012599" cy="650956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9" y="417220"/>
            <a:ext cx="987981" cy="78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100" y="251609"/>
            <a:ext cx="858933" cy="87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35522"/>
              </p:ext>
            </p:extLst>
          </p:nvPr>
        </p:nvGraphicFramePr>
        <p:xfrm>
          <a:off x="8760505" y="4585153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94"/>
                <a:gridCol w="838200"/>
                <a:gridCol w="809625"/>
                <a:gridCol w="727982"/>
              </a:tblGrid>
              <a:tr h="45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2 281,1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1 523,8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351,8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1 301,8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0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6450" y="497443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муниципального управления и гражданского общества»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282005"/>
              </p:ext>
            </p:extLst>
          </p:nvPr>
        </p:nvGraphicFramePr>
        <p:xfrm>
          <a:off x="805154" y="1295402"/>
          <a:ext cx="10629899" cy="4838697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38696"/>
                <a:gridCol w="805153"/>
                <a:gridCol w="685800"/>
                <a:gridCol w="685800"/>
                <a:gridCol w="666750"/>
                <a:gridCol w="647700"/>
              </a:tblGrid>
              <a:tr h="733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8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переданных в различные виды пользования или проданных объектов муниципального имущества (в том числе земельных участков)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7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пользователей единой информационно-телекоммуникационной сети Администрации ЗАТО г. Североморск, функциональные обязанности которых связаны с использованием ресурсов сети Интернет, имеющих доступ к сети Интернет не менее 10 Мбит/с без ограничения трафика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8062">
                <a:tc>
                  <a:txBody>
                    <a:bodyPr/>
                    <a:lstStyle/>
                    <a:p>
                      <a:pPr fontAlgn="base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пользователей единой информационно-телекоммуникационной сети Администрации ЗАТО г. Североморск, подключенных к единой информационной системе электронного документооборота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человек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9087">
                <a:tc>
                  <a:txBody>
                    <a:bodyPr/>
                    <a:lstStyle/>
                    <a:p>
                      <a:pPr fontAlgn="base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Лицензионная чистота программного обеспечения, используемого в Администрации ЗАТО г. Североморск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8177">
                <a:tc>
                  <a:txBody>
                    <a:bodyPr/>
                    <a:lstStyle/>
                    <a:p>
                      <a:pPr fontAlgn="base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Суммарная длительность перерывов в работе официальных сайтов органов местного самоуправления ЗАТО г. Североморск (за исключением перерывов, связанных с обстоятельствами непреодолимой силы)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часов </a:t>
                      </a:r>
                      <a:br>
                        <a:rPr lang="ru-RU" sz="1100">
                          <a:effectLst/>
                        </a:rPr>
                      </a:br>
                      <a:r>
                        <a:rPr lang="ru-RU" sz="1100">
                          <a:effectLst/>
                        </a:rPr>
                        <a:t>в месяц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более </a:t>
                      </a: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более </a:t>
                      </a: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более 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более 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6787">
                <a:tc>
                  <a:txBody>
                    <a:bodyPr/>
                    <a:lstStyle/>
                    <a:p>
                      <a:pPr fontAlgn="base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структурных подразделений Администрации ЗАТО г. Североморск, участвующих в межведомственном электронном взаимодействии, имеющих доступ к защищенным каналам связи к СМЭВ и государственным информационным системам со своих автоматизированных рабочих мест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9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 аттестации муниципальных служащих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8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общественных объединений и организаций, реализующих социально-значимые мероприятия. от общего числа общественных организаций, на территории ЗАТО г. </a:t>
                      </a:r>
                      <a:r>
                        <a:rPr lang="ru-RU" sz="1100" dirty="0" smtClean="0">
                          <a:effectLst/>
                        </a:rPr>
                        <a:t>Североморск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0FA302-9437-AF42-BB6A-BC631862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3" y="385123"/>
            <a:ext cx="567223" cy="517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0F11A4-399D-2146-AA16-7E0AA7EBF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353" y="421960"/>
            <a:ext cx="571500" cy="48068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06" y="459982"/>
            <a:ext cx="426088" cy="4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614501"/>
              </p:ext>
            </p:extLst>
          </p:nvPr>
        </p:nvGraphicFramePr>
        <p:xfrm>
          <a:off x="0" y="1855892"/>
          <a:ext cx="8448939" cy="464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управления и гражданского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62892"/>
              </p:ext>
            </p:extLst>
          </p:nvPr>
        </p:nvGraphicFramePr>
        <p:xfrm>
          <a:off x="8724901" y="2218864"/>
          <a:ext cx="3152775" cy="257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2576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41 708,1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93 132,2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94 045,1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94 670,1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88827"/>
              </p:ext>
            </p:extLst>
          </p:nvPr>
        </p:nvGraphicFramePr>
        <p:xfrm>
          <a:off x="8733066" y="3153681"/>
          <a:ext cx="3143249" cy="284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2848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4 464,3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4 370,4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4 409,9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4 580,4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55994"/>
              </p:ext>
            </p:extLst>
          </p:nvPr>
        </p:nvGraphicFramePr>
        <p:xfrm>
          <a:off x="8715372" y="4061277"/>
          <a:ext cx="3162301" cy="234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69"/>
                <a:gridCol w="828675"/>
                <a:gridCol w="762000"/>
                <a:gridCol w="756557"/>
              </a:tblGrid>
              <a:tr h="2344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6 080,2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6 308,5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5 642,2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5 883,3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25832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13048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50FA302-9437-AF42-BB6A-BC631862D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19" y="393913"/>
            <a:ext cx="803796" cy="7333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30F11A4-399D-2146-AA16-7E0AA7EB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798" y="393913"/>
            <a:ext cx="721709" cy="60702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674508"/>
              </p:ext>
            </p:extLst>
          </p:nvPr>
        </p:nvGraphicFramePr>
        <p:xfrm>
          <a:off x="8700406" y="4766127"/>
          <a:ext cx="3162301" cy="234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69"/>
                <a:gridCol w="828675"/>
                <a:gridCol w="762000"/>
                <a:gridCol w="756557"/>
              </a:tblGrid>
              <a:tr h="2344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52 252,6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103 811,1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104 097,2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105 133,8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647980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комфортной городской среды в ЗАТО г. Североморск»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427244"/>
              </p:ext>
            </p:extLst>
          </p:nvPr>
        </p:nvGraphicFramePr>
        <p:xfrm>
          <a:off x="715493" y="1409702"/>
          <a:ext cx="10761014" cy="47053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782911"/>
                <a:gridCol w="958453"/>
                <a:gridCol w="1068199"/>
                <a:gridCol w="940895"/>
                <a:gridCol w="913091"/>
                <a:gridCol w="1097465"/>
              </a:tblGrid>
              <a:tr h="723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отремонтированных дворовых территорий и проездов к ним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27,19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27,19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отремонтированных автомобильных дорог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7,51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7,51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6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Экономия, полученная в результате проведения модернизации объектов уличного освещения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Электропотребление объектами уличного освещения. Количество подаваемого ресурса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МВт.ч.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2 121,15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2 121,15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2 121,15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2 121,15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Капитальный ремонт, замена участков сетей ТС, ВС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п.м.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6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Уровень взносов на капитальный ремонт общего имущества в многоквартирных </a:t>
                      </a:r>
                      <a:r>
                        <a:rPr lang="ru-RU" sz="1100" spc="-20" dirty="0" smtClean="0">
                          <a:effectLst/>
                        </a:rPr>
                        <a:t>домах  </a:t>
                      </a:r>
                      <a:r>
                        <a:rPr lang="ru-RU" sz="1100" spc="-20" dirty="0">
                          <a:effectLst/>
                        </a:rPr>
                        <a:t>ЗАТО </a:t>
                      </a:r>
                      <a:r>
                        <a:rPr lang="ru-RU" sz="1100" spc="-20" dirty="0" err="1">
                          <a:effectLst/>
                        </a:rPr>
                        <a:t>г.Североморск</a:t>
                      </a:r>
                      <a:r>
                        <a:rPr lang="ru-RU" sz="1100" spc="-20" dirty="0">
                          <a:effectLst/>
                        </a:rPr>
                        <a:t> в части, приходящейся на муниципальные помещения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элементов прочего благоустройства, содержащихся в удовлетворительном состоянии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паркового пространства, содержащегося в удовлетворительном состоянии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18A16D-BABE-C043-872E-1A3806794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647" y="476250"/>
            <a:ext cx="786262" cy="5410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9A122D2-169E-8B45-A35B-D4629F4A5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99" y="292935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95664"/>
              </p:ext>
            </p:extLst>
          </p:nvPr>
        </p:nvGraphicFramePr>
        <p:xfrm>
          <a:off x="0" y="1757921"/>
          <a:ext cx="8591550" cy="471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00538" y="317818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комфортной городской среды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г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Североморск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40004"/>
              </p:ext>
            </p:extLst>
          </p:nvPr>
        </p:nvGraphicFramePr>
        <p:xfrm>
          <a:off x="8681359" y="2022922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179 068,2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167 679,7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122 310,7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122 310,7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02542"/>
              </p:ext>
            </p:extLst>
          </p:nvPr>
        </p:nvGraphicFramePr>
        <p:xfrm>
          <a:off x="8689523" y="26638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14 621,4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14 828,3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15 908,1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16 423,0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54354"/>
              </p:ext>
            </p:extLst>
          </p:nvPr>
        </p:nvGraphicFramePr>
        <p:xfrm>
          <a:off x="8637814" y="3227161"/>
          <a:ext cx="3162301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361"/>
                <a:gridCol w="819150"/>
                <a:gridCol w="847725"/>
                <a:gridCol w="73206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5 222,5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5 089,2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8 746,5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8 646,4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6278"/>
              </p:ext>
            </p:extLst>
          </p:nvPr>
        </p:nvGraphicFramePr>
        <p:xfrm>
          <a:off x="8650685" y="3840842"/>
          <a:ext cx="322698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206"/>
                <a:gridCol w="826539"/>
                <a:gridCol w="826539"/>
                <a:gridCol w="78670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14 707,2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42 599,3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3 500,0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3 500,0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955320"/>
              </p:ext>
            </p:extLst>
          </p:nvPr>
        </p:nvGraphicFramePr>
        <p:xfrm>
          <a:off x="8655761" y="4397375"/>
          <a:ext cx="3202863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320"/>
                <a:gridCol w="820359"/>
                <a:gridCol w="820359"/>
                <a:gridCol w="78082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49 779,1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56 677,0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44 268,0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43 478,4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553672"/>
              </p:ext>
            </p:extLst>
          </p:nvPr>
        </p:nvGraphicFramePr>
        <p:xfrm>
          <a:off x="8656836" y="4981576"/>
          <a:ext cx="3182740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037"/>
                <a:gridCol w="825579"/>
                <a:gridCol w="815205"/>
                <a:gridCol w="775919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77 305,3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68 487,5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59 952,4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59 200,0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914053"/>
              </p:ext>
            </p:extLst>
          </p:nvPr>
        </p:nvGraphicFramePr>
        <p:xfrm>
          <a:off x="8690437" y="5581650"/>
          <a:ext cx="3158663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686"/>
                <a:gridCol w="839529"/>
                <a:gridCol w="823973"/>
                <a:gridCol w="752475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7 027,2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5 587,3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5 785,9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5 785,9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32235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" y="317818"/>
            <a:ext cx="7747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01" y="407787"/>
            <a:ext cx="855299" cy="5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h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813" y="6075264"/>
            <a:ext cx="749873" cy="365792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35389"/>
              </p:ext>
            </p:extLst>
          </p:nvPr>
        </p:nvGraphicFramePr>
        <p:xfrm>
          <a:off x="8709487" y="6163672"/>
          <a:ext cx="3158663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686"/>
                <a:gridCol w="839529"/>
                <a:gridCol w="823973"/>
                <a:gridCol w="752475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347 730,9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360 948,3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260 471,6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259 345,3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67647"/>
              </p:ext>
            </p:extLst>
          </p:nvPr>
        </p:nvGraphicFramePr>
        <p:xfrm>
          <a:off x="1019174" y="1245630"/>
          <a:ext cx="10363201" cy="495514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019800"/>
                <a:gridCol w="876300"/>
                <a:gridCol w="971550"/>
                <a:gridCol w="838200"/>
                <a:gridCol w="857250"/>
                <a:gridCol w="800101"/>
              </a:tblGrid>
              <a:tr h="634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5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Доступность дошкольного образования для детей в возрасте от 3 до 7 лет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77,4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77,4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77,4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77,4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Удельный вес численности обучающихся муниципальных общеобразовательных организаций, которым предоставлена возможность обучаться в соответствии с основными современными требованиями, в общей численности обучающихся.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детей в возрасте 5 - 18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 (расчетный показатель)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103,1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103,1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обучающихся в муниципальных общеобразовательных учреждениях, занимающихся во вторую (третью) смену, в общей численности обучающихся в муниципальных общеобразовательных учреждениях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21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21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6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Охват обучающихся, получающих горячее питание, от общего числа обучающихся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96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96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3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Доля детей-сирот и детей, оставшихся без попечения родителей, переданных на воспитание в семьи, в общей численности учтенных детей-сирот и детей, оставшихся без попечения родителей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98,0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98,2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98,3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98,5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3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отдохнувших и оздоровленных детей в возрасте от 6 до 18 лет в оздоровительных учреждениях от общего количества детей данной категории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19098" y="37147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образования ЗАТО г. Североморск»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0F1599-F5F6-5347-BFBD-CD96E435F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256737"/>
            <a:ext cx="542924" cy="484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3BB79D-19B5-4B42-BD06-4A27C1A37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50" y="276225"/>
            <a:ext cx="614368" cy="4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2301"/>
              </p:ext>
            </p:extLst>
          </p:nvPr>
        </p:nvGraphicFramePr>
        <p:xfrm>
          <a:off x="0" y="1757921"/>
          <a:ext cx="8677275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2138" y="60230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674443"/>
              </p:ext>
            </p:extLst>
          </p:nvPr>
        </p:nvGraphicFramePr>
        <p:xfrm>
          <a:off x="8655505" y="2261047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2 112 943,2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2 715 143,8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2 008 657,7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1 855 062,8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918524"/>
              </p:ext>
            </p:extLst>
          </p:nvPr>
        </p:nvGraphicFramePr>
        <p:xfrm>
          <a:off x="8693158" y="31210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43 474,1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46 306,1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47 982,2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49 469,0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702729"/>
              </p:ext>
            </p:extLst>
          </p:nvPr>
        </p:nvGraphicFramePr>
        <p:xfrm>
          <a:off x="8734426" y="4038147"/>
          <a:ext cx="3124200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3409"/>
                <a:gridCol w="781050"/>
                <a:gridCol w="802308"/>
                <a:gridCol w="79743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38 190,0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45 346,1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44 646,3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44 941,5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47831"/>
              </p:ext>
            </p:extLst>
          </p:nvPr>
        </p:nvGraphicFramePr>
        <p:xfrm>
          <a:off x="8657776" y="4930775"/>
          <a:ext cx="3229424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800"/>
                <a:gridCol w="808995"/>
                <a:gridCol w="743134"/>
                <a:gridCol w="88949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7 845,5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8 106,8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8 106,8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7 357,0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11133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1" y="344714"/>
            <a:ext cx="79228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74" y="393699"/>
            <a:ext cx="795540" cy="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51965"/>
              </p:ext>
            </p:extLst>
          </p:nvPr>
        </p:nvGraphicFramePr>
        <p:xfrm>
          <a:off x="8662045" y="5540375"/>
          <a:ext cx="3229424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800"/>
                <a:gridCol w="808995"/>
                <a:gridCol w="743134"/>
                <a:gridCol w="88949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2 202 452,8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2 814 902,8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2 109 393,0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1 956 830,3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5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8775" y="37147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«Культура ЗАТО г. Североморск»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6885"/>
              </p:ext>
            </p:extLst>
          </p:nvPr>
        </p:nvGraphicFramePr>
        <p:xfrm>
          <a:off x="639292" y="1187457"/>
          <a:ext cx="10913414" cy="5041893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871037"/>
                <a:gridCol w="862641"/>
                <a:gridCol w="812488"/>
                <a:gridCol w="842580"/>
                <a:gridCol w="792426"/>
                <a:gridCol w="732242"/>
              </a:tblGrid>
              <a:tr h="556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0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Доля детей, привлекаемых к участию в творческих мероприятиях, от общего числа детей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5311">
                <a:tc>
                  <a:txBody>
                    <a:bodyPr/>
                    <a:lstStyle/>
                    <a:p>
                      <a:pPr indent="-3175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фактической обеспеченности библиотеками от нормативной потребности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5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фактической обеспеченности клубами и учреждениями клубного типа от нормативной </a:t>
                      </a:r>
                      <a:r>
                        <a:rPr lang="ru-RU" sz="1100" dirty="0" smtClean="0">
                          <a:effectLst/>
                        </a:rPr>
                        <a:t>потребности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55934">
                <a:tc>
                  <a:txBody>
                    <a:bodyPr/>
                    <a:lstStyle/>
                    <a:p>
                      <a:r>
                        <a:rPr lang="ru-RU" sz="1100" spc="-20" dirty="0">
                          <a:effectLst/>
                        </a:rPr>
                        <a:t>Доля объектов культурного наследия, находящихся в муниципальной собственности и не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4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4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253">
                <a:tc>
                  <a:txBody>
                    <a:bodyPr/>
                    <a:lstStyle/>
                    <a:p>
                      <a:r>
                        <a:rPr lang="ru-RU" sz="1150">
                          <a:effectLst/>
                        </a:rPr>
                        <a:t>Сохранение контингента обучающихся в детских школах искусств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62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62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97,5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62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62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280">
                <a:tc>
                  <a:txBody>
                    <a:bodyPr/>
                    <a:lstStyle/>
                    <a:p>
                      <a:r>
                        <a:rPr lang="ru-RU" sz="1150">
                          <a:effectLst/>
                        </a:rPr>
                        <a:t>Увеличение количества посещений муниципальных библиотек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</a:rPr>
                        <a:t>тыс.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323,4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328,5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338,7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280">
                <a:tc>
                  <a:txBody>
                    <a:bodyPr/>
                    <a:lstStyle/>
                    <a:p>
                      <a:r>
                        <a:rPr lang="ru-RU" sz="1150" dirty="0">
                          <a:effectLst/>
                        </a:rPr>
                        <a:t>Сохранение количества посещений учреждений культурно-досугового типа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</a:rPr>
                        <a:t>тыс.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20955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92,8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102,9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112,9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Увеличение посещаемости МБУК СМВК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</a:rPr>
                        <a:t>тыс.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119,6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120,9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280">
                <a:tc>
                  <a:txBody>
                    <a:bodyPr/>
                    <a:lstStyle/>
                    <a:p>
                      <a:r>
                        <a:rPr lang="ru-RU" sz="1150" dirty="0">
                          <a:effectLst/>
                        </a:rPr>
                        <a:t>Создание виртуальных музейных экспозиций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6560">
                <a:tc>
                  <a:txBody>
                    <a:bodyPr/>
                    <a:lstStyle/>
                    <a:p>
                      <a:r>
                        <a:rPr lang="ru-RU" sz="1150">
                          <a:effectLst/>
                        </a:rPr>
                        <a:t>Доля памятников истории и культуры, находящиеся в удовлетворительном состоянии от общего количества объектов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87,67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84,9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89,0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89,0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6560">
                <a:tc>
                  <a:txBody>
                    <a:bodyPr/>
                    <a:lstStyle/>
                    <a:p>
                      <a:r>
                        <a:rPr lang="ru-RU" sz="1150" dirty="0">
                          <a:effectLst/>
                        </a:rPr>
                        <a:t>Доля учреждений, получивших правовую, информационную, организационную, техническую поддержку, осуществлен бухгалтерский учет и отчетность от общего количества учреждений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4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4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F1DE683-5794-174A-A9DF-8A96A992D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98" y="225941"/>
            <a:ext cx="713078" cy="5148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8EE09A-DC27-A141-8B85-A529B6793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150" y="334866"/>
            <a:ext cx="391486" cy="4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сохраненные данные 13"/>
          <p:cNvSpPr/>
          <p:nvPr/>
        </p:nvSpPr>
        <p:spPr>
          <a:xfrm flipH="1">
            <a:off x="8045661" y="1828190"/>
            <a:ext cx="3171825" cy="1339632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сохраненные данные 11"/>
          <p:cNvSpPr/>
          <p:nvPr/>
        </p:nvSpPr>
        <p:spPr>
          <a:xfrm>
            <a:off x="372729" y="1819272"/>
            <a:ext cx="2935621" cy="1263431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Основные </a:t>
            </a:r>
            <a: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понятия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Бюджет – форма образования и расходования средств, предназначенных для финансового обеспечения задач и функций местного самоуправления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777782"/>
            <a:ext cx="3065461" cy="1209675"/>
          </a:xfrm>
          <a:effectLst/>
        </p:spPr>
        <p:txBody>
          <a:bodyPr>
            <a:no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Доходы бюджета-               это поступающие в бюджет денежные средства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8582973" y="1743074"/>
            <a:ext cx="2773363" cy="1752600"/>
          </a:xfrm>
          <a:effectLst/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Расходы бюджета –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это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</a:t>
            </a: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Ермакова\Desktop\img-1335-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2" y="1647825"/>
            <a:ext cx="3676650" cy="30399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981870" y="4267466"/>
            <a:ext cx="3065461" cy="7477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Расходы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Доходы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542926" y="5073432"/>
            <a:ext cx="4343400" cy="107971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При превышении расходов над доходами принимается решение об источниках покрытия дефицита, например, использовать имеющиеся накопления, остатки или взять кредит 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7536074" y="5015178"/>
            <a:ext cx="4343400" cy="89764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При превышении доходов над расходами принимается решение как их использовать, накапливать резервы или погашать кредит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5%D1%80%D0%BC%D0%B0%D0%BA%D0%BE%D0%B2%D0%B0\Desktop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35485"/>
            <a:ext cx="102790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7" descr="D:\%D0%95%D1%80%D0%BC%D0%B0%D0%BA%D0%BE%D0%B2%D0%B0\Desktop\%D0%9F%D1%80%D0%BE%D1%84%D0%B8%D1%86%D0%B8%D1%8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740" y="4213143"/>
            <a:ext cx="1015484" cy="80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Текст 2"/>
          <p:cNvSpPr txBox="1">
            <a:spLocks/>
          </p:cNvSpPr>
          <p:nvPr/>
        </p:nvSpPr>
        <p:spPr>
          <a:xfrm>
            <a:off x="8298811" y="4264339"/>
            <a:ext cx="3065461" cy="7477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ПРОФИЦИТ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Доходы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Расходы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87946"/>
              </p:ext>
            </p:extLst>
          </p:nvPr>
        </p:nvGraphicFramePr>
        <p:xfrm>
          <a:off x="0" y="1757921"/>
          <a:ext cx="8639175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ЗАТО г. Североморск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06352"/>
              </p:ext>
            </p:extLst>
          </p:nvPr>
        </p:nvGraphicFramePr>
        <p:xfrm>
          <a:off x="8681359" y="2022922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109 286,9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110 899,5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113 098,7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113 324,3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618115"/>
              </p:ext>
            </p:extLst>
          </p:nvPr>
        </p:nvGraphicFramePr>
        <p:xfrm>
          <a:off x="8689523" y="26638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70 702,7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70 518,8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72 000,2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72 182,3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20510"/>
              </p:ext>
            </p:extLst>
          </p:nvPr>
        </p:nvGraphicFramePr>
        <p:xfrm>
          <a:off x="8703128" y="3308804"/>
          <a:ext cx="3162301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147"/>
                <a:gridCol w="838200"/>
                <a:gridCol w="857250"/>
                <a:gridCol w="730704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111 443,4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119 394,9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110 184,2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108 735,5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693010"/>
              </p:ext>
            </p:extLst>
          </p:nvPr>
        </p:nvGraphicFramePr>
        <p:xfrm>
          <a:off x="8658225" y="4039507"/>
          <a:ext cx="3228527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581"/>
                <a:gridCol w="826933"/>
                <a:gridCol w="826933"/>
                <a:gridCol w="78708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20 853,6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19 482,7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19 537,5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19 594,4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34479"/>
              </p:ext>
            </p:extLst>
          </p:nvPr>
        </p:nvGraphicFramePr>
        <p:xfrm>
          <a:off x="8647596" y="4738915"/>
          <a:ext cx="3256846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489"/>
                <a:gridCol w="834186"/>
                <a:gridCol w="834186"/>
                <a:gridCol w="79398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1 665,9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1 484,0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1 500,0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1 500,0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542365"/>
              </p:ext>
            </p:extLst>
          </p:nvPr>
        </p:nvGraphicFramePr>
        <p:xfrm>
          <a:off x="8629650" y="5419727"/>
          <a:ext cx="3257549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661"/>
                <a:gridCol w="834366"/>
                <a:gridCol w="834366"/>
                <a:gridCol w="794156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41 553,8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50 902,0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51 865,7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effectLst/>
                          <a:latin typeface="Times New Roman"/>
                        </a:rPr>
                        <a:t>51 865,7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29599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8617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27" y="371475"/>
            <a:ext cx="1015918" cy="73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547" y="295782"/>
            <a:ext cx="621339" cy="70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h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813" y="6075264"/>
            <a:ext cx="749873" cy="365792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618603"/>
              </p:ext>
            </p:extLst>
          </p:nvPr>
        </p:nvGraphicFramePr>
        <p:xfrm>
          <a:off x="8653716" y="6153385"/>
          <a:ext cx="3257549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661"/>
                <a:gridCol w="834366"/>
                <a:gridCol w="834366"/>
                <a:gridCol w="794156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355 506,3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372 681,9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368 186,3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367 202,2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5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371475"/>
            <a:ext cx="858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«Создание условий для эффективного и ответственного управления муниципальными финансами, повышения устойчивости бюджета муниципального образования ЗАТО г. Североморск»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267967"/>
              </p:ext>
            </p:extLst>
          </p:nvPr>
        </p:nvGraphicFramePr>
        <p:xfrm>
          <a:off x="704688" y="1580039"/>
          <a:ext cx="10782624" cy="171561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794525"/>
                <a:gridCol w="960378"/>
                <a:gridCol w="1070345"/>
                <a:gridCol w="1052376"/>
                <a:gridCol w="981075"/>
                <a:gridCol w="923925"/>
              </a:tblGrid>
              <a:tr h="401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Степень качества управления муниципальными финансами, присвоенная ЗАТО г. Североморск Министерством финансов Мурманской области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группа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не ниже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не ниже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не ниже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не ниже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расходов местного бюджета, формируемых в рамках муниципальных программ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91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Доля доходов местного бюджета от исполь­зования объектов муниципального имущества в общем объеме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1,04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0,93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0,95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0,95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Доля просроченной кредиторской задолженности в общем объеме расходов бюджета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7210061-F2C7-A740-8AB8-801686A2E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6" y="571500"/>
            <a:ext cx="925124" cy="7233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EACDF4-DF36-B849-ACF1-16931286D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760" y="571500"/>
            <a:ext cx="741143" cy="723303"/>
          </a:xfrm>
          <a:prstGeom prst="rect">
            <a:avLst/>
          </a:prstGeom>
        </p:spPr>
      </p:pic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733340"/>
              </p:ext>
            </p:extLst>
          </p:nvPr>
        </p:nvGraphicFramePr>
        <p:xfrm>
          <a:off x="272642" y="3777588"/>
          <a:ext cx="8290333" cy="2289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980574"/>
              </p:ext>
            </p:extLst>
          </p:nvPr>
        </p:nvGraphicFramePr>
        <p:xfrm>
          <a:off x="8503589" y="4714874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1386"/>
                <a:gridCol w="755246"/>
                <a:gridCol w="807530"/>
                <a:gridCol w="768613"/>
              </a:tblGrid>
              <a:tr h="1364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35 640,0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37 138,6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56 924,5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61 664,9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93498"/>
              </p:ext>
            </p:extLst>
          </p:nvPr>
        </p:nvGraphicFramePr>
        <p:xfrm>
          <a:off x="8503987" y="418180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957134" y="3777588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631703"/>
              </p:ext>
            </p:extLst>
          </p:nvPr>
        </p:nvGraphicFramePr>
        <p:xfrm>
          <a:off x="676956" y="1242303"/>
          <a:ext cx="10791824" cy="1829117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799469"/>
                <a:gridCol w="961198"/>
                <a:gridCol w="1071257"/>
                <a:gridCol w="943588"/>
                <a:gridCol w="915705"/>
                <a:gridCol w="1100607"/>
              </a:tblGrid>
              <a:tr h="48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Наличие разработанных в соответствии с требованиями действующего законодательства Правил благоустройства ЗАТО г. Североморск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да/нет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4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проведенных управляющими организациями конкурсов "Уютный двор"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Общее количество муниципальных территорий общего пользования (общественных территорий)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43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проведенных на территории муниципального образования общегородских субботников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58737" y="496222"/>
            <a:ext cx="87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современной городской среды ЗАТО г. Североморск»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2105DFD-979C-514F-BD89-A12645E29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06" y="210617"/>
            <a:ext cx="915761" cy="897979"/>
          </a:xfrm>
          <a:prstGeom prst="rect">
            <a:avLst/>
          </a:prstGeom>
        </p:spPr>
      </p:pic>
      <p:graphicFrame>
        <p:nvGraphicFramePr>
          <p:cNvPr id="2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680322"/>
              </p:ext>
            </p:extLst>
          </p:nvPr>
        </p:nvGraphicFramePr>
        <p:xfrm>
          <a:off x="275702" y="3553246"/>
          <a:ext cx="8344423" cy="265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86625"/>
              </p:ext>
            </p:extLst>
          </p:nvPr>
        </p:nvGraphicFramePr>
        <p:xfrm>
          <a:off x="8619244" y="4495800"/>
          <a:ext cx="3133725" cy="286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86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43560"/>
              </p:ext>
            </p:extLst>
          </p:nvPr>
        </p:nvGraphicFramePr>
        <p:xfrm>
          <a:off x="8600194" y="4970230"/>
          <a:ext cx="3152775" cy="249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2494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40 550,6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19 380,0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053739" y="3808699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257939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«Повышение безопасности дорожного движения и снижение дорожно-транспортного травматизма в ЗАТО г. Североморск»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685028"/>
              </p:ext>
            </p:extLst>
          </p:nvPr>
        </p:nvGraphicFramePr>
        <p:xfrm>
          <a:off x="1075056" y="1113314"/>
          <a:ext cx="10439724" cy="218535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610251"/>
                <a:gridCol w="929837"/>
                <a:gridCol w="1036307"/>
                <a:gridCol w="912802"/>
                <a:gridCol w="885829"/>
                <a:gridCol w="1064698"/>
              </a:tblGrid>
              <a:tr h="467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5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мест концентрации ДТП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Смертность населения от ДТП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умерших на 100 тыс. чел.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Сокращение количества ДТП из-за несоблюдения правил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дорожного движения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Сокращение количества ДТП с участием детей в возрасте до 16 лет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получении статистической отчетности по итогам года проводить полный анализ с доведением информации до СМИ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FF267CD-E2B3-7048-82F7-B9D2C4B7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45" y="257939"/>
            <a:ext cx="481405" cy="65646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69" y="347782"/>
            <a:ext cx="552107" cy="55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648022"/>
              </p:ext>
            </p:extLst>
          </p:nvPr>
        </p:nvGraphicFramePr>
        <p:xfrm>
          <a:off x="109057" y="3486151"/>
          <a:ext cx="8272943" cy="280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915333"/>
              </p:ext>
            </p:extLst>
          </p:nvPr>
        </p:nvGraphicFramePr>
        <p:xfrm>
          <a:off x="8393969" y="4738520"/>
          <a:ext cx="3152775" cy="1987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1987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7 423,1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11873"/>
              </p:ext>
            </p:extLst>
          </p:nvPr>
        </p:nvGraphicFramePr>
        <p:xfrm>
          <a:off x="8398823" y="4218993"/>
          <a:ext cx="3133725" cy="323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32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780597" y="38252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13048"/>
            <a:ext cx="1219358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298345"/>
              </p:ext>
            </p:extLst>
          </p:nvPr>
        </p:nvGraphicFramePr>
        <p:xfrm>
          <a:off x="0" y="3743325"/>
          <a:ext cx="8353425" cy="275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466369"/>
              </p:ext>
            </p:extLst>
          </p:nvPr>
        </p:nvGraphicFramePr>
        <p:xfrm>
          <a:off x="8524875" y="4566734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03699"/>
              </p:ext>
            </p:extLst>
          </p:nvPr>
        </p:nvGraphicFramePr>
        <p:xfrm>
          <a:off x="8505825" y="5091333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91,8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81626" y="366025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«Профилактика терроризма, экстремизма и ликвидация последствий проявлений терроризма и экстремизма на территории ЗАТО г. Североморск»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6" y="234569"/>
            <a:ext cx="795726" cy="79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478" y="322479"/>
            <a:ext cx="715122" cy="7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960930"/>
              </p:ext>
            </p:extLst>
          </p:nvPr>
        </p:nvGraphicFramePr>
        <p:xfrm>
          <a:off x="989331" y="1538129"/>
          <a:ext cx="10420673" cy="176895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600014"/>
                <a:gridCol w="928140"/>
                <a:gridCol w="1034415"/>
                <a:gridCol w="911136"/>
                <a:gridCol w="884213"/>
                <a:gridCol w="1062755"/>
              </a:tblGrid>
              <a:tr h="424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Увеличение количества посетителей культурно-массовых мероприятий по формированию патриотизма, толерантности, единения.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тыс.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82,2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91,3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91,5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91,7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жителей ЗАТО г. Североморск, охваченных мероприятиями информационного характера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террористических актов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муниципальных служащих, прошедших повышение квалификации по вопросам профилактики терроризма.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959370" y="4079980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35" y="156154"/>
            <a:ext cx="11993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проекты, </a:t>
            </a:r>
          </a:p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предусмотренные к финансированию за счет средств бюджета ЗАТО г. Североморск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69076" y="1207996"/>
            <a:ext cx="82292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75765"/>
              </p:ext>
            </p:extLst>
          </p:nvPr>
        </p:nvGraphicFramePr>
        <p:xfrm>
          <a:off x="99235" y="4103813"/>
          <a:ext cx="3843913" cy="217098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50637"/>
                <a:gridCol w="634358"/>
                <a:gridCol w="658918"/>
              </a:tblGrid>
              <a:tr h="7135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30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Детский сад  в </a:t>
                      </a:r>
                      <a:endParaRPr lang="ru-RU" sz="12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ЗАТО </a:t>
                      </a:r>
                      <a:r>
                        <a:rPr lang="ru-RU" sz="1200" b="1" u="none" strike="noStrike" dirty="0">
                          <a:effectLst/>
                        </a:rPr>
                        <a:t>г. Североморск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33 318,9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112 612,0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за счет средств межбюджетных трансфертов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29 560,2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79 405,9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13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за счет собственных  средств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3 758,7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33 206,1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64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Стоимость 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145 930,9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3314"/>
          <a:stretch/>
        </p:blipFill>
        <p:spPr>
          <a:xfrm>
            <a:off x="4024184" y="4103813"/>
            <a:ext cx="4143632" cy="2072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2964" b="12687"/>
          <a:stretch/>
        </p:blipFill>
        <p:spPr>
          <a:xfrm>
            <a:off x="0" y="1717386"/>
            <a:ext cx="3838575" cy="2072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93259"/>
              </p:ext>
            </p:extLst>
          </p:nvPr>
        </p:nvGraphicFramePr>
        <p:xfrm>
          <a:off x="3914775" y="1207996"/>
          <a:ext cx="4362450" cy="249285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47875"/>
                <a:gridCol w="809625"/>
                <a:gridCol w="723900"/>
                <a:gridCol w="781050"/>
              </a:tblGrid>
              <a:tr h="6797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7677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effectLst/>
                        </a:rPr>
                        <a:t>Общеобразовательная средняя школа на 1200 мест в ЗАТО г. Североморск Мурманской области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44 291,5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390 030,6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777 625,8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161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</a:rPr>
                        <a:t>за счет средств межбюджетных трансфертов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27 062</a:t>
                      </a:r>
                      <a:r>
                        <a:rPr lang="ru-RU" sz="1200" u="none" strike="noStrike" dirty="0" smtClean="0">
                          <a:effectLst/>
                        </a:rPr>
                        <a:t>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343 202,6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721 396,2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646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</a:rPr>
                        <a:t>за счет собственных  средств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17 229,4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46 828,0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56 229,6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646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</a:rPr>
                        <a:t>Стоимость объекта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1 211 947,9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17921"/>
              </p:ext>
            </p:extLst>
          </p:nvPr>
        </p:nvGraphicFramePr>
        <p:xfrm>
          <a:off x="8306097" y="4103813"/>
          <a:ext cx="3796487" cy="214458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99903"/>
                <a:gridCol w="733425"/>
                <a:gridCol w="723900"/>
                <a:gridCol w="739259"/>
              </a:tblGrid>
              <a:tr h="4621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4096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Детский сад  </a:t>
                      </a:r>
                      <a:endParaRPr lang="ru-RU" sz="12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ЗАТО </a:t>
                      </a:r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Североморск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190 865,5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198 882,0</a:t>
                      </a:r>
                    </a:p>
                  </a:txBody>
                  <a:tcPr marL="9525" marR="9525" marT="9525" marB="0" anchor="ctr"/>
                </a:tc>
              </a:tr>
              <a:tr h="609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средств межбюджетных трансфертов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176 266,6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182 859,7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096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собственных 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5 500,0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14 598,9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16 022,3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объекта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395 247,5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5248"/>
          <a:stretch/>
        </p:blipFill>
        <p:spPr bwMode="auto">
          <a:xfrm>
            <a:off x="8391525" y="1717387"/>
            <a:ext cx="3800475" cy="2072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32" y="1250734"/>
            <a:ext cx="6174751" cy="249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78300" y="3649735"/>
            <a:ext cx="5417699" cy="2554545"/>
          </a:xfrm>
          <a:prstGeom prst="roundRect">
            <a:avLst/>
          </a:prstGeom>
          <a:gradFill>
            <a:gsLst>
              <a:gs pos="29150">
                <a:schemeClr val="accent2">
                  <a:lumMod val="40000"/>
                  <a:lumOff val="60000"/>
                  <a:alpha val="72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  <a:gs pos="74570">
                <a:schemeClr val="accent4">
                  <a:lumMod val="40000"/>
                  <a:lumOff val="60000"/>
                  <a:alpha val="83000"/>
                </a:schemeClr>
              </a:gs>
              <a:gs pos="83750">
                <a:srgbClr val="E7D9D4"/>
              </a:gs>
              <a:gs pos="50000">
                <a:schemeClr val="accent2">
                  <a:lumMod val="60000"/>
                  <a:lumOff val="40000"/>
                  <a:alpha val="86000"/>
                </a:schemeClr>
              </a:gs>
              <a:gs pos="100000">
                <a:schemeClr val="accent5">
                  <a:lumMod val="60000"/>
                  <a:lumOff val="40000"/>
                  <a:alpha val="29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8637" y="50405"/>
            <a:ext cx="11731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Социально-значимые проекты, </a:t>
            </a:r>
          </a:p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предусмотренные к финансированию за счет средств бюджета </a:t>
            </a:r>
          </a:p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ЗАТО г. Североморск в 2020 году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0032" y="3649735"/>
            <a:ext cx="5027802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/>
                <a:ea typeface="Times New Roman"/>
              </a:rPr>
              <a:t>Предусмотрены </a:t>
            </a:r>
            <a:r>
              <a:rPr lang="ru-RU" sz="2000" b="1" dirty="0">
                <a:latin typeface="Times New Roman"/>
                <a:ea typeface="Times New Roman"/>
              </a:rPr>
              <a:t>ассигнования на строительство кладбища в </a:t>
            </a:r>
            <a:r>
              <a:rPr lang="ru-RU" sz="2000" b="1" dirty="0" err="1">
                <a:latin typeface="Times New Roman"/>
                <a:ea typeface="Times New Roman"/>
              </a:rPr>
              <a:t>пгт</a:t>
            </a:r>
            <a:r>
              <a:rPr lang="ru-RU" sz="2000" b="1" dirty="0">
                <a:latin typeface="Times New Roman"/>
                <a:ea typeface="Times New Roman"/>
              </a:rPr>
              <a:t>. Сафоново  (разработка проектно-сметной документации), в сумме 10 300,0 тыс. рублей. Финансовое обеспечение указанного мероприятия осуществляется исключительно за счет собственных средств бюджета. </a:t>
            </a:r>
            <a:endParaRPr lang="ru-RU" sz="2000" b="1" dirty="0"/>
          </a:p>
        </p:txBody>
      </p:sp>
      <p:pic>
        <p:nvPicPr>
          <p:cNvPr id="5" name="Picture 2" descr="https://odingaz.ru/wp-content/uploads/2015/01/%D0%BA%D0%BE%D1%82%D0%B5%D0%BB%D1%8C%D0%BD%D0%B0%D1%8F-%D0%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74" y="1348790"/>
            <a:ext cx="3692605" cy="2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4449" y="1343738"/>
            <a:ext cx="5845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Предусмотрены ассигнования на строительство котельной установки для нужд отопления и горячего водоснабжения в   </a:t>
            </a:r>
            <a:r>
              <a:rPr lang="ru-RU" sz="20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нп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Щукозеро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, в сумме 40 000,0 тыс. рублей. Финансовое обеспечение указанного мероприятия осуществляется исключительно за счет собственных средств бюджета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18" y="3883201"/>
            <a:ext cx="3230453" cy="251407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65000">
                <a:schemeClr val="accent4">
                  <a:lumMod val="20000"/>
                  <a:lumOff val="80000"/>
                  <a:alpha val="61000"/>
                </a:schemeClr>
              </a:gs>
              <a:gs pos="38000">
                <a:schemeClr val="accent2">
                  <a:lumMod val="20000"/>
                  <a:lumOff val="80000"/>
                  <a:alpha val="12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274509" y="6012191"/>
            <a:ext cx="11959816" cy="9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719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Спасибо </a:t>
            </a:r>
            <a:r>
              <a:rPr lang="ru-RU" sz="7199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за внимание</a:t>
            </a:r>
            <a:r>
              <a:rPr lang="ru-RU" sz="7199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9" y="143476"/>
            <a:ext cx="1414247" cy="15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83061" y="1920060"/>
            <a:ext cx="708030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Управление финансов администрации ЗАТО г. Североморск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тел. (81537)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49568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– начальник Управления финансов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	46199 – заместитель начальника Управления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	50788 – бюджетный отдел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	46470 – отдел бухгалтерского учета и отчетности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	46440 – Главный специалист по доходам бюджета,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	50776 – Заведующий сектором по внутреннему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	финансовому контролю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Эл. почта: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	finupr@citysever.ru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Веб-сайт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http://finsever.ru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941032" y="210854"/>
            <a:ext cx="1029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ЗАТО г.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93962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Основы бюджетного процесса</a:t>
            </a:r>
            <a:br>
              <a:rPr lang="ru-RU" sz="2800" b="1" u="sng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Этапы бюджетного процесса ЗАТО г. Североморск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58393" y="1590675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  ЗАТО г. Североморск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730841" y="2155698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58393" y="2635377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 ЗАТО г. Североморск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58393" y="5674995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Утверждение  бюджетной отчетности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58391" y="4682109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 за исполнением бюджета ЗАТО г. Североморск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58392" y="3642741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бюджета ЗАТО г. Североморск</a:t>
            </a:r>
          </a:p>
        </p:txBody>
      </p:sp>
      <p:sp>
        <p:nvSpPr>
          <p:cNvPr id="31" name="Стрелка вниз 30"/>
          <p:cNvSpPr/>
          <p:nvPr/>
        </p:nvSpPr>
        <p:spPr>
          <a:xfrm>
            <a:off x="5723698" y="3214497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5732275" y="4194048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723698" y="5243322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2" y="6455264"/>
            <a:ext cx="12192000" cy="427287"/>
            <a:chOff x="0" y="6430713"/>
            <a:chExt cx="12192000" cy="42728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13E5FE43-CD68-C342-9095-2FE190F9DEAB}"/>
                </a:ext>
              </a:extLst>
            </p:cNvPr>
            <p:cNvSpPr/>
            <p:nvPr/>
          </p:nvSpPr>
          <p:spPr>
            <a:xfrm>
              <a:off x="0" y="6430713"/>
              <a:ext cx="12192000" cy="427287"/>
            </a:xfrm>
            <a:prstGeom prst="rect">
              <a:avLst/>
            </a:prstGeom>
            <a:solidFill>
              <a:srgbClr val="0082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199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57" y="6472103"/>
              <a:ext cx="327171" cy="358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331088" y="6430854"/>
              <a:ext cx="75298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Muller Narrow ExtraBold" pitchFamily="2" charset="0"/>
                </a:rPr>
                <a:t>Управление финансов администрации ЗАТО </a:t>
              </a:r>
              <a:r>
                <a:rPr lang="ru-RU" sz="2000" b="1" dirty="0">
                  <a:solidFill>
                    <a:schemeClr val="bg1"/>
                  </a:solidFill>
                  <a:latin typeface="Muller Narrow ExtraBold" pitchFamily="2" charset="0"/>
                </a:rPr>
                <a:t>г</a:t>
              </a:r>
              <a:r>
                <a:rPr lang="ru-RU" sz="2000" b="1" dirty="0" smtClean="0">
                  <a:solidFill>
                    <a:schemeClr val="bg1"/>
                  </a:solidFill>
                  <a:latin typeface="Muller Narrow ExtraBold" pitchFamily="2" charset="0"/>
                </a:rPr>
                <a:t>. Североморск</a:t>
              </a:r>
              <a:endParaRPr lang="ru-RU" sz="2000" b="1" dirty="0">
                <a:solidFill>
                  <a:schemeClr val="bg1"/>
                </a:solidFill>
                <a:latin typeface="Muller Narrow ExtraBold" pitchFamily="2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364" y="6505659"/>
              <a:ext cx="446220" cy="296736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86" y="3137922"/>
            <a:ext cx="2309178" cy="160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6"/>
          <p:cNvSpPr>
            <a:spLocks noChangeArrowheads="1"/>
          </p:cNvSpPr>
          <p:nvPr/>
        </p:nvSpPr>
        <p:spPr bwMode="gray">
          <a:xfrm rot="10800000">
            <a:off x="4729157" y="3374843"/>
            <a:ext cx="2733684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96888" y="3387635"/>
            <a:ext cx="705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ГРАЖДАНИН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получатель социальных гарантий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8264" y="4922934"/>
            <a:ext cx="987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Получает социальные гарантии – расходная часть бюджета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(образование, ЖКХ, культура, физическая культура и спорт и другие направления социальных гарантий населению)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3486" y="403113"/>
            <a:ext cx="885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гражданин участвует в бюджетном процессе?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1916" y="801097"/>
            <a:ext cx="862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Помогает формировать доходную часть бюджета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6"/>
          <p:cNvSpPr>
            <a:spLocks noChangeArrowheads="1"/>
          </p:cNvSpPr>
          <p:nvPr/>
        </p:nvSpPr>
        <p:spPr bwMode="gray">
          <a:xfrm rot="10800000">
            <a:off x="4811017" y="1404372"/>
            <a:ext cx="2621919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56923" y="1424582"/>
            <a:ext cx="753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ГРАЖДАНИН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налогоплательщик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5648325" y="5702766"/>
            <a:ext cx="737304" cy="7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4" y="1310346"/>
            <a:ext cx="1960164" cy="16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 descr="\\10.11.1.2\машбюро\Управление финансов\Агаркова\0011-003-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14432" r="57300" b="69662"/>
          <a:stretch/>
        </p:blipFill>
        <p:spPr bwMode="auto">
          <a:xfrm>
            <a:off x="3321393" y="5720208"/>
            <a:ext cx="647700" cy="625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 descr="\\10.11.1.2\машбюро\Управление финансов\Агаркова\0011-003-.pn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13712" r="63900" b="68794"/>
          <a:stretch/>
        </p:blipFill>
        <p:spPr bwMode="auto">
          <a:xfrm>
            <a:off x="10419406" y="5668990"/>
            <a:ext cx="696269" cy="728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 descr="\\10.11.1.2\машбюро\Управление финансов\Агаркова\0011-003-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0" t="13712" r="43200" b="68794"/>
          <a:stretch/>
        </p:blipFill>
        <p:spPr bwMode="auto">
          <a:xfrm>
            <a:off x="8111172" y="5702767"/>
            <a:ext cx="715214" cy="694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\\10.11.1.2\машбюро\Управление финансов\Агаркова\0011-003-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0" t="13712" r="50100" b="68794"/>
          <a:stretch/>
        </p:blipFill>
        <p:spPr bwMode="auto">
          <a:xfrm>
            <a:off x="1095375" y="5668990"/>
            <a:ext cx="716541" cy="728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8789" y="203835"/>
            <a:ext cx="869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формированию бюджета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г. Североморск на 2020 – 2022 годы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5" y="2251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7210061-F2C7-A740-8AB8-801686A2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2436375"/>
            <a:ext cx="485775" cy="7544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BEFFA0E-579D-8D40-8415-B3B7E52A7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192" y="2446881"/>
            <a:ext cx="588259" cy="754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4023" y="3862388"/>
            <a:ext cx="197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3574" y="1310521"/>
            <a:ext cx="1889126" cy="5232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2535" y="2251710"/>
            <a:ext cx="3176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изменение нормативов распределения доходов от уплаты акцизов на нефтепродукты с поэтапным доведением к 2024 году доли бюджетов субъектов РФ до 100 процентов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16204" y="2249686"/>
            <a:ext cx="297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/>
                <a:ea typeface="Calibri"/>
                <a:cs typeface="Times New Roman"/>
              </a:rPr>
              <a:t>увеличение на 45 % нормативов зачисления, установленных для зачисления платы за негативное воздействие на окружающую среду в доходы местных бюджетов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4783" y="2360993"/>
            <a:ext cx="3038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изменение с 01 января 2020 года принципа зачисления доходов от уплаты штрафов в тот или иной бюджет РФ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04892" y="1649075"/>
            <a:ext cx="7705908" cy="3693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Учтены изменения в налоговом и бюджетном законодательстве РФ: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8B8A8C2-39F6-0F4F-91D9-7DF9CBB8A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42" y="2436375"/>
            <a:ext cx="519186" cy="7545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04892" y="4016276"/>
            <a:ext cx="510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индексация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53002" y="4475976"/>
            <a:ext cx="37998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 оплату коммунальных услуг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3,9%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с 01.01.2020</a:t>
            </a: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 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4,0%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01.01.2021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3,9%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с 01.01.2022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8325" y="4733152"/>
            <a:ext cx="25574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 оплату труда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3,0%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с 01.01.2020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7C93961-5684-D640-A232-3850E2B3C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45" y="4924215"/>
            <a:ext cx="976313" cy="70699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98E0919-4616-1D4A-B4AA-8ADA85341F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574" y="4772026"/>
            <a:ext cx="989177" cy="8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65212972"/>
              </p:ext>
            </p:extLst>
          </p:nvPr>
        </p:nvGraphicFramePr>
        <p:xfrm>
          <a:off x="1818548" y="1265077"/>
          <a:ext cx="349289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09527577"/>
              </p:ext>
            </p:extLst>
          </p:nvPr>
        </p:nvGraphicFramePr>
        <p:xfrm>
          <a:off x="6095999" y="3871310"/>
          <a:ext cx="4320765" cy="2373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80005283"/>
              </p:ext>
            </p:extLst>
          </p:nvPr>
        </p:nvGraphicFramePr>
        <p:xfrm>
          <a:off x="1404614" y="3731741"/>
          <a:ext cx="4320765" cy="232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39216536"/>
              </p:ext>
            </p:extLst>
          </p:nvPr>
        </p:nvGraphicFramePr>
        <p:xfrm>
          <a:off x="5850997" y="1266628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9056" y="247863"/>
            <a:ext cx="11993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Основные показатели прогноза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социально – экономического развития ЗАТО г. Североморск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1575"/>
            <a:ext cx="1199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  <a:endParaRPr lang="ru-RU" alt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430713"/>
            <a:ext cx="12192000" cy="42728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1088" y="6430854"/>
            <a:ext cx="752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20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20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05659"/>
            <a:ext cx="446220" cy="296736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51726120"/>
              </p:ext>
            </p:extLst>
          </p:nvPr>
        </p:nvGraphicFramePr>
        <p:xfrm>
          <a:off x="7273193" y="1112684"/>
          <a:ext cx="4720333" cy="334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918371051"/>
              </p:ext>
            </p:extLst>
          </p:nvPr>
        </p:nvGraphicFramePr>
        <p:xfrm>
          <a:off x="436228" y="1299988"/>
          <a:ext cx="4177192" cy="251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r="9478" b="31773"/>
          <a:stretch/>
        </p:blipFill>
        <p:spPr bwMode="auto">
          <a:xfrm>
            <a:off x="4073090" y="1278082"/>
            <a:ext cx="3660309" cy="2358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-1" y="3693981"/>
            <a:ext cx="1199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  <a:endParaRPr lang="ru-RU" alt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4" name="Picture 6" descr="http://i2.wp.com/chernomorskoe-rk.ru/wp-content/uploads/2018/12/Na-Stavropole-protestirovali.jpg?w=9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8970" b="14738"/>
          <a:stretch/>
        </p:blipFill>
        <p:spPr bwMode="auto">
          <a:xfrm flipH="1">
            <a:off x="9672673" y="217638"/>
            <a:ext cx="1289735" cy="10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/>
          <a:stretch/>
        </p:blipFill>
        <p:spPr bwMode="auto">
          <a:xfrm>
            <a:off x="1333560" y="168734"/>
            <a:ext cx="1278082" cy="10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14591812"/>
              </p:ext>
            </p:extLst>
          </p:nvPr>
        </p:nvGraphicFramePr>
        <p:xfrm>
          <a:off x="2661185" y="4107356"/>
          <a:ext cx="6484117" cy="23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r="5968"/>
          <a:stretch/>
        </p:blipFill>
        <p:spPr bwMode="auto">
          <a:xfrm flipH="1">
            <a:off x="1333560" y="3797146"/>
            <a:ext cx="839697" cy="71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1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3844</TotalTime>
  <Words>4590</Words>
  <Application>Microsoft Office PowerPoint</Application>
  <PresentationFormat>Широкоэкранный</PresentationFormat>
  <Paragraphs>1381</Paragraphs>
  <Slides>47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Constantia</vt:lpstr>
      <vt:lpstr>Muller Narrow ExtraBold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Основные понятия Бюджет – форма образования и расходования средств, предназначенных для финансового обеспечения задач и функций местного самоуправления</vt:lpstr>
      <vt:lpstr>Основы бюджетного процесса Этапы бюджетного процесса ЗАТО г. Североморск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Severomorsk</dc:creator>
  <cp:lastModifiedBy>Агаркова</cp:lastModifiedBy>
  <cp:revision>344</cp:revision>
  <cp:lastPrinted>2019-11-28T15:00:54Z</cp:lastPrinted>
  <dcterms:created xsi:type="dcterms:W3CDTF">2019-11-15T05:58:52Z</dcterms:created>
  <dcterms:modified xsi:type="dcterms:W3CDTF">2020-04-16T05:41:15Z</dcterms:modified>
</cp:coreProperties>
</file>