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95" r:id="rId2"/>
    <p:sldId id="330" r:id="rId3"/>
    <p:sldId id="332" r:id="rId4"/>
    <p:sldId id="358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E3A1D5"/>
    <a:srgbClr val="FFCC66"/>
    <a:srgbClr val="FF6699"/>
    <a:srgbClr val="FF9933"/>
    <a:srgbClr val="7A0009"/>
    <a:srgbClr val="FFCC99"/>
    <a:srgbClr val="FFCCCC"/>
    <a:srgbClr val="BDE7E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4629" autoAdjust="0"/>
  </p:normalViewPr>
  <p:slideViewPr>
    <p:cSldViewPr snapToGrid="0">
      <p:cViewPr varScale="1">
        <p:scale>
          <a:sx n="110" d="100"/>
          <a:sy n="110" d="100"/>
        </p:scale>
        <p:origin x="45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709967625999828E-2"/>
          <c:y val="0.14288333681713017"/>
          <c:w val="0.77990577899470992"/>
          <c:h val="0.712961195095504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4012700.3</c:v>
                </c:pt>
                <c:pt idx="1">
                  <c:v>3142619.6</c:v>
                </c:pt>
                <c:pt idx="2">
                  <c:v>3203075.5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4077184.7</c:v>
                </c:pt>
                <c:pt idx="1">
                  <c:v>3234562.5</c:v>
                </c:pt>
                <c:pt idx="2">
                  <c:v>3318080.2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64484.400000000373</c:v>
                </c:pt>
                <c:pt idx="1">
                  <c:v>91942.899999999907</c:v>
                </c:pt>
                <c:pt idx="2">
                  <c:v>115004.70000000019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3339424"/>
        <c:axId val="73350040"/>
      </c:barChart>
      <c:catAx>
        <c:axId val="7333942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73350040"/>
        <c:crosses val="autoZero"/>
        <c:auto val="1"/>
        <c:lblAlgn val="ctr"/>
        <c:lblOffset val="100"/>
        <c:noMultiLvlLbl val="0"/>
      </c:catAx>
      <c:valAx>
        <c:axId val="733500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7333942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txPr>
        <a:bodyPr/>
        <a:lstStyle/>
        <a:p>
          <a:pPr rtl="0"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3 923 388,1 тыс. руб.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35677371917754253"/>
          <c:y val="6.2619972623200335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1712402510438273E-2"/>
          <c:y val="0.15020737057126463"/>
          <c:w val="0.88535949686195214"/>
          <c:h val="0.6747837672087466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explosion val="36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explosion val="6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Лист1!$A$2:$A$11</c:f>
              <c:strCache>
                <c:ptCount val="10"/>
                <c:pt idx="0">
                  <c:v>МП1 - 2,1 %</c:v>
                </c:pt>
                <c:pt idx="1">
                  <c:v>МП1 - 0,03 %</c:v>
                </c:pt>
                <c:pt idx="2">
                  <c:v>МП3 - 4,2 %</c:v>
                </c:pt>
                <c:pt idx="3">
                  <c:v>МП4 - 16,1 %</c:v>
                </c:pt>
                <c:pt idx="4">
                  <c:v>МП5 - 61,4 %</c:v>
                </c:pt>
                <c:pt idx="5">
                  <c:v>МП6 - 11,1 %</c:v>
                </c:pt>
                <c:pt idx="6">
                  <c:v>МП7 - 0,6 %</c:v>
                </c:pt>
                <c:pt idx="7">
                  <c:v>МП8 - 4,4 %</c:v>
                </c:pt>
                <c:pt idx="8">
                  <c:v>МП9 - 0,1 %</c:v>
                </c:pt>
                <c:pt idx="9">
                  <c:v>МП10 - 0,002 %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2.1</c:v>
                </c:pt>
                <c:pt idx="1">
                  <c:v>0.03</c:v>
                </c:pt>
                <c:pt idx="2">
                  <c:v>4.2</c:v>
                </c:pt>
                <c:pt idx="3">
                  <c:v>16.100000000000001</c:v>
                </c:pt>
                <c:pt idx="4">
                  <c:v>61.4</c:v>
                </c:pt>
                <c:pt idx="5">
                  <c:v>11.1</c:v>
                </c:pt>
                <c:pt idx="6">
                  <c:v>0.6</c:v>
                </c:pt>
                <c:pt idx="7">
                  <c:v>4.4000000000000004</c:v>
                </c:pt>
                <c:pt idx="8">
                  <c:v>0.1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6315384774311437E-4"/>
          <c:y val="2.9650993214968578E-2"/>
          <c:w val="0.17731677214358868"/>
          <c:h val="0.955898243871985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75B0F-F9FB-47A1-9587-537EC8F2EF5C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11 485,5</a:t>
          </a:r>
        </a:p>
        <a:p>
          <a:r>
            <a:rPr lang="ru-RU" sz="1600" b="1" dirty="0" smtClean="0">
              <a:solidFill>
                <a:schemeClr val="tx1"/>
              </a:solidFill>
            </a:rPr>
            <a:t>2022 год</a:t>
          </a:r>
          <a:endParaRPr lang="ru-RU" sz="1600" b="1" dirty="0">
            <a:solidFill>
              <a:schemeClr val="tx1"/>
            </a:solidFill>
          </a:endParaRPr>
        </a:p>
      </dgm:t>
    </dgm:pt>
    <dgm:pt modelId="{93EFFC0F-B664-48AF-8A05-5BF305A92C58}" type="parTrans" cxnId="{F8809504-CA2E-41F5-81E2-515FB7621F9A}">
      <dgm:prSet/>
      <dgm:spPr/>
      <dgm:t>
        <a:bodyPr/>
        <a:lstStyle/>
        <a:p>
          <a:endParaRPr lang="ru-RU"/>
        </a:p>
      </dgm:t>
    </dgm:pt>
    <dgm:pt modelId="{1C139A69-016A-4AB8-A2B5-AF04FB796471}" type="sibTrans" cxnId="{F8809504-CA2E-41F5-81E2-515FB7621F9A}">
      <dgm:prSet/>
      <dgm:spPr/>
      <dgm:t>
        <a:bodyPr/>
        <a:lstStyle/>
        <a:p>
          <a:endParaRPr lang="ru-RU"/>
        </a:p>
      </dgm:t>
    </dgm:pt>
    <dgm:pt modelId="{216103DA-5FD3-4FBD-AA16-D306A27F005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1 041,6</a:t>
          </a:r>
        </a:p>
        <a:p>
          <a:r>
            <a:rPr lang="ru-RU" sz="1600" b="1" dirty="0" smtClean="0">
              <a:solidFill>
                <a:schemeClr val="tx1"/>
              </a:solidFill>
            </a:rPr>
            <a:t>2021 год</a:t>
          </a:r>
          <a:endParaRPr lang="ru-RU" sz="1600" b="1" dirty="0">
            <a:solidFill>
              <a:schemeClr val="tx1"/>
            </a:solidFill>
          </a:endParaRPr>
        </a:p>
      </dgm:t>
    </dgm:pt>
    <dgm:pt modelId="{1397EFF1-71DC-4C7A-A7C2-CF314A16C8F9}" type="parTrans" cxnId="{3ED51CBC-6831-41A8-9ADF-DB3D194FAB0F}">
      <dgm:prSet/>
      <dgm:spPr/>
      <dgm:t>
        <a:bodyPr/>
        <a:lstStyle/>
        <a:p>
          <a:endParaRPr lang="ru-RU"/>
        </a:p>
      </dgm:t>
    </dgm:pt>
    <dgm:pt modelId="{C63476BA-8C23-43A6-975F-93815B988C92}" type="sibTrans" cxnId="{3ED51CBC-6831-41A8-9ADF-DB3D194FAB0F}">
      <dgm:prSet/>
      <dgm:spPr/>
      <dgm:t>
        <a:bodyPr/>
        <a:lstStyle/>
        <a:p>
          <a:endParaRPr lang="ru-RU"/>
        </a:p>
      </dgm:t>
    </dgm:pt>
    <dgm:pt modelId="{500A15D3-AA6F-4A1E-A489-2A9A0E4777F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2</a:t>
          </a:r>
          <a:r>
            <a:rPr lang="ru-RU" sz="1600" b="1" dirty="0" smtClean="0">
              <a:solidFill>
                <a:schemeClr val="tx1"/>
              </a:solidFill>
            </a:rPr>
            <a:t>2 164,0</a:t>
          </a:r>
        </a:p>
        <a:p>
          <a:r>
            <a:rPr lang="ru-RU" sz="1600" b="1" dirty="0" smtClean="0">
              <a:solidFill>
                <a:schemeClr val="tx1"/>
              </a:solidFill>
            </a:rPr>
            <a:t>2023 год</a:t>
          </a:r>
          <a:endParaRPr lang="ru-RU" sz="1600" b="1" dirty="0">
            <a:solidFill>
              <a:schemeClr val="tx1"/>
            </a:solidFill>
          </a:endParaRPr>
        </a:p>
      </dgm:t>
    </dgm:pt>
    <dgm:pt modelId="{031E6638-ACB6-4DE3-973C-47C4DE19D13C}" type="parTrans" cxnId="{13DB5A06-4FE8-4752-B50B-E0D6D981574C}">
      <dgm:prSet/>
      <dgm:spPr/>
      <dgm:t>
        <a:bodyPr/>
        <a:lstStyle/>
        <a:p>
          <a:endParaRPr lang="ru-RU"/>
        </a:p>
      </dgm:t>
    </dgm:pt>
    <dgm:pt modelId="{BC088076-6541-44E1-A8C9-238754FA11BB}" type="sibTrans" cxnId="{13DB5A06-4FE8-4752-B50B-E0D6D981574C}">
      <dgm:prSet/>
      <dgm:spPr/>
      <dgm:t>
        <a:bodyPr/>
        <a:lstStyle/>
        <a:p>
          <a:endParaRPr lang="ru-RU"/>
        </a:p>
      </dgm:t>
    </dgm:pt>
    <dgm:pt modelId="{80915FF6-AFE9-481F-B682-0DAA30881A08}">
      <dgm:prSet phldrT="[Текст]"/>
      <dgm:spPr/>
      <dgm:t>
        <a:bodyPr/>
        <a:lstStyle/>
        <a:p>
          <a:r>
            <a:rPr lang="ru-RU" b="1" dirty="0" smtClean="0"/>
            <a:t>Долговая нагрузка</a:t>
          </a:r>
          <a:endParaRPr lang="ru-RU" b="1" dirty="0"/>
        </a:p>
      </dgm:t>
    </dgm:pt>
    <dgm:pt modelId="{0542C579-534E-4849-B7AC-45E0A0BA949B}" type="parTrans" cxnId="{355BF897-6979-41F8-9755-6DE3736221AB}">
      <dgm:prSet/>
      <dgm:spPr/>
      <dgm:t>
        <a:bodyPr/>
        <a:lstStyle/>
        <a:p>
          <a:endParaRPr lang="ru-RU"/>
        </a:p>
      </dgm:t>
    </dgm:pt>
    <dgm:pt modelId="{4F49C052-87C0-4636-8FAD-2965E2A28700}" type="sibTrans" cxnId="{355BF897-6979-41F8-9755-6DE3736221AB}">
      <dgm:prSet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BCB62A-F74C-48E1-8A5C-A2217FB74DAB}" type="pres">
      <dgm:prSet presAssocID="{818D8B2E-7144-486C-BED2-0C024C3E10F5}" presName="ellipse" presStyleLbl="trBgShp" presStyleIdx="0" presStyleCnt="1"/>
      <dgm:spPr/>
    </dgm:pt>
    <dgm:pt modelId="{1EE04A93-5DC0-423F-84BE-B952DBFF39E9}" type="pres">
      <dgm:prSet presAssocID="{818D8B2E-7144-486C-BED2-0C024C3E10F5}" presName="arrow1" presStyleLbl="fgShp" presStyleIdx="0" presStyleCnt="1" custScaleY="153412" custLinFactNeighborX="-1663" custLinFactNeighborY="38675"/>
      <dgm:spPr/>
    </dgm:pt>
    <dgm:pt modelId="{167405B8-B631-485E-A4E9-F9DCECA1E44E}" type="pres">
      <dgm:prSet presAssocID="{818D8B2E-7144-486C-BED2-0C024C3E10F5}" presName="rectangle" presStyleLbl="revTx" presStyleIdx="0" presStyleCnt="1" custLinFactNeighborX="693" custLinFactNeighborY="51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AC0B-E745-4FE5-B124-7567CC09B2DE}" type="pres">
      <dgm:prSet presAssocID="{216103DA-5FD3-4FBD-AA16-D306A27F005E}" presName="item1" presStyleLbl="node1" presStyleIdx="0" presStyleCnt="3" custScaleX="148390" custLinFactNeighborX="-6618" custLinFactNeighborY="-101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81FCB-9E15-4C60-89FB-A77F63340BB5}" type="pres">
      <dgm:prSet presAssocID="{500A15D3-AA6F-4A1E-A489-2A9A0E4777FE}" presName="item2" presStyleLbl="node1" presStyleIdx="1" presStyleCnt="3" custScaleX="139015" custScaleY="97027" custLinFactNeighborX="-4727" custLinFactNeighborY="-240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26F204-094F-4A6A-86A3-5C5435ADD6A9}" type="pres">
      <dgm:prSet presAssocID="{80915FF6-AFE9-481F-B682-0DAA30881A08}" presName="item3" presStyleLbl="node1" presStyleIdx="2" presStyleCnt="3" custScaleX="142194" custLinFactNeighborX="10228" custLinFactNeighborY="-15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C67F9-121E-4CB0-B0CB-15D1FFDC616A}" type="pres">
      <dgm:prSet presAssocID="{818D8B2E-7144-486C-BED2-0C024C3E10F5}" presName="funnel" presStyleLbl="trAlignAcc1" presStyleIdx="0" presStyleCnt="1" custLinFactNeighborX="1050" custLinFactNeighborY="-118"/>
      <dgm:spPr/>
    </dgm:pt>
  </dgm:ptLst>
  <dgm:cxnLst>
    <dgm:cxn modelId="{62F99788-7C77-4DC7-A606-91E42169A4E4}" type="presOf" srcId="{BC575B0F-F9FB-47A1-9587-537EC8F2EF5C}" destId="{C326F204-094F-4A6A-86A3-5C5435ADD6A9}" srcOrd="0" destOrd="0" presId="urn:microsoft.com/office/officeart/2005/8/layout/funnel1"/>
    <dgm:cxn modelId="{4148D84B-0C59-42B3-AF4E-47DB847FC63D}" type="presOf" srcId="{500A15D3-AA6F-4A1E-A489-2A9A0E4777FE}" destId="{C3C6AC0B-E745-4FE5-B124-7567CC09B2DE}" srcOrd="0" destOrd="0" presId="urn:microsoft.com/office/officeart/2005/8/layout/funnel1"/>
    <dgm:cxn modelId="{4483D217-A4D3-45DB-BFBE-5905C7A1489B}" type="presOf" srcId="{80915FF6-AFE9-481F-B682-0DAA30881A08}" destId="{167405B8-B631-485E-A4E9-F9DCECA1E44E}" srcOrd="0" destOrd="0" presId="urn:microsoft.com/office/officeart/2005/8/layout/funnel1"/>
    <dgm:cxn modelId="{3ED51CBC-6831-41A8-9ADF-DB3D194FAB0F}" srcId="{818D8B2E-7144-486C-BED2-0C024C3E10F5}" destId="{216103DA-5FD3-4FBD-AA16-D306A27F005E}" srcOrd="1" destOrd="0" parTransId="{1397EFF1-71DC-4C7A-A7C2-CF314A16C8F9}" sibTransId="{C63476BA-8C23-43A6-975F-93815B988C92}"/>
    <dgm:cxn modelId="{E1EFF20F-57D8-4C54-8468-9F8C631EA002}" type="presOf" srcId="{818D8B2E-7144-486C-BED2-0C024C3E10F5}" destId="{7036940B-91C1-4B9B-810E-9B6442FE5836}" srcOrd="0" destOrd="0" presId="urn:microsoft.com/office/officeart/2005/8/layout/funnel1"/>
    <dgm:cxn modelId="{2DF281BA-EA74-4BC2-ABF3-CEAE7A42409F}" type="presOf" srcId="{216103DA-5FD3-4FBD-AA16-D306A27F005E}" destId="{CC681FCB-9E15-4C60-89FB-A77F63340BB5}" srcOrd="0" destOrd="0" presId="urn:microsoft.com/office/officeart/2005/8/layout/funnel1"/>
    <dgm:cxn modelId="{355BF897-6979-41F8-9755-6DE3736221AB}" srcId="{818D8B2E-7144-486C-BED2-0C024C3E10F5}" destId="{80915FF6-AFE9-481F-B682-0DAA30881A08}" srcOrd="3" destOrd="0" parTransId="{0542C579-534E-4849-B7AC-45E0A0BA949B}" sibTransId="{4F49C052-87C0-4636-8FAD-2965E2A28700}"/>
    <dgm:cxn modelId="{13DB5A06-4FE8-4752-B50B-E0D6D981574C}" srcId="{818D8B2E-7144-486C-BED2-0C024C3E10F5}" destId="{500A15D3-AA6F-4A1E-A489-2A9A0E4777FE}" srcOrd="2" destOrd="0" parTransId="{031E6638-ACB6-4DE3-973C-47C4DE19D13C}" sibTransId="{BC088076-6541-44E1-A8C9-238754FA11BB}"/>
    <dgm:cxn modelId="{F8809504-CA2E-41F5-81E2-515FB7621F9A}" srcId="{818D8B2E-7144-486C-BED2-0C024C3E10F5}" destId="{BC575B0F-F9FB-47A1-9587-537EC8F2EF5C}" srcOrd="0" destOrd="0" parTransId="{93EFFC0F-B664-48AF-8A05-5BF305A92C58}" sibTransId="{1C139A69-016A-4AB8-A2B5-AF04FB796471}"/>
    <dgm:cxn modelId="{E674157D-95F7-42AC-B19C-1D382FA180A1}" type="presParOf" srcId="{7036940B-91C1-4B9B-810E-9B6442FE5836}" destId="{9CBCB62A-F74C-48E1-8A5C-A2217FB74DAB}" srcOrd="0" destOrd="0" presId="urn:microsoft.com/office/officeart/2005/8/layout/funnel1"/>
    <dgm:cxn modelId="{A575C12E-2F78-4260-BDDD-C037DFB02ADA}" type="presParOf" srcId="{7036940B-91C1-4B9B-810E-9B6442FE5836}" destId="{1EE04A93-5DC0-423F-84BE-B952DBFF39E9}" srcOrd="1" destOrd="0" presId="urn:microsoft.com/office/officeart/2005/8/layout/funnel1"/>
    <dgm:cxn modelId="{36098C2D-C187-4C6E-83D2-9D2025676290}" type="presParOf" srcId="{7036940B-91C1-4B9B-810E-9B6442FE5836}" destId="{167405B8-B631-485E-A4E9-F9DCECA1E44E}" srcOrd="2" destOrd="0" presId="urn:microsoft.com/office/officeart/2005/8/layout/funnel1"/>
    <dgm:cxn modelId="{8447D9F7-F4E4-4A99-899E-CC736A4BD8F3}" type="presParOf" srcId="{7036940B-91C1-4B9B-810E-9B6442FE5836}" destId="{C3C6AC0B-E745-4FE5-B124-7567CC09B2DE}" srcOrd="3" destOrd="0" presId="urn:microsoft.com/office/officeart/2005/8/layout/funnel1"/>
    <dgm:cxn modelId="{23A9A442-D8B7-4EA0-84D1-C9856B3A946B}" type="presParOf" srcId="{7036940B-91C1-4B9B-810E-9B6442FE5836}" destId="{CC681FCB-9E15-4C60-89FB-A77F63340BB5}" srcOrd="4" destOrd="0" presId="urn:microsoft.com/office/officeart/2005/8/layout/funnel1"/>
    <dgm:cxn modelId="{D25D9DC9-7EF9-4D71-A626-F753F8034873}" type="presParOf" srcId="{7036940B-91C1-4B9B-810E-9B6442FE5836}" destId="{C326F204-094F-4A6A-86A3-5C5435ADD6A9}" srcOrd="5" destOrd="0" presId="urn:microsoft.com/office/officeart/2005/8/layout/funnel1"/>
    <dgm:cxn modelId="{C2B6D1F2-0437-4EF6-A162-ADBC1FEB1231}" type="presParOf" srcId="{7036940B-91C1-4B9B-810E-9B6442FE5836}" destId="{1B6C67F9-121E-4CB0-B0CB-15D1FFDC61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CB62A-F74C-48E1-8A5C-A2217FB74DAB}">
      <dsp:nvSpPr>
        <dsp:cNvPr id="0" name=""/>
        <dsp:cNvSpPr/>
      </dsp:nvSpPr>
      <dsp:spPr>
        <a:xfrm>
          <a:off x="843845" y="952317"/>
          <a:ext cx="3083741" cy="107094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E04A93-5DC0-423F-84BE-B952DBFF39E9}">
      <dsp:nvSpPr>
        <dsp:cNvPr id="0" name=""/>
        <dsp:cNvSpPr/>
      </dsp:nvSpPr>
      <dsp:spPr>
        <a:xfrm>
          <a:off x="2081746" y="3620472"/>
          <a:ext cx="597624" cy="586769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405B8-B631-485E-A4E9-F9DCECA1E44E}">
      <dsp:nvSpPr>
        <dsp:cNvPr id="0" name=""/>
        <dsp:cNvSpPr/>
      </dsp:nvSpPr>
      <dsp:spPr>
        <a:xfrm>
          <a:off x="976078" y="4248424"/>
          <a:ext cx="2868597" cy="717149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Долговая нагрузка</a:t>
          </a:r>
          <a:endParaRPr lang="ru-RU" sz="2400" b="1" kern="1200" dirty="0"/>
        </a:p>
      </dsp:txBody>
      <dsp:txXfrm>
        <a:off x="976078" y="4248424"/>
        <a:ext cx="2868597" cy="717149"/>
      </dsp:txXfrm>
    </dsp:sp>
    <dsp:sp modelId="{C3C6AC0B-E745-4FE5-B124-7567CC09B2DE}">
      <dsp:nvSpPr>
        <dsp:cNvPr id="0" name=""/>
        <dsp:cNvSpPr/>
      </dsp:nvSpPr>
      <dsp:spPr>
        <a:xfrm>
          <a:off x="1633526" y="1996947"/>
          <a:ext cx="1596266" cy="1075723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tx1"/>
              </a:solidFill>
            </a:rPr>
            <a:t>2</a:t>
          </a:r>
          <a:r>
            <a:rPr lang="ru-RU" sz="1600" b="1" kern="1200" dirty="0" smtClean="0">
              <a:solidFill>
                <a:schemeClr val="tx1"/>
              </a:solidFill>
            </a:rPr>
            <a:t>2 164,0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2023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1867294" y="2154483"/>
        <a:ext cx="1128730" cy="760651"/>
      </dsp:txXfrm>
    </dsp:sp>
    <dsp:sp modelId="{CC681FCB-9E15-4C60-89FB-A77F63340BB5}">
      <dsp:nvSpPr>
        <dsp:cNvPr id="0" name=""/>
        <dsp:cNvSpPr/>
      </dsp:nvSpPr>
      <dsp:spPr>
        <a:xfrm>
          <a:off x="934552" y="1056401"/>
          <a:ext cx="1495417" cy="1043742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1 041,6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2021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1153551" y="1209253"/>
        <a:ext cx="1057419" cy="738038"/>
      </dsp:txXfrm>
    </dsp:sp>
    <dsp:sp modelId="{C326F204-094F-4A6A-86A3-5C5435ADD6A9}">
      <dsp:nvSpPr>
        <dsp:cNvPr id="0" name=""/>
        <dsp:cNvSpPr/>
      </dsp:nvSpPr>
      <dsp:spPr>
        <a:xfrm>
          <a:off x="2177957" y="876742"/>
          <a:ext cx="1529614" cy="1075723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11 485,5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2022 год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2401964" y="1034278"/>
        <a:ext cx="1081600" cy="760651"/>
      </dsp:txXfrm>
    </dsp:sp>
    <dsp:sp modelId="{1B6C67F9-121E-4CB0-B0CB-15D1FFDC616A}">
      <dsp:nvSpPr>
        <dsp:cNvPr id="0" name=""/>
        <dsp:cNvSpPr/>
      </dsp:nvSpPr>
      <dsp:spPr>
        <a:xfrm>
          <a:off x="752289" y="817681"/>
          <a:ext cx="3346696" cy="267735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0.31977</cdr:x>
      <cdr:y>0.82659</cdr:y>
    </cdr:from>
    <cdr:to>
      <cdr:x>0.46984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8343" y="47711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744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818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03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419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05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396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645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078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058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914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553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56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5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ЗАТО г. Североморск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680881"/>
              </p:ext>
            </p:extLst>
          </p:nvPr>
        </p:nvGraphicFramePr>
        <p:xfrm>
          <a:off x="2211883" y="1092156"/>
          <a:ext cx="6502400" cy="29631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755228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012 700,3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3 142 619,6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3 203 075,5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4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077 184,7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234 562,5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3 318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080,2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- 64 484,4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- 91 942,9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- 115 004,7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488" y="1204911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3623" y="1092156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27965" y="2158362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43209" y="3219440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6849" y="727055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929510814"/>
              </p:ext>
            </p:extLst>
          </p:nvPr>
        </p:nvGraphicFramePr>
        <p:xfrm>
          <a:off x="646043" y="4521875"/>
          <a:ext cx="10841107" cy="1908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181530"/>
            <a:ext cx="7583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2021 год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4522" y="6576413"/>
            <a:ext cx="9581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3221597107"/>
              </p:ext>
            </p:extLst>
          </p:nvPr>
        </p:nvGraphicFramePr>
        <p:xfrm>
          <a:off x="109057" y="759974"/>
          <a:ext cx="6092960" cy="5579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856921"/>
              </p:ext>
            </p:extLst>
          </p:nvPr>
        </p:nvGraphicFramePr>
        <p:xfrm>
          <a:off x="5555974" y="1261878"/>
          <a:ext cx="6280981" cy="4269270"/>
        </p:xfrm>
        <a:graphic>
          <a:graphicData uri="http://schemas.openxmlformats.org/drawingml/2006/table">
            <a:tbl>
              <a:tblPr/>
              <a:tblGrid>
                <a:gridCol w="958037"/>
                <a:gridCol w="2162487"/>
                <a:gridCol w="898854"/>
                <a:gridCol w="2261603"/>
              </a:tblGrid>
              <a:tr h="9541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82 729,8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435 443,2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1 227,1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21 996,2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8671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163 106,6</a:t>
                      </a:r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172 508,9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632 956,0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045,0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2 410 285,3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90,0</a:t>
                      </a:r>
                      <a:r>
                        <a:rPr lang="ru-RU" sz="11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предусмотренные к финансированию за счет средств бюджета ЗАТО г. Североморск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69076" y="1207996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644616"/>
              </p:ext>
            </p:extLst>
          </p:nvPr>
        </p:nvGraphicFramePr>
        <p:xfrm>
          <a:off x="3210487" y="1395715"/>
          <a:ext cx="2695033" cy="224035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15291"/>
                <a:gridCol w="589871"/>
                <a:gridCol w="589871"/>
              </a:tblGrid>
              <a:tr h="47662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8372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</a:rPr>
                        <a:t>Строительство крытого бассейна в                                        ЗАТО г. Североморск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</a:rPr>
                        <a:t>6 584,3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8 117,5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5 451,8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1 132,5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8 117,5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smtClean="0">
                          <a:effectLst/>
                        </a:rPr>
                        <a:t>Стоимость объекта                                 </a:t>
                      </a:r>
                      <a:endParaRPr lang="ru-RU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509 174,9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601951"/>
              </p:ext>
            </p:extLst>
          </p:nvPr>
        </p:nvGraphicFramePr>
        <p:xfrm>
          <a:off x="3988" y="4067569"/>
          <a:ext cx="2991761" cy="207244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260778"/>
                <a:gridCol w="577964"/>
                <a:gridCol w="570458"/>
                <a:gridCol w="582561"/>
              </a:tblGrid>
              <a:tr h="42771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3791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Детский сад  </a:t>
                      </a:r>
                      <a:endParaRPr lang="ru-RU" sz="1000" b="1" u="none" strike="noStrik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</a:t>
                      </a:r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ЗАТО 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</a:t>
                      </a:r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Североморск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5 500,0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190 865,5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198 882,0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5639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176 266,6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181 395,1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7916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5 500,0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14 598,9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17 486,9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3489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Стоимость объекта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395</a:t>
                      </a:r>
                      <a:r>
                        <a:rPr lang="ru-RU" sz="1000" b="1" u="none" strike="noStrike" baseline="0" dirty="0" smtClean="0">
                          <a:effectLst/>
                        </a:rPr>
                        <a:t> 247,5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" r="5248"/>
          <a:stretch/>
        </p:blipFill>
        <p:spPr bwMode="auto">
          <a:xfrm>
            <a:off x="1" y="1509432"/>
            <a:ext cx="2812868" cy="20086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90062" y="1291780"/>
            <a:ext cx="2199439" cy="2255232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898673"/>
              </p:ext>
            </p:extLst>
          </p:nvPr>
        </p:nvGraphicFramePr>
        <p:xfrm>
          <a:off x="6095998" y="4028459"/>
          <a:ext cx="2830288" cy="217910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602379"/>
                <a:gridCol w="600892"/>
                <a:gridCol w="627017"/>
              </a:tblGrid>
              <a:tr h="4478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endParaRPr lang="ru-RU" sz="10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9996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Строительство и развитие нового городского кладбища в районе </a:t>
                      </a:r>
                      <a:r>
                        <a:rPr lang="ru-RU" sz="10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Сафоново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6 824,8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112 372,1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4692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92 795,7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969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6 824,8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 smtClean="0">
                          <a:effectLst/>
                        </a:rPr>
                        <a:t>19 576,4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459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Стоимость объекта (</a:t>
                      </a:r>
                      <a:r>
                        <a:rPr lang="en-US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US" sz="10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этап)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119 196,9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358" y="3869723"/>
            <a:ext cx="2695031" cy="2318677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480449"/>
              </p:ext>
            </p:extLst>
          </p:nvPr>
        </p:nvGraphicFramePr>
        <p:xfrm>
          <a:off x="9071662" y="1408488"/>
          <a:ext cx="2695032" cy="212282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15291"/>
                <a:gridCol w="1179741"/>
              </a:tblGrid>
              <a:tr h="31962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6232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</a:rPr>
                        <a:t>Строительство культурно-досугового центра в </a:t>
                      </a:r>
                      <a:r>
                        <a:rPr lang="ru-RU" sz="1000" b="1" u="none" strike="noStrike" kern="1200" dirty="0" err="1" smtClean="0">
                          <a:effectLst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effectLst/>
                        </a:rPr>
                        <a:t> Североморск-3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</a:rPr>
                        <a:t>2 957,1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</a:rPr>
                        <a:t>за 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</a:rPr>
                        <a:t>2 957,1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u="none" strike="noStrike" dirty="0" smtClean="0">
                          <a:effectLst/>
                        </a:rPr>
                        <a:t>Стоимость объекта                                 </a:t>
                      </a:r>
                      <a:endParaRPr lang="ru-RU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193 446,9</a:t>
                      </a:r>
                      <a:endParaRPr lang="ru-RU" sz="10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9940" y="4024132"/>
            <a:ext cx="2749534" cy="216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211423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66913" y="724477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760340621"/>
              </p:ext>
            </p:extLst>
          </p:nvPr>
        </p:nvGraphicFramePr>
        <p:xfrm>
          <a:off x="91640" y="821959"/>
          <a:ext cx="478099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902486"/>
              </p:ext>
            </p:extLst>
          </p:nvPr>
        </p:nvGraphicFramePr>
        <p:xfrm>
          <a:off x="4453544" y="2256037"/>
          <a:ext cx="7120147" cy="2015143"/>
        </p:xfrm>
        <a:graphic>
          <a:graphicData uri="http://schemas.openxmlformats.org/drawingml/2006/table">
            <a:tbl>
              <a:tblPr/>
              <a:tblGrid>
                <a:gridCol w="2787575"/>
                <a:gridCol w="1463040"/>
                <a:gridCol w="1450035"/>
                <a:gridCol w="1419497"/>
              </a:tblGrid>
              <a:tr h="36801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долг                       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6324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ЗАТО г. Североморск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165 350,0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257 290,0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372 290,0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</a:tr>
              <a:tr h="557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кредитам от кредитных организаций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88 800,0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202 290,0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342 690,0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68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бюджетным кредитам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76 550,0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55 000,0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29 600,0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6069</TotalTime>
  <Words>535</Words>
  <Application>Microsoft Office PowerPoint</Application>
  <PresentationFormat>Широкоэкранный</PresentationFormat>
  <Paragraphs>140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Muller Narrow ExtraBold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547</cp:revision>
  <cp:lastPrinted>2020-12-14T11:49:25Z</cp:lastPrinted>
  <dcterms:created xsi:type="dcterms:W3CDTF">2019-11-15T05:58:52Z</dcterms:created>
  <dcterms:modified xsi:type="dcterms:W3CDTF">2021-12-23T14:45:52Z</dcterms:modified>
</cp:coreProperties>
</file>