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95" r:id="rId2"/>
    <p:sldId id="330" r:id="rId3"/>
    <p:sldId id="332" r:id="rId4"/>
    <p:sldId id="358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3672730.4</c:v>
                </c:pt>
                <c:pt idx="1">
                  <c:v>3106178.1</c:v>
                </c:pt>
                <c:pt idx="2">
                  <c:v>3166461.1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3772197</c:v>
                </c:pt>
                <c:pt idx="1">
                  <c:v>3198121</c:v>
                </c:pt>
                <c:pt idx="2">
                  <c:v>3281465.8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99466.600000000093</c:v>
                </c:pt>
                <c:pt idx="1">
                  <c:v>91942.899999999907</c:v>
                </c:pt>
                <c:pt idx="2">
                  <c:v>115004.69999999972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3530232"/>
        <c:axId val="221718072"/>
      </c:barChart>
      <c:catAx>
        <c:axId val="3035302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21718072"/>
        <c:crosses val="autoZero"/>
        <c:auto val="1"/>
        <c:lblAlgn val="ctr"/>
        <c:lblOffset val="100"/>
        <c:noMultiLvlLbl val="0"/>
      </c:catAx>
      <c:valAx>
        <c:axId val="2217180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30353023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626 328,3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МП1 - 1,6 %</c:v>
                </c:pt>
                <c:pt idx="1">
                  <c:v>МП1 - 0,1 %</c:v>
                </c:pt>
                <c:pt idx="2">
                  <c:v>МП3 - 3,9 %</c:v>
                </c:pt>
                <c:pt idx="3">
                  <c:v>МП4 - 14,9 %</c:v>
                </c:pt>
                <c:pt idx="4">
                  <c:v>МП5 - 63,1 %</c:v>
                </c:pt>
                <c:pt idx="5">
                  <c:v>МП6 - 11,5 %</c:v>
                </c:pt>
                <c:pt idx="6">
                  <c:v>МП7 - 1,0%</c:v>
                </c:pt>
                <c:pt idx="7">
                  <c:v>МП8 - 3,9 %</c:v>
                </c:pt>
                <c:pt idx="8">
                  <c:v>МП9 - 0,1 %</c:v>
                </c:pt>
                <c:pt idx="9">
                  <c:v>МП10 - 0,01 %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1.6</c:v>
                </c:pt>
                <c:pt idx="1">
                  <c:v>0.1</c:v>
                </c:pt>
                <c:pt idx="2">
                  <c:v>3.9</c:v>
                </c:pt>
                <c:pt idx="3">
                  <c:v>14.9</c:v>
                </c:pt>
                <c:pt idx="4">
                  <c:v>63.1</c:v>
                </c:pt>
                <c:pt idx="5">
                  <c:v>11.5</c:v>
                </c:pt>
                <c:pt idx="6">
                  <c:v>1</c:v>
                </c:pt>
                <c:pt idx="7">
                  <c:v>3.9</c:v>
                </c:pt>
                <c:pt idx="8">
                  <c:v>0.1</c:v>
                </c:pt>
                <c:pt idx="9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18 872,4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2022 год</a:t>
          </a:r>
          <a:endParaRPr lang="ru-RU" sz="1600" b="1" dirty="0">
            <a:solidFill>
              <a:schemeClr val="tx1"/>
            </a:solidFill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13 708,0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2021 год</a:t>
          </a:r>
          <a:endParaRPr lang="ru-RU" sz="1600" b="1" dirty="0">
            <a:solidFill>
              <a:schemeClr val="tx1"/>
            </a:solidFill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28 708,6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2023 год</a:t>
          </a:r>
          <a:endParaRPr lang="ru-RU" sz="1600" b="1" dirty="0">
            <a:solidFill>
              <a:schemeClr val="tx1"/>
            </a:solidFill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/>
            <a:t>Долговая нагрузка</a:t>
          </a:r>
          <a:endParaRPr lang="ru-RU" b="1" dirty="0"/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NeighborX="-1663" custLinFactNeighborY="38675"/>
      <dgm:spPr/>
    </dgm:pt>
    <dgm:pt modelId="{167405B8-B631-485E-A4E9-F9DCECA1E44E}" type="pres">
      <dgm:prSet presAssocID="{818D8B2E-7144-486C-BED2-0C024C3E10F5}" presName="rectangle" presStyleLbl="revTx" presStyleIdx="0" presStyleCnt="1" custLinFactNeighborX="693" custLinFactNeighborY="51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6239" custLinFactNeighborY="-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-4727" custLinFactNeighborY="-24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10228" custLinFactNeighborY="-15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251" custLinFactNeighborY="82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43845" y="952317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81746" y="3620472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76078" y="4248424"/>
          <a:ext cx="2868597" cy="71714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Долговая нагрузка</a:t>
          </a:r>
          <a:endParaRPr lang="ru-RU" sz="2400" b="1" kern="1200" dirty="0"/>
        </a:p>
      </dsp:txBody>
      <dsp:txXfrm>
        <a:off x="976078" y="4248424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637603" y="2105337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28 708,6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2023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871371" y="2262873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934552" y="1056401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13 708,0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2021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153551" y="1209253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177957" y="876742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18 872,4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2022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2401964" y="1034278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708749" y="823035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8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1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05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96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7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914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6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760741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3 672 730,4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3 106 178,1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3 166 461,1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3 772 197,0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3 198 121,0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3 281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465,8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- 99 466,6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- 91 942,9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- 115 004,7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43740140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2021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707493659"/>
              </p:ext>
            </p:extLst>
          </p:nvPr>
        </p:nvGraphicFramePr>
        <p:xfrm>
          <a:off x="109057" y="759974"/>
          <a:ext cx="6092960" cy="527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45446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880996"/>
                <a:gridCol w="2239528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57 252,9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416 046,8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2 386,4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34 566,4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140 758,2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142 703,2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540 637,6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845,0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2 288 041,8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69076" y="1207996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139321"/>
              </p:ext>
            </p:extLst>
          </p:nvPr>
        </p:nvGraphicFramePr>
        <p:xfrm>
          <a:off x="3210487" y="1395715"/>
          <a:ext cx="2695032" cy="20833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117974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837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10 735,3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8 888,8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1 846,5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451 183,8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834882"/>
              </p:ext>
            </p:extLst>
          </p:nvPr>
        </p:nvGraphicFramePr>
        <p:xfrm>
          <a:off x="3988" y="4067569"/>
          <a:ext cx="2991761" cy="207244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60778"/>
                <a:gridCol w="577964"/>
                <a:gridCol w="570458"/>
                <a:gridCol w="582561"/>
              </a:tblGrid>
              <a:tr h="42771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3791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Детский сад  </a:t>
                      </a:r>
                      <a:endParaRPr lang="ru-RU" sz="10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Североморск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5 500,0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190 865,5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198 882,0</a:t>
                      </a:r>
                    </a:p>
                  </a:txBody>
                  <a:tcPr marL="9525" marR="9525" marT="9525" marB="0" anchor="ctr"/>
                </a:tc>
              </a:tr>
              <a:tr h="5639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176 266,6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181 018,0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791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5 500,0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14 598,9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17 864,0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348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395 247,5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1" y="1509432"/>
            <a:ext cx="2812868" cy="20086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65669" y="1375164"/>
            <a:ext cx="2760617" cy="2255232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386496"/>
              </p:ext>
            </p:extLst>
          </p:nvPr>
        </p:nvGraphicFramePr>
        <p:xfrm>
          <a:off x="6095998" y="4028459"/>
          <a:ext cx="2830288" cy="217910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602379"/>
                <a:gridCol w="600892"/>
                <a:gridCol w="627017"/>
              </a:tblGrid>
              <a:tr h="447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996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6 824,8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134 417,5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692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111 297,7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969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6 824,8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23 119,8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459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 (</a:t>
                      </a:r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этап)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141 242,3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358" y="3869723"/>
            <a:ext cx="2695031" cy="2318677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69792"/>
              </p:ext>
            </p:extLst>
          </p:nvPr>
        </p:nvGraphicFramePr>
        <p:xfrm>
          <a:off x="9071662" y="1408488"/>
          <a:ext cx="2695032" cy="21228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117974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6232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6 246,0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6 246,0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188 054,3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1" name="Рисунок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1662" y="4028458"/>
            <a:ext cx="2748183" cy="215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211423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66913" y="72447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15671252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307115"/>
              </p:ext>
            </p:extLst>
          </p:nvPr>
        </p:nvGraphicFramePr>
        <p:xfrm>
          <a:off x="4453544" y="2256037"/>
          <a:ext cx="7120147" cy="2015143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63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200 340,00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292 280,0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407 280,0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173 390,00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276 880,0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407 280,0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26 950,00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15 400,00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5866</TotalTime>
  <Words>524</Words>
  <Application>Microsoft Office PowerPoint</Application>
  <PresentationFormat>Широкоэкранный</PresentationFormat>
  <Paragraphs>135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Muller Narrow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526</cp:revision>
  <cp:lastPrinted>2020-12-14T11:49:25Z</cp:lastPrinted>
  <dcterms:created xsi:type="dcterms:W3CDTF">2019-11-15T05:58:52Z</dcterms:created>
  <dcterms:modified xsi:type="dcterms:W3CDTF">2021-10-25T06:04:10Z</dcterms:modified>
</cp:coreProperties>
</file>