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7.xml" ContentType="application/vnd.openxmlformats-officedocument.drawingml.chartshapes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5.xml" ContentType="application/vnd.openxmlformats-officedocument.drawingml.chartshapes+xml"/>
  <Override PartName="/ppt/drawings/drawing6.xml" ContentType="application/vnd.openxmlformats-officedocument.drawingml.chartshape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rawings/drawing3.xml" ContentType="application/vnd.openxmlformats-officedocument.drawingml.chartshapes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56" r:id="rId2"/>
    <p:sldId id="257" r:id="rId3"/>
    <p:sldId id="258" r:id="rId4"/>
    <p:sldId id="260" r:id="rId5"/>
    <p:sldId id="259" r:id="rId6"/>
    <p:sldId id="265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D378E"/>
    <a:srgbClr val="8730A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203" autoAdjust="0"/>
    <p:restoredTop sz="94713" autoAdjust="0"/>
  </p:normalViewPr>
  <p:slideViewPr>
    <p:cSldViewPr>
      <p:cViewPr varScale="1">
        <p:scale>
          <a:sx n="157" d="100"/>
          <a:sy n="157" d="100"/>
        </p:scale>
        <p:origin x="-221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Office_Excel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4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0472927722464949"/>
          <c:y val="6.8132581228348837E-2"/>
          <c:w val="0.7933065205144364"/>
          <c:h val="0.69185840462171333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человек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48000"/>
                    <a:satMod val="138000"/>
                  </a:schemeClr>
                </a:gs>
                <a:gs pos="25000">
                  <a:schemeClr val="accent4">
                    <a:tint val="85000"/>
                  </a:schemeClr>
                </a:gs>
                <a:gs pos="40000">
                  <a:schemeClr val="accent4">
                    <a:tint val="92000"/>
                  </a:schemeClr>
                </a:gs>
                <a:gs pos="50000">
                  <a:schemeClr val="accent4">
                    <a:tint val="93000"/>
                  </a:schemeClr>
                </a:gs>
                <a:gs pos="60000">
                  <a:schemeClr val="accent4">
                    <a:tint val="92000"/>
                  </a:schemeClr>
                </a:gs>
                <a:gs pos="75000">
                  <a:schemeClr val="accent4">
                    <a:tint val="83000"/>
                    <a:satMod val="108000"/>
                  </a:schemeClr>
                </a:gs>
                <a:gs pos="100000">
                  <a:schemeClr val="accent4">
                    <a:tint val="48000"/>
                    <a:satMod val="150000"/>
                  </a:schemeClr>
                </a:gs>
              </a:gsLst>
              <a:lin ang="5400000" scaled="0"/>
            </a:gradFill>
            <a:ln>
              <a:noFill/>
            </a:ln>
            <a:effectLst>
              <a:glow rad="101500">
                <a:schemeClr val="accent4">
                  <a:alpha val="42000"/>
                  <a:satMod val="120000"/>
                </a:schemeClr>
              </a:glow>
            </a:effectLst>
            <a:scene3d>
              <a:camera prst="orthographicFront" fov="0">
                <a:rot lat="0" lon="0" rev="0"/>
              </a:camera>
              <a:lightRig rig="glow" dir="t">
                <a:rot lat="0" lon="0" rev="4800000"/>
              </a:lightRig>
            </a:scene3d>
            <a:sp3d prstMaterial="powder">
              <a:bevelT w="50800" h="50800"/>
              <a:contourClr>
                <a:schemeClr val="accent4"/>
              </a:contourClr>
            </a:sp3d>
          </c:spPr>
          <c:cat>
            <c:strRef>
              <c:f>Лист1!$A$2:$A$9</c:f>
              <c:strCache>
                <c:ptCount val="8"/>
                <c:pt idx="0">
                  <c:v>2019</c:v>
                </c:pt>
                <c:pt idx="1">
                  <c:v>2020
</c:v>
                </c:pt>
                <c:pt idx="2">
                  <c:v>2021
</c:v>
                </c:pt>
                <c:pt idx="3">
                  <c:v>2022
</c:v>
                </c:pt>
                <c:pt idx="4">
                  <c:v>2023
</c:v>
                </c:pt>
                <c:pt idx="5">
                  <c:v>2024
</c:v>
                </c:pt>
                <c:pt idx="6">
                  <c:v>2025
</c:v>
                </c:pt>
                <c:pt idx="7">
                  <c:v>2026
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63.2</c:v>
                </c:pt>
                <c:pt idx="1">
                  <c:v>63.9</c:v>
                </c:pt>
                <c:pt idx="2" formatCode="General">
                  <c:v>64.599999999999994</c:v>
                </c:pt>
                <c:pt idx="3">
                  <c:v>65.3</c:v>
                </c:pt>
                <c:pt idx="4">
                  <c:v>66</c:v>
                </c:pt>
                <c:pt idx="5">
                  <c:v>66.7</c:v>
                </c:pt>
                <c:pt idx="6">
                  <c:v>67.400000000000006</c:v>
                </c:pt>
                <c:pt idx="7">
                  <c:v>68.099999999999994</c:v>
                </c:pt>
              </c:numCache>
            </c:numRef>
          </c:val>
        </c:ser>
        <c:dLbls/>
        <c:shape val="cylinder"/>
        <c:axId val="133262720"/>
        <c:axId val="133264512"/>
        <c:axId val="0"/>
      </c:bar3DChart>
      <c:catAx>
        <c:axId val="13326272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b="1">
                <a:solidFill>
                  <a:srgbClr val="7030A0"/>
                </a:solidFill>
              </a:defRPr>
            </a:pPr>
            <a:endParaRPr lang="ru-RU"/>
          </a:p>
        </c:txPr>
        <c:crossAx val="133264512"/>
        <c:crosses val="autoZero"/>
        <c:auto val="1"/>
        <c:lblAlgn val="ctr"/>
        <c:lblOffset val="100"/>
      </c:catAx>
      <c:valAx>
        <c:axId val="133264512"/>
        <c:scaling>
          <c:orientation val="minMax"/>
        </c:scaling>
        <c:axPos val="l"/>
        <c:majorGridlines>
          <c:spPr>
            <a:ln>
              <a:solidFill>
                <a:schemeClr val="tx2">
                  <a:lumMod val="90000"/>
                </a:schemeClr>
              </a:solidFill>
            </a:ln>
          </c:spPr>
        </c:majorGridlines>
        <c:numFmt formatCode="0.0" sourceLinked="1"/>
        <c:tickLblPos val="nextTo"/>
        <c:txPr>
          <a:bodyPr/>
          <a:lstStyle/>
          <a:p>
            <a:pPr>
              <a:defRPr b="1">
                <a:solidFill>
                  <a:srgbClr val="0070C0"/>
                </a:solidFill>
              </a:defRPr>
            </a:pPr>
            <a:endParaRPr lang="ru-RU"/>
          </a:p>
        </c:txPr>
        <c:crossAx val="133262720"/>
        <c:crosses val="autoZero"/>
        <c:crossBetween val="between"/>
      </c:valAx>
      <c:spPr>
        <a:scene3d>
          <a:camera prst="orthographicFront"/>
          <a:lightRig rig="threePt" dir="t"/>
        </a:scene3d>
        <a:sp3d>
          <a:bevelT/>
        </a:sp3d>
      </c:spPr>
    </c:plotArea>
    <c:legend>
      <c:legendPos val="r"/>
      <c:legendEntry>
        <c:idx val="0"/>
        <c:txPr>
          <a:bodyPr/>
          <a:lstStyle/>
          <a:p>
            <a:pPr>
              <a:defRPr sz="1400" b="0">
                <a:solidFill>
                  <a:schemeClr val="bg2">
                    <a:lumMod val="75000"/>
                  </a:schemeClr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1.7416515392275567E-4"/>
          <c:y val="2.06275530109058E-2"/>
          <c:w val="0.17439193810269848"/>
          <c:h val="0.1407581697271735"/>
        </c:manualLayout>
      </c:layout>
      <c:txPr>
        <a:bodyPr/>
        <a:lstStyle/>
        <a:p>
          <a:pPr>
            <a:defRPr b="0">
              <a:solidFill>
                <a:schemeClr val="bg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gap"/>
  </c:chart>
  <c:spPr>
    <a:effectLst>
      <a:innerShdw blurRad="63500" dist="50800" dir="16200000">
        <a:prstClr val="black">
          <a:alpha val="50000"/>
        </a:prstClr>
      </a:innerShdw>
    </a:effectLst>
  </c:spPr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sideWall>
      <c:spPr>
        <a:gradFill rotWithShape="1">
          <a:gsLst>
            <a:gs pos="0">
              <a:schemeClr val="accent1">
                <a:tint val="25000"/>
                <a:satMod val="125000"/>
              </a:schemeClr>
            </a:gs>
            <a:gs pos="40000">
              <a:schemeClr val="accent1">
                <a:tint val="55000"/>
                <a:satMod val="130000"/>
              </a:schemeClr>
            </a:gs>
            <a:gs pos="50000">
              <a:schemeClr val="accent1">
                <a:tint val="59000"/>
                <a:satMod val="130000"/>
              </a:schemeClr>
            </a:gs>
            <a:gs pos="65000">
              <a:schemeClr val="accent1">
                <a:tint val="55000"/>
                <a:satMod val="130000"/>
              </a:schemeClr>
            </a:gs>
            <a:gs pos="100000">
              <a:schemeClr val="accent1">
                <a:tint val="20000"/>
                <a:satMod val="125000"/>
              </a:schemeClr>
            </a:gs>
          </a:gsLst>
          <a:lin ang="5400000" scaled="0"/>
        </a:gradFill>
        <a:ln w="12000" cap="flat" cmpd="sng" algn="ctr">
          <a:solidFill>
            <a:schemeClr val="accent1"/>
          </a:solidFill>
          <a:prstDash val="solid"/>
        </a:ln>
        <a:effectLst>
          <a:glow rad="63500">
            <a:schemeClr val="accent1">
              <a:alpha val="45000"/>
              <a:satMod val="120000"/>
            </a:schemeClr>
          </a:glow>
        </a:effectLst>
      </c:spPr>
    </c:sideWall>
    <c:backWall>
      <c:spPr>
        <a:gradFill rotWithShape="1">
          <a:gsLst>
            <a:gs pos="0">
              <a:schemeClr val="accent1">
                <a:tint val="25000"/>
                <a:satMod val="125000"/>
              </a:schemeClr>
            </a:gs>
            <a:gs pos="40000">
              <a:schemeClr val="accent1">
                <a:tint val="55000"/>
                <a:satMod val="130000"/>
              </a:schemeClr>
            </a:gs>
            <a:gs pos="50000">
              <a:schemeClr val="accent1">
                <a:tint val="59000"/>
                <a:satMod val="130000"/>
              </a:schemeClr>
            </a:gs>
            <a:gs pos="65000">
              <a:schemeClr val="accent1">
                <a:tint val="55000"/>
                <a:satMod val="130000"/>
              </a:schemeClr>
            </a:gs>
            <a:gs pos="100000">
              <a:schemeClr val="accent1">
                <a:tint val="20000"/>
                <a:satMod val="125000"/>
              </a:schemeClr>
            </a:gs>
          </a:gsLst>
          <a:lin ang="5400000" scaled="0"/>
        </a:gradFill>
        <a:ln w="12000" cap="flat" cmpd="sng" algn="ctr">
          <a:solidFill>
            <a:schemeClr val="accent1"/>
          </a:solidFill>
          <a:prstDash val="solid"/>
        </a:ln>
        <a:effectLst>
          <a:glow rad="63500">
            <a:schemeClr val="accent1">
              <a:alpha val="45000"/>
              <a:satMod val="120000"/>
            </a:schemeClr>
          </a:glow>
        </a:effectLst>
      </c:spPr>
    </c:backWall>
    <c:plotArea>
      <c:layout>
        <c:manualLayout>
          <c:layoutTarget val="inner"/>
          <c:xMode val="edge"/>
          <c:yMode val="edge"/>
          <c:x val="7.638918002821489E-2"/>
          <c:y val="0.23058014921418987"/>
          <c:w val="0.90530834624245049"/>
          <c:h val="0.58897302009178454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человек на 1000 населения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</c:spPr>
          <c:cat>
            <c:numRef>
              <c:f>Лист1!$A$2:$A$9</c:f>
              <c:numCache>
                <c:formatCode>General</c:formatCode>
                <c:ptCount val="8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  <c:pt idx="7">
                  <c:v>2026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 formatCode="0.0">
                  <c:v>5.3</c:v>
                </c:pt>
                <c:pt idx="1">
                  <c:v>6.3</c:v>
                </c:pt>
                <c:pt idx="2" formatCode="0.0">
                  <c:v>6.4</c:v>
                </c:pt>
                <c:pt idx="3">
                  <c:v>6.5</c:v>
                </c:pt>
                <c:pt idx="4">
                  <c:v>6.6</c:v>
                </c:pt>
                <c:pt idx="5">
                  <c:v>6.6</c:v>
                </c:pt>
                <c:pt idx="6">
                  <c:v>6.6</c:v>
                </c:pt>
                <c:pt idx="7">
                  <c:v>6.6</c:v>
                </c:pt>
              </c:numCache>
            </c:numRef>
          </c:val>
        </c:ser>
        <c:dLbls/>
        <c:shape val="box"/>
        <c:axId val="146096512"/>
        <c:axId val="146098048"/>
        <c:axId val="0"/>
      </c:bar3DChart>
      <c:catAx>
        <c:axId val="146096512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i="1">
                <a:solidFill>
                  <a:srgbClr val="7030A0"/>
                </a:solidFill>
              </a:defRPr>
            </a:pPr>
            <a:endParaRPr lang="ru-RU"/>
          </a:p>
        </c:txPr>
        <c:crossAx val="146098048"/>
        <c:crosses val="autoZero"/>
        <c:auto val="1"/>
        <c:lblAlgn val="ctr"/>
        <c:lblOffset val="100"/>
      </c:catAx>
      <c:valAx>
        <c:axId val="146098048"/>
        <c:scaling>
          <c:orientation val="minMax"/>
        </c:scaling>
        <c:axPos val="l"/>
        <c:majorGridlines/>
        <c:numFmt formatCode="0.0" sourceLinked="1"/>
        <c:majorTickMark val="none"/>
        <c:tickLblPos val="nextTo"/>
        <c:txPr>
          <a:bodyPr/>
          <a:lstStyle/>
          <a:p>
            <a:pPr>
              <a:defRPr i="1">
                <a:solidFill>
                  <a:srgbClr val="7030A0"/>
                </a:solidFill>
              </a:defRPr>
            </a:pPr>
            <a:endParaRPr lang="ru-RU"/>
          </a:p>
        </c:txPr>
        <c:crossAx val="14609651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>
                <a:solidFill>
                  <a:schemeClr val="accent6">
                    <a:lumMod val="50000"/>
                  </a:schemeClr>
                </a:solidFill>
              </a:defRPr>
            </a:pP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</a:rPr>
              <a:t>Коэффициент миграционного</a:t>
            </a:r>
          </a:p>
          <a:p>
            <a:pPr>
              <a:defRPr>
                <a:solidFill>
                  <a:schemeClr val="accent6">
                    <a:lumMod val="50000"/>
                  </a:schemeClr>
                </a:solidFill>
              </a:defRPr>
            </a:pP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</a:rPr>
              <a:t> прироста</a:t>
            </a:r>
            <a:endParaRPr lang="ru-RU" sz="2000" dirty="0">
              <a:solidFill>
                <a:schemeClr val="accent6">
                  <a:lumMod val="50000"/>
                </a:schemeClr>
              </a:solidFill>
            </a:endParaRPr>
          </a:p>
        </c:rich>
      </c:tx>
      <c:layout>
        <c:manualLayout>
          <c:xMode val="edge"/>
          <c:yMode val="edge"/>
          <c:x val="0.23168975848561627"/>
          <c:y val="1.7293603179893578E-3"/>
        </c:manualLayout>
      </c:layout>
    </c:title>
    <c:view3D>
      <c:rAngAx val="1"/>
    </c:view3D>
    <c:sideWall>
      <c:spPr>
        <a:gradFill rotWithShape="1">
          <a:gsLst>
            <a:gs pos="0">
              <a:schemeClr val="accent1">
                <a:tint val="25000"/>
                <a:satMod val="125000"/>
              </a:schemeClr>
            </a:gs>
            <a:gs pos="40000">
              <a:schemeClr val="accent1">
                <a:tint val="55000"/>
                <a:satMod val="130000"/>
              </a:schemeClr>
            </a:gs>
            <a:gs pos="50000">
              <a:schemeClr val="accent1">
                <a:tint val="59000"/>
                <a:satMod val="130000"/>
              </a:schemeClr>
            </a:gs>
            <a:gs pos="65000">
              <a:schemeClr val="accent1">
                <a:tint val="55000"/>
                <a:satMod val="130000"/>
              </a:schemeClr>
            </a:gs>
            <a:gs pos="100000">
              <a:schemeClr val="accent1">
                <a:tint val="20000"/>
                <a:satMod val="125000"/>
              </a:schemeClr>
            </a:gs>
          </a:gsLst>
          <a:lin ang="5400000" scaled="0"/>
        </a:gradFill>
        <a:ln w="12000" cap="flat" cmpd="sng" algn="ctr">
          <a:solidFill>
            <a:schemeClr val="accent1"/>
          </a:solidFill>
          <a:prstDash val="solid"/>
        </a:ln>
        <a:effectLst>
          <a:glow rad="63500">
            <a:schemeClr val="accent1">
              <a:alpha val="45000"/>
              <a:satMod val="120000"/>
            </a:schemeClr>
          </a:glow>
        </a:effectLst>
      </c:spPr>
    </c:sideWall>
    <c:backWall>
      <c:spPr>
        <a:gradFill rotWithShape="1">
          <a:gsLst>
            <a:gs pos="0">
              <a:schemeClr val="accent1">
                <a:tint val="25000"/>
                <a:satMod val="125000"/>
              </a:schemeClr>
            </a:gs>
            <a:gs pos="40000">
              <a:schemeClr val="accent1">
                <a:tint val="55000"/>
                <a:satMod val="130000"/>
              </a:schemeClr>
            </a:gs>
            <a:gs pos="50000">
              <a:schemeClr val="accent1">
                <a:tint val="59000"/>
                <a:satMod val="130000"/>
              </a:schemeClr>
            </a:gs>
            <a:gs pos="65000">
              <a:schemeClr val="accent1">
                <a:tint val="55000"/>
                <a:satMod val="130000"/>
              </a:schemeClr>
            </a:gs>
            <a:gs pos="100000">
              <a:schemeClr val="accent1">
                <a:tint val="20000"/>
                <a:satMod val="125000"/>
              </a:schemeClr>
            </a:gs>
          </a:gsLst>
          <a:lin ang="5400000" scaled="0"/>
        </a:gradFill>
        <a:ln w="12000" cap="flat" cmpd="sng" algn="ctr">
          <a:solidFill>
            <a:schemeClr val="accent1"/>
          </a:solidFill>
          <a:prstDash val="solid"/>
        </a:ln>
        <a:effectLst>
          <a:glow rad="63500">
            <a:schemeClr val="accent1">
              <a:alpha val="45000"/>
              <a:satMod val="120000"/>
            </a:schemeClr>
          </a:glow>
        </a:effectLst>
      </c:spPr>
    </c:backWall>
    <c:plotArea>
      <c:layout>
        <c:manualLayout>
          <c:layoutTarget val="inner"/>
          <c:xMode val="edge"/>
          <c:yMode val="edge"/>
          <c:x val="0.12710803936958018"/>
          <c:y val="0.24790604863348556"/>
          <c:w val="0.83994580052634704"/>
          <c:h val="0.54015902994905329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человек    на 1000 населения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</c:spPr>
          <c:cat>
            <c:numRef>
              <c:f>Лист1!$A$2:$A$9</c:f>
              <c:numCache>
                <c:formatCode>General</c:formatCode>
                <c:ptCount val="8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  <c:pt idx="7">
                  <c:v>2026</c:v>
                </c:pt>
              </c:numCache>
            </c:numRef>
          </c:cat>
          <c:val>
            <c:numRef>
              <c:f>Лист1!$B$2:$B$9</c:f>
              <c:numCache>
                <c:formatCode>0.0</c:formatCode>
                <c:ptCount val="8"/>
                <c:pt idx="0">
                  <c:v>14.7</c:v>
                </c:pt>
                <c:pt idx="1">
                  <c:v>8.1999999999999993</c:v>
                </c:pt>
                <c:pt idx="2" formatCode="General">
                  <c:v>6.2</c:v>
                </c:pt>
                <c:pt idx="3" formatCode="General">
                  <c:v>6.1</c:v>
                </c:pt>
                <c:pt idx="4" formatCode="General">
                  <c:v>6.1</c:v>
                </c:pt>
                <c:pt idx="5" formatCode="General">
                  <c:v>6.1</c:v>
                </c:pt>
                <c:pt idx="6" formatCode="General">
                  <c:v>6.1</c:v>
                </c:pt>
                <c:pt idx="7" formatCode="General">
                  <c:v>6.1</c:v>
                </c:pt>
              </c:numCache>
            </c:numRef>
          </c:val>
        </c:ser>
        <c:dLbls/>
        <c:shape val="cylinder"/>
        <c:axId val="146195968"/>
        <c:axId val="146197504"/>
        <c:axId val="0"/>
      </c:bar3DChart>
      <c:catAx>
        <c:axId val="1461959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300" i="1" baseline="0">
                <a:solidFill>
                  <a:srgbClr val="7030A0"/>
                </a:solidFill>
              </a:defRPr>
            </a:pPr>
            <a:endParaRPr lang="ru-RU"/>
          </a:p>
        </c:txPr>
        <c:crossAx val="146197504"/>
        <c:crosses val="autoZero"/>
        <c:auto val="1"/>
        <c:lblAlgn val="ctr"/>
        <c:lblOffset val="100"/>
      </c:catAx>
      <c:valAx>
        <c:axId val="146197504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i="1">
                <a:solidFill>
                  <a:srgbClr val="7030A0"/>
                </a:solidFill>
              </a:defRPr>
            </a:pPr>
            <a:endParaRPr lang="ru-RU"/>
          </a:p>
        </c:txPr>
        <c:crossAx val="14619596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1600" i="1">
                <a:solidFill>
                  <a:schemeClr val="accent6"/>
                </a:solidFill>
              </a:defRPr>
            </a:pPr>
            <a:r>
              <a:rPr lang="ru-RU" sz="1800" i="1" dirty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Обеспеченность дошкольными образовательными учреждениями</a:t>
            </a:r>
          </a:p>
        </c:rich>
      </c:tx>
      <c:layout>
        <c:manualLayout>
          <c:xMode val="edge"/>
          <c:yMode val="edge"/>
          <c:x val="0.13273336860876098"/>
          <c:y val="0"/>
        </c:manualLayout>
      </c:layout>
    </c:title>
    <c:plotArea>
      <c:layout>
        <c:manualLayout>
          <c:layoutTarget val="inner"/>
          <c:xMode val="edge"/>
          <c:yMode val="edge"/>
          <c:x val="0.18835877934466788"/>
          <c:y val="0.3746233480832753"/>
          <c:w val="0.77875881022636073"/>
          <c:h val="0.3086001961841644"/>
        </c:manualLayout>
      </c:layout>
      <c:lineChart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Обеспеченность дошкольными образовательными учреждениями</c:v>
                </c:pt>
              </c:strCache>
            </c:strRef>
          </c:tx>
          <c:spPr>
            <a:ln w="12000" cap="flat" cmpd="sng" algn="ctr">
              <a:solidFill>
                <a:schemeClr val="accent5"/>
              </a:solidFill>
              <a:prstDash val="solid"/>
            </a:ln>
            <a:effectLst>
              <a:glow rad="63500">
                <a:schemeClr val="accent5">
                  <a:alpha val="45000"/>
                  <a:satMod val="120000"/>
                </a:schemeClr>
              </a:glow>
            </a:effectLst>
          </c:spPr>
          <c:marker>
            <c:symbol val="none"/>
          </c:marker>
          <c:cat>
            <c:numRef>
              <c:f>Лист1!$A$2:$A$9</c:f>
              <c:numCache>
                <c:formatCode>General</c:formatCode>
                <c:ptCount val="8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  <c:pt idx="7">
                  <c:v>2026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74.900000000000006</c:v>
                </c:pt>
                <c:pt idx="1">
                  <c:v>69.900000000000006</c:v>
                </c:pt>
                <c:pt idx="2">
                  <c:v>69.099999999999994</c:v>
                </c:pt>
                <c:pt idx="3">
                  <c:v>72</c:v>
                </c:pt>
                <c:pt idx="4">
                  <c:v>71.3</c:v>
                </c:pt>
                <c:pt idx="5">
                  <c:v>75</c:v>
                </c:pt>
                <c:pt idx="6">
                  <c:v>80</c:v>
                </c:pt>
                <c:pt idx="7">
                  <c:v>80</c:v>
                </c:pt>
              </c:numCache>
            </c:numRef>
          </c:val>
        </c:ser>
        <c:dLbls/>
        <c:marker val="1"/>
        <c:axId val="147784832"/>
        <c:axId val="147786368"/>
      </c:lineChart>
      <c:catAx>
        <c:axId val="14778483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500">
                <a:solidFill>
                  <a:schemeClr val="accent6"/>
                </a:solidFill>
              </a:defRPr>
            </a:pPr>
            <a:endParaRPr lang="ru-RU"/>
          </a:p>
        </c:txPr>
        <c:crossAx val="147786368"/>
        <c:crosses val="autoZero"/>
        <c:auto val="1"/>
        <c:lblAlgn val="ctr"/>
        <c:lblOffset val="100"/>
      </c:catAx>
      <c:valAx>
        <c:axId val="147786368"/>
        <c:scaling>
          <c:orientation val="minMax"/>
          <c:max val="100"/>
          <c:min val="60"/>
        </c:scaling>
        <c:axPos val="l"/>
        <c:majorGridlines/>
        <c:numFmt formatCode="0%" sourceLinked="0"/>
        <c:tickLblPos val="nextTo"/>
        <c:txPr>
          <a:bodyPr/>
          <a:lstStyle/>
          <a:p>
            <a:pPr>
              <a:defRPr sz="1600" b="0">
                <a:solidFill>
                  <a:schemeClr val="accent6"/>
                </a:solidFill>
              </a:defRPr>
            </a:pPr>
            <a:endParaRPr lang="ru-RU"/>
          </a:p>
        </c:txPr>
        <c:crossAx val="147784832"/>
        <c:crosses val="autoZero"/>
        <c:crossBetween val="between"/>
        <c:dispUnits>
          <c:builtInUnit val="hundreds"/>
        </c:dispUnits>
      </c:valAx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 i="1" dirty="0">
                <a:solidFill>
                  <a:srgbClr val="002060"/>
                </a:solidFill>
              </a:rPr>
              <a:t>Доля населения, систематически занимающегося физической культурой и </a:t>
            </a:r>
            <a:r>
              <a:rPr lang="ru-RU" sz="1600" i="1" dirty="0" smtClean="0">
                <a:solidFill>
                  <a:srgbClr val="002060"/>
                </a:solidFill>
              </a:rPr>
              <a:t>спортом</a:t>
            </a:r>
            <a:endParaRPr lang="ru-RU" sz="1600" i="1" dirty="0">
              <a:solidFill>
                <a:srgbClr val="002060"/>
              </a:solidFill>
            </a:endParaRPr>
          </a:p>
        </c:rich>
      </c:tx>
      <c:layout>
        <c:manualLayout>
          <c:xMode val="edge"/>
          <c:yMode val="edge"/>
          <c:x val="0.14730140492174953"/>
          <c:y val="5.7607832382450064E-3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4321977039428091"/>
          <c:y val="0.54941924520106411"/>
          <c:w val="0.81595469973488677"/>
          <c:h val="0.35512517893461998"/>
        </c:manualLayout>
      </c:layout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населения, систематически занимающегося физической культурой и спортом, в общей численности населения</c:v>
                </c:pt>
              </c:strCache>
            </c:strRef>
          </c:tx>
          <c:spPr>
            <a:ln w="28575" cap="rnd">
              <a:solidFill>
                <a:srgbClr val="FFFF00"/>
              </a:solidFill>
              <a:round/>
            </a:ln>
            <a:effectLst/>
          </c:spPr>
          <c:marker>
            <c:symbol val="none"/>
          </c:marker>
          <c:cat>
            <c:numRef>
              <c:f>Лист1!$A$2:$A$9</c:f>
              <c:numCache>
                <c:formatCode>General</c:formatCode>
                <c:ptCount val="8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  <c:pt idx="7">
                  <c:v>2026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39.299999999999997</c:v>
                </c:pt>
                <c:pt idx="1">
                  <c:v>40</c:v>
                </c:pt>
                <c:pt idx="2">
                  <c:v>42</c:v>
                </c:pt>
                <c:pt idx="3">
                  <c:v>45</c:v>
                </c:pt>
                <c:pt idx="4">
                  <c:v>50</c:v>
                </c:pt>
                <c:pt idx="5">
                  <c:v>50</c:v>
                </c:pt>
                <c:pt idx="6">
                  <c:v>50</c:v>
                </c:pt>
                <c:pt idx="7">
                  <c:v>50</c:v>
                </c:pt>
              </c:numCache>
            </c:numRef>
          </c:val>
        </c:ser>
        <c:dLbls/>
        <c:marker val="1"/>
        <c:axId val="148256640"/>
        <c:axId val="148258176"/>
      </c:lineChart>
      <c:catAx>
        <c:axId val="14825664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FFFF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8258176"/>
        <c:crosses val="autoZero"/>
        <c:auto val="1"/>
        <c:lblAlgn val="ctr"/>
        <c:lblOffset val="100"/>
      </c:catAx>
      <c:valAx>
        <c:axId val="14825817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rgbClr val="FFFF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4825664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sz="2500" b="1" i="1" u="sng">
                <a:solidFill>
                  <a:srgbClr val="0070C0"/>
                </a:solidFill>
              </a:defRPr>
            </a:pPr>
            <a:r>
              <a:rPr lang="ru-RU" sz="2500" b="1" i="1" u="sng" dirty="0" smtClean="0">
                <a:solidFill>
                  <a:srgbClr val="0070C0"/>
                </a:solidFill>
              </a:rPr>
              <a:t>Уровень безработицы </a:t>
            </a:r>
            <a:endParaRPr lang="ru-RU" sz="2500" b="1" i="1" u="sng" dirty="0">
              <a:solidFill>
                <a:srgbClr val="0070C0"/>
              </a:solidFill>
            </a:endParaRPr>
          </a:p>
        </c:rich>
      </c:tx>
      <c:layout>
        <c:manualLayout>
          <c:xMode val="edge"/>
          <c:yMode val="edge"/>
          <c:x val="0.48794626683991665"/>
          <c:y val="2.9394882050142578E-2"/>
        </c:manualLayout>
      </c:layout>
    </c:title>
    <c:view3D>
      <c:perspective val="30"/>
    </c:view3D>
    <c:plotArea>
      <c:layout>
        <c:manualLayout>
          <c:layoutTarget val="inner"/>
          <c:xMode val="edge"/>
          <c:yMode val="edge"/>
          <c:x val="5.9910734556063966E-2"/>
          <c:y val="0.13515550741275636"/>
          <c:w val="0.84388908478768054"/>
          <c:h val="0.60890783377010649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 чел.</c:v>
                </c:pt>
              </c:strCache>
            </c:strRef>
          </c:tx>
          <c:spPr>
            <a:solidFill>
              <a:schemeClr val="accent4"/>
            </a:solidFill>
            <a:ln w="19050" cap="flat" cmpd="sng" algn="ctr">
              <a:solidFill>
                <a:schemeClr val="accent4">
                  <a:shade val="50000"/>
                </a:schemeClr>
              </a:solidFill>
              <a:prstDash val="solid"/>
            </a:ln>
            <a:effectLst/>
          </c:spPr>
          <c:cat>
            <c:numRef>
              <c:f>Лист1!$A$2:$A$9</c:f>
              <c:numCache>
                <c:formatCode>General</c:formatCode>
                <c:ptCount val="8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  <c:pt idx="7">
                  <c:v>2026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0.5</c:v>
                </c:pt>
                <c:pt idx="1">
                  <c:v>1.1000000000000001</c:v>
                </c:pt>
                <c:pt idx="2">
                  <c:v>0.7</c:v>
                </c:pt>
                <c:pt idx="3">
                  <c:v>0.6</c:v>
                </c:pt>
                <c:pt idx="4">
                  <c:v>0.5</c:v>
                </c:pt>
                <c:pt idx="5">
                  <c:v>0.5</c:v>
                </c:pt>
                <c:pt idx="6">
                  <c:v>0.5</c:v>
                </c:pt>
                <c:pt idx="7">
                  <c:v>0.5</c:v>
                </c:pt>
              </c:numCache>
            </c:numRef>
          </c:val>
        </c:ser>
        <c:dLbls/>
        <c:gapWidth val="110"/>
        <c:shape val="cylinder"/>
        <c:axId val="148296832"/>
        <c:axId val="148298368"/>
        <c:axId val="0"/>
      </c:bar3DChart>
      <c:catAx>
        <c:axId val="148296832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600" b="1">
                <a:solidFill>
                  <a:schemeClr val="accent2">
                    <a:lumMod val="60000"/>
                    <a:lumOff val="40000"/>
                  </a:schemeClr>
                </a:solidFill>
              </a:defRPr>
            </a:pPr>
            <a:endParaRPr lang="ru-RU"/>
          </a:p>
        </c:txPr>
        <c:crossAx val="148298368"/>
        <c:crosses val="autoZero"/>
        <c:auto val="1"/>
        <c:lblAlgn val="ctr"/>
        <c:lblOffset val="100"/>
      </c:catAx>
      <c:valAx>
        <c:axId val="148298368"/>
        <c:scaling>
          <c:orientation val="minMax"/>
        </c:scaling>
        <c:axPos val="l"/>
        <c:majorGridlines/>
        <c:numFmt formatCode="General" sourceLinked="1"/>
        <c:tickLblPos val="nextTo"/>
        <c:spPr>
          <a:ln>
            <a:solidFill>
              <a:srgbClr val="00B050"/>
            </a:solidFill>
          </a:ln>
        </c:spPr>
        <c:txPr>
          <a:bodyPr/>
          <a:lstStyle/>
          <a:p>
            <a:pPr>
              <a:defRPr sz="1600" b="1" baseline="0">
                <a:solidFill>
                  <a:schemeClr val="accent2">
                    <a:lumMod val="60000"/>
                    <a:lumOff val="40000"/>
                  </a:schemeClr>
                </a:solidFill>
              </a:defRPr>
            </a:pPr>
            <a:endParaRPr lang="ru-RU"/>
          </a:p>
        </c:txPr>
        <c:crossAx val="148296832"/>
        <c:crosses val="autoZero"/>
        <c:crossBetween val="between"/>
      </c:valAx>
    </c:plotArea>
    <c:plotVisOnly val="1"/>
    <c:dispBlanksAs val="gap"/>
  </c:chart>
  <c:spPr>
    <a:ln>
      <a:noFill/>
    </a:ln>
    <a:scene3d>
      <a:camera prst="orthographicFront"/>
      <a:lightRig rig="threePt" dir="t"/>
    </a:scene3d>
    <a:sp3d>
      <a:bevelB prst="relaxedInset"/>
    </a:sp3d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 algn="ctr">
              <a:defRPr sz="2400" i="1" u="sng">
                <a:solidFill>
                  <a:srgbClr val="0070C0"/>
                </a:solidFill>
              </a:defRPr>
            </a:pPr>
            <a:r>
              <a:rPr lang="ru-RU" sz="2000" i="1" u="sng" dirty="0" smtClean="0">
                <a:solidFill>
                  <a:srgbClr val="0070C0"/>
                </a:solidFill>
              </a:rPr>
              <a:t>Численность населения</a:t>
            </a:r>
          </a:p>
          <a:p>
            <a:pPr algn="ctr">
              <a:defRPr sz="2400" i="1" u="sng">
                <a:solidFill>
                  <a:srgbClr val="0070C0"/>
                </a:solidFill>
              </a:defRPr>
            </a:pPr>
            <a:r>
              <a:rPr lang="ru-RU" sz="2000" i="1" u="sng" dirty="0" smtClean="0">
                <a:solidFill>
                  <a:srgbClr val="0070C0"/>
                </a:solidFill>
              </a:rPr>
              <a:t>в трудоспособном возрасте</a:t>
            </a:r>
          </a:p>
        </c:rich>
      </c:tx>
      <c:layout>
        <c:manualLayout>
          <c:xMode val="edge"/>
          <c:yMode val="edge"/>
          <c:x val="0.20184798529011574"/>
          <c:y val="3.3881370538408734E-3"/>
        </c:manualLayout>
      </c:layout>
    </c:title>
    <c:plotArea>
      <c:layout/>
      <c:area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тыс.чел.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48000"/>
                    <a:satMod val="138000"/>
                  </a:schemeClr>
                </a:gs>
                <a:gs pos="25000">
                  <a:schemeClr val="accent6">
                    <a:tint val="85000"/>
                  </a:schemeClr>
                </a:gs>
                <a:gs pos="40000">
                  <a:schemeClr val="accent6">
                    <a:tint val="92000"/>
                  </a:schemeClr>
                </a:gs>
                <a:gs pos="50000">
                  <a:schemeClr val="accent6">
                    <a:tint val="93000"/>
                  </a:schemeClr>
                </a:gs>
                <a:gs pos="60000">
                  <a:schemeClr val="accent6">
                    <a:tint val="92000"/>
                  </a:schemeClr>
                </a:gs>
                <a:gs pos="75000">
                  <a:schemeClr val="accent6">
                    <a:tint val="83000"/>
                    <a:satMod val="108000"/>
                  </a:schemeClr>
                </a:gs>
                <a:gs pos="100000">
                  <a:schemeClr val="accent6">
                    <a:tint val="48000"/>
                    <a:satMod val="150000"/>
                  </a:schemeClr>
                </a:gs>
              </a:gsLst>
              <a:lin ang="5400000" scaled="0"/>
            </a:gradFill>
            <a:ln w="12000" cap="flat" cmpd="sng" algn="ctr">
              <a:solidFill>
                <a:schemeClr val="accent6"/>
              </a:solidFill>
              <a:prstDash val="solid"/>
            </a:ln>
            <a:effectLst>
              <a:glow rad="63500">
                <a:schemeClr val="accent6">
                  <a:alpha val="45000"/>
                  <a:satMod val="120000"/>
                </a:schemeClr>
              </a:glo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>
              <a:bevelT w="0" h="0"/>
              <a:contourClr>
                <a:schemeClr val="accent6">
                  <a:tint val="70000"/>
                </a:schemeClr>
              </a:contourClr>
            </a:sp3d>
          </c:spPr>
          <c:cat>
            <c:numRef>
              <c:f>Лист1!$A$2:$A$9</c:f>
              <c:numCache>
                <c:formatCode>General</c:formatCode>
                <c:ptCount val="8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  <c:pt idx="7">
                  <c:v>2026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41.1</c:v>
                </c:pt>
                <c:pt idx="1">
                  <c:v>41.2</c:v>
                </c:pt>
                <c:pt idx="2">
                  <c:v>41.3</c:v>
                </c:pt>
                <c:pt idx="3">
                  <c:v>41.5</c:v>
                </c:pt>
                <c:pt idx="4">
                  <c:v>41.7</c:v>
                </c:pt>
                <c:pt idx="5">
                  <c:v>41.7</c:v>
                </c:pt>
                <c:pt idx="6">
                  <c:v>41.7</c:v>
                </c:pt>
                <c:pt idx="7">
                  <c:v>41.7</c:v>
                </c:pt>
              </c:numCache>
            </c:numRef>
          </c:val>
        </c:ser>
        <c:dLbls/>
        <c:axId val="148232448"/>
        <c:axId val="148221952"/>
      </c:areaChart>
      <c:catAx>
        <c:axId val="148232448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600" b="0" i="1">
                <a:solidFill>
                  <a:srgbClr val="ED378E"/>
                </a:solidFill>
              </a:defRPr>
            </a:pPr>
            <a:endParaRPr lang="ru-RU"/>
          </a:p>
        </c:txPr>
        <c:crossAx val="148221952"/>
        <c:crosses val="autoZero"/>
        <c:auto val="1"/>
        <c:lblAlgn val="ctr"/>
        <c:lblOffset val="100"/>
      </c:catAx>
      <c:valAx>
        <c:axId val="14822195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600" b="0" i="1">
                <a:solidFill>
                  <a:schemeClr val="accent2">
                    <a:lumMod val="60000"/>
                    <a:lumOff val="40000"/>
                  </a:schemeClr>
                </a:solidFill>
              </a:defRPr>
            </a:pPr>
            <a:endParaRPr lang="ru-RU"/>
          </a:p>
        </c:txPr>
        <c:crossAx val="148232448"/>
        <c:crosses val="autoZero"/>
        <c:crossBetween val="midCat"/>
      </c:valAx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2801403292354491"/>
          <c:y val="0.17361601399127696"/>
          <c:w val="0.78758234038810448"/>
          <c:h val="0.6788148091072318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Малые предприятия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cat>
            <c:numRef>
              <c:f>Лист1!$A$2:$A$9</c:f>
              <c:numCache>
                <c:formatCode>General</c:formatCode>
                <c:ptCount val="8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  <c:pt idx="7">
                  <c:v>2026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326</c:v>
                </c:pt>
                <c:pt idx="1">
                  <c:v>287</c:v>
                </c:pt>
                <c:pt idx="2">
                  <c:v>290</c:v>
                </c:pt>
                <c:pt idx="3">
                  <c:v>300</c:v>
                </c:pt>
                <c:pt idx="4">
                  <c:v>330</c:v>
                </c:pt>
                <c:pt idx="5">
                  <c:v>340</c:v>
                </c:pt>
                <c:pt idx="6">
                  <c:v>340</c:v>
                </c:pt>
                <c:pt idx="7">
                  <c:v>340</c:v>
                </c:pt>
              </c:numCache>
            </c:numRef>
          </c:val>
        </c:ser>
        <c:dLbls/>
        <c:shape val="box"/>
        <c:axId val="149190528"/>
        <c:axId val="149192064"/>
        <c:axId val="0"/>
      </c:bar3DChart>
      <c:catAx>
        <c:axId val="14919052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100">
                <a:solidFill>
                  <a:schemeClr val="bg2">
                    <a:lumMod val="50000"/>
                  </a:schemeClr>
                </a:solidFill>
              </a:defRPr>
            </a:pPr>
            <a:endParaRPr lang="ru-RU"/>
          </a:p>
        </c:txPr>
        <c:crossAx val="149192064"/>
        <c:crosses val="autoZero"/>
        <c:auto val="1"/>
        <c:lblAlgn val="ctr"/>
        <c:lblOffset val="100"/>
      </c:catAx>
      <c:valAx>
        <c:axId val="14919206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400">
                <a:solidFill>
                  <a:schemeClr val="bg2">
                    <a:lumMod val="50000"/>
                  </a:schemeClr>
                </a:solidFill>
              </a:defRPr>
            </a:pPr>
            <a:endParaRPr lang="ru-RU"/>
          </a:p>
        </c:txPr>
        <c:crossAx val="149190528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5246937736603114"/>
          <c:y val="0.12746976915418989"/>
          <c:w val="0.78666176394994258"/>
          <c:h val="0.60300353337646584"/>
        </c:manualLayout>
      </c:layout>
      <c:bar3DChart>
        <c:barDir val="col"/>
        <c:grouping val="stacked"/>
        <c:ser>
          <c:idx val="0"/>
          <c:order val="0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cat>
            <c:numRef>
              <c:f>Лист1!$A$2:$A$9</c:f>
              <c:numCache>
                <c:formatCode>General</c:formatCode>
                <c:ptCount val="8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  <c:pt idx="7">
                  <c:v>2026</c:v>
                </c:pt>
              </c:numCache>
            </c:num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Лист1!$B$1</c:f>
              <c:strCache>
                <c:ptCount val="1"/>
                <c:pt idx="0">
                  <c:v>Индивидуальные предприниматели</c:v>
                </c:pt>
              </c:strCache>
            </c:strRef>
          </c:tx>
          <c:cat>
            <c:numRef>
              <c:f>Лист1!$A$2:$A$9</c:f>
              <c:numCache>
                <c:formatCode>General</c:formatCode>
                <c:ptCount val="8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  <c:pt idx="7">
                  <c:v>2026</c:v>
                </c:pt>
              </c:numCache>
            </c:num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1074</c:v>
                </c:pt>
                <c:pt idx="1">
                  <c:v>1082</c:v>
                </c:pt>
                <c:pt idx="2">
                  <c:v>1087</c:v>
                </c:pt>
                <c:pt idx="3">
                  <c:v>1109</c:v>
                </c:pt>
                <c:pt idx="4">
                  <c:v>1123</c:v>
                </c:pt>
                <c:pt idx="5">
                  <c:v>1123</c:v>
                </c:pt>
                <c:pt idx="6">
                  <c:v>1123</c:v>
                </c:pt>
                <c:pt idx="7">
                  <c:v>1123</c:v>
                </c:pt>
              </c:numCache>
            </c:numRef>
          </c:val>
        </c:ser>
        <c:ser>
          <c:idx val="2"/>
          <c:order val="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cat>
            <c:numRef>
              <c:f>Лист1!$A$2:$A$9</c:f>
              <c:numCache>
                <c:formatCode>General</c:formatCode>
                <c:ptCount val="8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  <c:pt idx="7">
                  <c:v>2026</c:v>
                </c:pt>
              </c:numCache>
            </c:num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dLbls/>
        <c:shape val="box"/>
        <c:axId val="149300736"/>
        <c:axId val="149302272"/>
        <c:axId val="0"/>
      </c:bar3DChart>
      <c:catAx>
        <c:axId val="14930073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500">
                <a:solidFill>
                  <a:schemeClr val="bg2">
                    <a:lumMod val="50000"/>
                  </a:schemeClr>
                </a:solidFill>
              </a:defRPr>
            </a:pPr>
            <a:endParaRPr lang="ru-RU"/>
          </a:p>
        </c:txPr>
        <c:crossAx val="149302272"/>
        <c:crosses val="autoZero"/>
        <c:auto val="1"/>
        <c:lblAlgn val="ctr"/>
        <c:lblOffset val="100"/>
      </c:catAx>
      <c:valAx>
        <c:axId val="14930227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solidFill>
                  <a:srgbClr val="0070C0"/>
                </a:solidFill>
              </a:defRPr>
            </a:pPr>
            <a:endParaRPr lang="ru-RU"/>
          </a:p>
        </c:txPr>
        <c:crossAx val="14930073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bar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розничная торговля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cat>
            <c:strRef>
              <c:f>Лист1!$A$2:$A$9</c:f>
              <c:strCache>
                <c:ptCount val="8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  <c:pt idx="5">
                  <c:v>2024 год</c:v>
                </c:pt>
                <c:pt idx="6">
                  <c:v>2025 год</c:v>
                </c:pt>
                <c:pt idx="7">
                  <c:v>2026 год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94.2</c:v>
                </c:pt>
                <c:pt idx="1">
                  <c:v>100</c:v>
                </c:pt>
                <c:pt idx="2">
                  <c:v>100.1</c:v>
                </c:pt>
                <c:pt idx="3">
                  <c:v>100.5</c:v>
                </c:pt>
                <c:pt idx="4">
                  <c:v>100.5</c:v>
                </c:pt>
                <c:pt idx="5">
                  <c:v>100.6</c:v>
                </c:pt>
                <c:pt idx="6">
                  <c:v>100.8</c:v>
                </c:pt>
                <c:pt idx="7">
                  <c:v>100.5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платные услуги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  <c:pt idx="5">
                  <c:v>2024 год</c:v>
                </c:pt>
                <c:pt idx="6">
                  <c:v>2025 год</c:v>
                </c:pt>
                <c:pt idx="7">
                  <c:v>2026 год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  <c:pt idx="0">
                  <c:v>100.2</c:v>
                </c:pt>
                <c:pt idx="1">
                  <c:v>101.7</c:v>
                </c:pt>
                <c:pt idx="2">
                  <c:v>100.8</c:v>
                </c:pt>
                <c:pt idx="3">
                  <c:v>101</c:v>
                </c:pt>
                <c:pt idx="4">
                  <c:v>101</c:v>
                </c:pt>
                <c:pt idx="5">
                  <c:v>99.5</c:v>
                </c:pt>
                <c:pt idx="6">
                  <c:v>99.5</c:v>
                </c:pt>
                <c:pt idx="7">
                  <c:v>99.5</c:v>
                </c:pt>
              </c:numCache>
            </c:numRef>
          </c:val>
        </c:ser>
        <c:dLbls/>
        <c:shape val="cylinder"/>
        <c:axId val="149366656"/>
        <c:axId val="149368192"/>
        <c:axId val="0"/>
      </c:bar3DChart>
      <c:catAx>
        <c:axId val="149366656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i="1">
                <a:solidFill>
                  <a:srgbClr val="002060"/>
                </a:solidFill>
              </a:defRPr>
            </a:pPr>
            <a:endParaRPr lang="ru-RU"/>
          </a:p>
        </c:txPr>
        <c:crossAx val="149368192"/>
        <c:crosses val="autoZero"/>
        <c:auto val="1"/>
        <c:lblAlgn val="ctr"/>
        <c:lblOffset val="100"/>
      </c:catAx>
      <c:valAx>
        <c:axId val="149368192"/>
        <c:scaling>
          <c:orientation val="minMax"/>
        </c:scaling>
        <c:delete val="1"/>
        <c:axPos val="b"/>
        <c:majorGridlines/>
        <c:numFmt formatCode="0%" sourceLinked="1"/>
        <c:tickLblPos val="none"/>
        <c:crossAx val="1493666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2627426132298902"/>
          <c:y val="0.12023850583766001"/>
          <c:w val="0.35394600496102718"/>
          <c:h val="0.23304748891914195"/>
        </c:manualLayout>
      </c:layout>
      <c:txPr>
        <a:bodyPr/>
        <a:lstStyle/>
        <a:p>
          <a:pPr>
            <a:defRPr>
              <a:solidFill>
                <a:srgbClr val="002060"/>
              </a:solidFill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0.20755</cdr:x>
      <cdr:y>0</cdr:y>
    </cdr:from>
    <cdr:to>
      <cdr:x>0.80768</cdr:x>
      <cdr:y>0.18286</cdr:y>
    </cdr:to>
    <cdr:sp macro="" textlink="">
      <cdr:nvSpPr>
        <cdr:cNvPr id="2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1584176" y="0"/>
          <a:ext cx="4580687" cy="51353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algn="l" rtl="0" eaLnBrk="1" latinLnBrk="0" hangingPunct="1">
            <a:spcBef>
              <a:spcPct val="0"/>
            </a:spcBef>
            <a:buNone/>
            <a:defRPr kumimoji="0" sz="4000" kern="1200" spc="-100" baseline="0">
              <a:solidFill>
                <a:srgbClr val="D6ECFF">
                  <a:satMod val="200000"/>
                </a:srgbClr>
              </a:solidFill>
              <a:latin typeface="Constantia"/>
            </a:defRPr>
          </a:lvl1pPr>
          <a:extLst/>
        </a:lstStyle>
        <a:p xmlns:a="http://schemas.openxmlformats.org/drawingml/2006/main">
          <a:pPr algn="ctr"/>
          <a:r>
            <a:rPr lang="ru-RU" sz="2000" b="1" dirty="0" smtClean="0">
              <a:solidFill>
                <a:schemeClr val="accent6">
                  <a:lumMod val="50000"/>
                </a:schemeClr>
              </a:solidFill>
              <a:latin typeface="+mn-lt"/>
            </a:rPr>
            <a:t>Коэффициент  естественного</a:t>
          </a:r>
        </a:p>
        <a:p xmlns:a="http://schemas.openxmlformats.org/drawingml/2006/main">
          <a:pPr algn="ctr"/>
          <a:r>
            <a:rPr lang="ru-RU" sz="2000" b="1" dirty="0" smtClean="0">
              <a:solidFill>
                <a:schemeClr val="accent6">
                  <a:lumMod val="50000"/>
                </a:schemeClr>
              </a:solidFill>
              <a:latin typeface="+mn-lt"/>
            </a:rPr>
            <a:t> прироста</a:t>
          </a:r>
        </a:p>
      </cdr:txBody>
    </cdr:sp>
  </cdr:relSizeAnchor>
  <cdr:relSizeAnchor xmlns:cdr="http://schemas.openxmlformats.org/drawingml/2006/chartDrawing">
    <cdr:from>
      <cdr:x>0.28713</cdr:x>
      <cdr:y>0</cdr:y>
    </cdr:from>
    <cdr:to>
      <cdr:x>1</cdr:x>
      <cdr:y>0.21053</cdr:y>
    </cdr:to>
    <cdr:sp macro="" textlink="">
      <cdr:nvSpPr>
        <cdr:cNvPr id="3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2088232" y="0"/>
          <a:ext cx="5184576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algn="l" rtl="0" eaLnBrk="1" latinLnBrk="0" hangingPunct="1">
            <a:spcBef>
              <a:spcPct val="0"/>
            </a:spcBef>
            <a:buNone/>
            <a:defRPr kumimoji="0" sz="4000" kern="1200" spc="-100" baseline="0">
              <a:solidFill>
                <a:srgbClr val="D6ECFF">
                  <a:satMod val="200000"/>
                </a:srgbClr>
              </a:solidFill>
              <a:latin typeface="Constantia"/>
            </a:defRPr>
          </a:lvl1pPr>
          <a:extLst/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0.01887</cdr:x>
      <cdr:y>0.10256</cdr:y>
    </cdr:from>
    <cdr:to>
      <cdr:x>0.21698</cdr:x>
      <cdr:y>0.26603</cdr:y>
    </cdr:to>
    <cdr:sp macro="" textlink="">
      <cdr:nvSpPr>
        <cdr:cNvPr id="4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144016" y="288020"/>
          <a:ext cx="1512159" cy="4590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r>
            <a:rPr lang="ru-RU" sz="13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Человек на 1000 населения</a:t>
          </a:r>
          <a:endParaRPr lang="ru-RU" sz="13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0.04301</cdr:x>
      <cdr:y>0.14706</cdr:y>
    </cdr:from>
    <cdr:to>
      <cdr:x>0.25806</cdr:x>
      <cdr:y>0.33456</cdr:y>
    </cdr:to>
    <cdr:sp macro="" textlink="">
      <cdr:nvSpPr>
        <cdr:cNvPr id="2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288032" y="360040"/>
          <a:ext cx="1440160" cy="4590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algn="l" rtl="0" eaLnBrk="1" latinLnBrk="0" hangingPunct="1">
            <a:spcBef>
              <a:spcPct val="0"/>
            </a:spcBef>
            <a:buNone/>
            <a:defRPr kumimoji="0" sz="4000" kern="1200" spc="-100" baseline="0">
              <a:solidFill>
                <a:srgbClr val="D6ECFF">
                  <a:satMod val="200000"/>
                </a:srgbClr>
              </a:solidFill>
              <a:latin typeface="Constantia"/>
            </a:defRPr>
          </a:lvl1pPr>
          <a:extLst/>
        </a:lstStyle>
        <a:p xmlns:a="http://schemas.openxmlformats.org/drawingml/2006/main">
          <a:pPr algn="ctr"/>
          <a:r>
            <a:rPr lang="ru-RU" sz="13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Человек на 1000 населения</a:t>
          </a:r>
          <a:endParaRPr lang="ru-RU" sz="13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0.15652</cdr:x>
      <cdr:y>0.13889</cdr:y>
    </cdr:from>
    <cdr:to>
      <cdr:x>0.23997</cdr:x>
      <cdr:y>0.43619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296144" y="360040"/>
          <a:ext cx="691042" cy="77068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pPr algn="ctr"/>
          <a:r>
            <a:rPr lang="ru-RU" sz="1600" b="1" i="1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%</a:t>
          </a:r>
          <a:endParaRPr lang="ru-RU" sz="1600" b="1" dirty="0">
            <a:solidFill>
              <a:schemeClr val="accent2">
                <a:lumMod val="60000"/>
                <a:lumOff val="40000"/>
              </a:schemeClr>
            </a:solidFill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</cdr:x>
      <cdr:y>0.09524</cdr:y>
    </cdr:from>
    <cdr:to>
      <cdr:x>0.13424</cdr:x>
      <cdr:y>0.33848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0" y="301748"/>
          <a:ext cx="720080" cy="77068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600" i="1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тыс.</a:t>
          </a:r>
        </a:p>
        <a:p xmlns:a="http://schemas.openxmlformats.org/drawingml/2006/main">
          <a:pPr algn="ctr"/>
          <a:r>
            <a:rPr lang="ru-RU" sz="1600" i="1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чел</a:t>
          </a:r>
          <a:r>
            <a:rPr lang="ru-RU" sz="1600" dirty="0" smtClean="0">
              <a:solidFill>
                <a:schemeClr val="accent2">
                  <a:lumMod val="60000"/>
                  <a:lumOff val="40000"/>
                </a:schemeClr>
              </a:solidFill>
            </a:rPr>
            <a:t>.</a:t>
          </a:r>
          <a:endParaRPr lang="ru-RU" sz="1600" dirty="0">
            <a:solidFill>
              <a:schemeClr val="accent2">
                <a:lumMod val="60000"/>
                <a:lumOff val="40000"/>
              </a:schemeClr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0.12069</cdr:x>
      <cdr:y>0</cdr:y>
    </cdr:from>
    <cdr:to>
      <cdr:x>0.99569</cdr:x>
      <cdr:y>0.12903</cdr:y>
    </cdr:to>
    <cdr:sp macro="" textlink="">
      <cdr:nvSpPr>
        <cdr:cNvPr id="3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504056" y="0"/>
          <a:ext cx="3654406" cy="2880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r>
            <a:rPr lang="ru-RU" sz="2000" b="1" i="1" dirty="0" smtClean="0">
              <a:solidFill>
                <a:srgbClr val="7030A0"/>
              </a:solidFill>
            </a:rPr>
            <a:t>Малые предприятия</a:t>
          </a:r>
          <a:endParaRPr lang="ru-RU" sz="2000" b="1" i="1" dirty="0">
            <a:solidFill>
              <a:srgbClr val="7030A0"/>
            </a:solidFill>
          </a:endParaRPr>
        </a:p>
      </cdr:txBody>
    </cdr:sp>
  </cdr:relSizeAnchor>
  <cdr:relSizeAnchor xmlns:cdr="http://schemas.openxmlformats.org/drawingml/2006/chartDrawing">
    <cdr:from>
      <cdr:x>0.01754</cdr:x>
      <cdr:y>0.03226</cdr:y>
    </cdr:from>
    <cdr:to>
      <cdr:x>0.22807</cdr:x>
      <cdr:y>0.12903</cdr:y>
    </cdr:to>
    <cdr:sp macro="" textlink="">
      <cdr:nvSpPr>
        <cdr:cNvPr id="5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72008" y="72008"/>
          <a:ext cx="864096" cy="2160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l"/>
          <a:r>
            <a:rPr lang="ru-RU" sz="1200" b="1" i="1" dirty="0" smtClean="0">
              <a:solidFill>
                <a:srgbClr val="0070C0"/>
              </a:solidFill>
            </a:rPr>
            <a:t>кол-во</a:t>
          </a:r>
          <a:endParaRPr lang="ru-RU" sz="1200" b="1" i="1" dirty="0">
            <a:solidFill>
              <a:srgbClr val="0070C0"/>
            </a:solidFill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0.98039</cdr:x>
      <cdr:y>0.13725</cdr:y>
    </cdr:to>
    <cdr:sp macro="" textlink="">
      <cdr:nvSpPr>
        <cdr:cNvPr id="2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0" y="0"/>
          <a:ext cx="4729927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r>
            <a:rPr lang="ru-RU" sz="1800" b="1" i="1" dirty="0" smtClean="0">
              <a:solidFill>
                <a:srgbClr val="7030A0"/>
              </a:solidFill>
            </a:rPr>
            <a:t>Индивидуальные предприниматели</a:t>
          </a:r>
          <a:endParaRPr lang="ru-RU" sz="1800" b="1" i="1" dirty="0">
            <a:solidFill>
              <a:srgbClr val="7030A0"/>
            </a:solidFill>
          </a:endParaRPr>
        </a:p>
      </cdr:txBody>
    </cdr:sp>
  </cdr:relSizeAnchor>
  <cdr:relSizeAnchor xmlns:cdr="http://schemas.openxmlformats.org/drawingml/2006/chartDrawing">
    <cdr:from>
      <cdr:x>0.01493</cdr:x>
      <cdr:y>0.05882</cdr:y>
    </cdr:from>
    <cdr:to>
      <cdr:x>0.25373</cdr:x>
      <cdr:y>0.19607</cdr:y>
    </cdr:to>
    <cdr:sp macro="" textlink="">
      <cdr:nvSpPr>
        <cdr:cNvPr id="4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72008" y="216024"/>
          <a:ext cx="1152100" cy="50403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r>
            <a:rPr lang="ru-RU" sz="1200" b="1" i="1" dirty="0" smtClean="0">
              <a:solidFill>
                <a:srgbClr val="0070C0"/>
              </a:solidFill>
            </a:rPr>
            <a:t>кол-во</a:t>
          </a:r>
          <a:endParaRPr lang="ru-RU" sz="1200" b="1" i="1" dirty="0">
            <a:solidFill>
              <a:srgbClr val="0070C0"/>
            </a:solidFill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0.68224</cdr:x>
      <cdr:y>0.04478</cdr:y>
    </cdr:from>
    <cdr:to>
      <cdr:x>0.96109</cdr:x>
      <cdr:y>0.12675</cdr:y>
    </cdr:to>
    <cdr:sp macro="" textlink="">
      <cdr:nvSpPr>
        <cdr:cNvPr id="2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5256584" y="216024"/>
          <a:ext cx="2148499" cy="3954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t">
          <a:noAutofit/>
        </a:bodyPr>
        <a:lstStyle xmlns:a="http://schemas.openxmlformats.org/drawingml/2006/main">
          <a:lvl1pPr algn="l" rtl="0" eaLnBrk="1" latinLnBrk="0" hangingPunct="1">
            <a:spcBef>
              <a:spcPct val="0"/>
            </a:spcBef>
            <a:buNone/>
            <a:defRPr kumimoji="0" sz="4000" kern="1200" spc="-100" baseline="0">
              <a:solidFill>
                <a:srgbClr val="D6ECFF">
                  <a:satMod val="200000"/>
                </a:srgbClr>
              </a:solidFill>
              <a:latin typeface="Constantia"/>
            </a:defRPr>
          </a:lvl1pPr>
          <a:extLst/>
        </a:lstStyle>
        <a:p xmlns:a="http://schemas.openxmlformats.org/drawingml/2006/main">
          <a:r>
            <a:rPr lang="ru-RU" sz="1800" i="1" dirty="0" smtClean="0">
              <a:solidFill>
                <a:srgbClr val="002060"/>
              </a:solidFill>
            </a:rPr>
            <a:t>Индексы объёмов</a:t>
          </a:r>
          <a:endParaRPr lang="ru-RU" sz="1800" i="1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0.45794</cdr:x>
      <cdr:y>0.1194</cdr:y>
    </cdr:from>
    <cdr:to>
      <cdr:x>0.55409</cdr:x>
      <cdr:y>0.1809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3528392" y="576064"/>
          <a:ext cx="740822" cy="2967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101,7</a:t>
          </a:r>
        </a:p>
        <a:p xmlns:a="http://schemas.openxmlformats.org/drawingml/2006/main">
          <a:endParaRPr lang="ru-RU" sz="1600" dirty="0" smtClean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0.4486</cdr:x>
      <cdr:y>0.64179</cdr:y>
    </cdr:from>
    <cdr:to>
      <cdr:x>0.53514</cdr:x>
      <cdr:y>0.71642</cdr:y>
    </cdr:to>
    <cdr:sp macro="" textlink="">
      <cdr:nvSpPr>
        <cdr:cNvPr id="9" name="Прямоугольник 8"/>
        <cdr:cNvSpPr/>
      </cdr:nvSpPr>
      <cdr:spPr>
        <a:xfrm xmlns:a="http://schemas.openxmlformats.org/drawingml/2006/main">
          <a:off x="3456384" y="3096344"/>
          <a:ext cx="666778" cy="36005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101,9</a:t>
          </a:r>
        </a:p>
      </cdr:txBody>
    </cdr:sp>
  </cdr:relSizeAnchor>
  <cdr:relSizeAnchor xmlns:cdr="http://schemas.openxmlformats.org/drawingml/2006/chartDrawing">
    <cdr:from>
      <cdr:x>0.25234</cdr:x>
      <cdr:y>0.1194</cdr:y>
    </cdr:from>
    <cdr:to>
      <cdr:x>0.33645</cdr:x>
      <cdr:y>0.20895</cdr:y>
    </cdr:to>
    <cdr:sp macro="" textlink="">
      <cdr:nvSpPr>
        <cdr:cNvPr id="10" name="Прямоугольник 9"/>
        <cdr:cNvSpPr/>
      </cdr:nvSpPr>
      <cdr:spPr>
        <a:xfrm xmlns:a="http://schemas.openxmlformats.org/drawingml/2006/main">
          <a:off x="1944216" y="576064"/>
          <a:ext cx="648056" cy="43203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100,5</a:t>
          </a:r>
          <a:endParaRPr lang="ru-RU" sz="1600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0.2243</cdr:x>
      <cdr:y>0.64179</cdr:y>
    </cdr:from>
    <cdr:to>
      <cdr:x>0.32018</cdr:x>
      <cdr:y>0.70149</cdr:y>
    </cdr:to>
    <cdr:sp macro="" textlink="">
      <cdr:nvSpPr>
        <cdr:cNvPr id="11" name="Прямоугольник 10"/>
        <cdr:cNvSpPr/>
      </cdr:nvSpPr>
      <cdr:spPr>
        <a:xfrm xmlns:a="http://schemas.openxmlformats.org/drawingml/2006/main">
          <a:off x="1728192" y="3096344"/>
          <a:ext cx="738787" cy="2880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100,0</a:t>
          </a:r>
        </a:p>
      </cdr:txBody>
    </cdr:sp>
  </cdr:relSizeAnchor>
  <cdr:relSizeAnchor xmlns:cdr="http://schemas.openxmlformats.org/drawingml/2006/chartDrawing">
    <cdr:from>
      <cdr:x>0.2243</cdr:x>
      <cdr:y>0.29851</cdr:y>
    </cdr:from>
    <cdr:to>
      <cdr:x>0.33969</cdr:x>
      <cdr:y>0.37314</cdr:y>
    </cdr:to>
    <cdr:sp macro="" textlink="">
      <cdr:nvSpPr>
        <cdr:cNvPr id="12" name="Прямоугольник 11"/>
        <cdr:cNvSpPr/>
      </cdr:nvSpPr>
      <cdr:spPr>
        <a:xfrm xmlns:a="http://schemas.openxmlformats.org/drawingml/2006/main">
          <a:off x="1728192" y="1440160"/>
          <a:ext cx="889064" cy="36005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100,5</a:t>
          </a:r>
          <a:endParaRPr lang="ru-RU" sz="1600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0.46729</cdr:x>
      <cdr:y>0.29851</cdr:y>
    </cdr:from>
    <cdr:to>
      <cdr:x>0.56345</cdr:x>
      <cdr:y>0.37314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3600400" y="1440160"/>
          <a:ext cx="740899" cy="36005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101,6</a:t>
          </a:r>
          <a:endParaRPr lang="ru-RU" sz="1600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0.2243</cdr:x>
      <cdr:y>0.46269</cdr:y>
    </cdr:from>
    <cdr:to>
      <cdr:x>0.33645</cdr:x>
      <cdr:y>0.53732</cdr:y>
    </cdr:to>
    <cdr:sp macro="" textlink="">
      <cdr:nvSpPr>
        <cdr:cNvPr id="17" name="Прямоугольник 16"/>
        <cdr:cNvSpPr/>
      </cdr:nvSpPr>
      <cdr:spPr>
        <a:xfrm xmlns:a="http://schemas.openxmlformats.org/drawingml/2006/main">
          <a:off x="1728192" y="2232248"/>
          <a:ext cx="864100" cy="36005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100,1</a:t>
          </a:r>
          <a:endParaRPr lang="ru-RU" sz="1600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0.45794</cdr:x>
      <cdr:y>0.46269</cdr:y>
    </cdr:from>
    <cdr:to>
      <cdr:x>0.55409</cdr:x>
      <cdr:y>0.53732</cdr:y>
    </cdr:to>
    <cdr:sp macro="" textlink="">
      <cdr:nvSpPr>
        <cdr:cNvPr id="18" name="Прямоугольник 17"/>
        <cdr:cNvSpPr/>
      </cdr:nvSpPr>
      <cdr:spPr>
        <a:xfrm xmlns:a="http://schemas.openxmlformats.org/drawingml/2006/main">
          <a:off x="3528392" y="2232248"/>
          <a:ext cx="740821" cy="36005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102,2</a:t>
          </a:r>
          <a:endParaRPr lang="ru-RU" sz="1600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0.2243</cdr:x>
      <cdr:y>0.80597</cdr:y>
    </cdr:from>
    <cdr:to>
      <cdr:x>0.31084</cdr:x>
      <cdr:y>0.86567</cdr:y>
    </cdr:to>
    <cdr:sp macro="" textlink="">
      <cdr:nvSpPr>
        <cdr:cNvPr id="16" name="Прямоугольник 15"/>
        <cdr:cNvSpPr/>
      </cdr:nvSpPr>
      <cdr:spPr>
        <a:xfrm xmlns:a="http://schemas.openxmlformats.org/drawingml/2006/main">
          <a:off x="1728192" y="3888432"/>
          <a:ext cx="666779" cy="2880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100,3</a:t>
          </a:r>
        </a:p>
      </cdr:txBody>
    </cdr:sp>
  </cdr:relSizeAnchor>
  <cdr:relSizeAnchor xmlns:cdr="http://schemas.openxmlformats.org/drawingml/2006/chartDrawing">
    <cdr:from>
      <cdr:x>0.4486</cdr:x>
      <cdr:y>0.80597</cdr:y>
    </cdr:from>
    <cdr:to>
      <cdr:x>0.53514</cdr:x>
      <cdr:y>0.86567</cdr:y>
    </cdr:to>
    <cdr:sp macro="" textlink="">
      <cdr:nvSpPr>
        <cdr:cNvPr id="19" name="Прямоугольник 18"/>
        <cdr:cNvSpPr/>
      </cdr:nvSpPr>
      <cdr:spPr>
        <a:xfrm xmlns:a="http://schemas.openxmlformats.org/drawingml/2006/main">
          <a:off x="3456384" y="3888432"/>
          <a:ext cx="666779" cy="2880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 cap="flat" cmpd="sng" algn="ctr">
          <a:noFill/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ysClr val="window" lastClr="FFFFFF"/>
              </a:solidFill>
              <a:latin typeface="Constantia"/>
            </a:defRPr>
          </a:lvl1pPr>
          <a:lvl2pPr marL="457200" indent="0">
            <a:defRPr sz="1100">
              <a:solidFill>
                <a:sysClr val="window" lastClr="FFFFFF"/>
              </a:solidFill>
              <a:latin typeface="Constantia"/>
            </a:defRPr>
          </a:lvl2pPr>
          <a:lvl3pPr marL="914400" indent="0">
            <a:defRPr sz="1100">
              <a:solidFill>
                <a:sysClr val="window" lastClr="FFFFFF"/>
              </a:solidFill>
              <a:latin typeface="Constantia"/>
            </a:defRPr>
          </a:lvl3pPr>
          <a:lvl4pPr marL="1371600" indent="0">
            <a:defRPr sz="1100">
              <a:solidFill>
                <a:sysClr val="window" lastClr="FFFFFF"/>
              </a:solidFill>
              <a:latin typeface="Constantia"/>
            </a:defRPr>
          </a:lvl4pPr>
          <a:lvl5pPr marL="1828800" indent="0">
            <a:defRPr sz="1100">
              <a:solidFill>
                <a:sysClr val="window" lastClr="FFFFFF"/>
              </a:solidFill>
              <a:latin typeface="Constantia"/>
            </a:defRPr>
          </a:lvl5pPr>
          <a:lvl6pPr marL="2286000" indent="0">
            <a:defRPr sz="1100">
              <a:solidFill>
                <a:sysClr val="window" lastClr="FFFFFF"/>
              </a:solidFill>
              <a:latin typeface="Constantia"/>
            </a:defRPr>
          </a:lvl6pPr>
          <a:lvl7pPr marL="2743200" indent="0">
            <a:defRPr sz="1100">
              <a:solidFill>
                <a:sysClr val="window" lastClr="FFFFFF"/>
              </a:solidFill>
              <a:latin typeface="Constantia"/>
            </a:defRPr>
          </a:lvl7pPr>
          <a:lvl8pPr marL="3200400" indent="0">
            <a:defRPr sz="1100">
              <a:solidFill>
                <a:sysClr val="window" lastClr="FFFFFF"/>
              </a:solidFill>
              <a:latin typeface="Constantia"/>
            </a:defRPr>
          </a:lvl8pPr>
          <a:lvl9pPr marL="3657600" indent="0">
            <a:defRPr sz="1100">
              <a:solidFill>
                <a:sysClr val="window" lastClr="FFFFFF"/>
              </a:solidFill>
              <a:latin typeface="Constantia"/>
            </a:defRPr>
          </a:lvl9pPr>
        </a:lstStyle>
        <a:p xmlns:a="http://schemas.openxmlformats.org/drawingml/2006/main">
          <a:r>
            <a:rPr lang="ru-RU" sz="1600" dirty="0" smtClean="0">
              <a:solidFill>
                <a:srgbClr val="002060"/>
              </a:solidFill>
            </a:rPr>
            <a:t>100,7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D79774-AF87-4E27-9B05-1E13FEB4D7FE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5BF0DC-7097-4A8E-9B7B-84B4259557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05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5BF0DC-7097-4A8E-9B7B-84B4259557C3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9556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569F24-8544-4271-B79B-84A5461EBFFF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6569F24-8544-4271-B79B-84A5461EBFFF}" type="datetimeFigureOut">
              <a:rPr lang="ru-RU" smtClean="0"/>
              <a:pPr/>
              <a:t>06.12.2020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E626257D-ACF1-4484-AC85-4D54B0C6CBB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image" Target="../media/image3.png"/><Relationship Id="rId4" Type="http://schemas.openxmlformats.org/officeDocument/2006/relationships/chart" Target="../charts/char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chart" Target="../charts/chart9.xml"/><Relationship Id="rId7" Type="http://schemas.openxmlformats.org/officeDocument/2006/relationships/image" Target="../media/image13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Фото\0_e7445_faa38dfc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259632" y="548680"/>
            <a:ext cx="36724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FFFF00"/>
                </a:solidFill>
              </a:rPr>
              <a:t>Отдельные показатели прогноза социально-экономического</a:t>
            </a:r>
          </a:p>
          <a:p>
            <a:pPr algn="ctr"/>
            <a:r>
              <a:rPr lang="ru-RU" sz="2000" b="1" i="1" dirty="0" smtClean="0">
                <a:solidFill>
                  <a:srgbClr val="FFFF00"/>
                </a:solidFill>
              </a:rPr>
              <a:t> развития ЗАТО г.Североморск</a:t>
            </a:r>
            <a:endParaRPr lang="ru-RU" sz="2000" i="1" dirty="0">
              <a:solidFill>
                <a:srgbClr val="FFFF00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1212134" cy="119594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shade val="100000"/>
                <a:satMod val="150000"/>
              </a:schemeClr>
            </a:gs>
            <a:gs pos="36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3343550"/>
            <a:ext cx="6811888" cy="3514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2518979333"/>
              </p:ext>
            </p:extLst>
          </p:nvPr>
        </p:nvGraphicFramePr>
        <p:xfrm>
          <a:off x="251520" y="1052736"/>
          <a:ext cx="6624736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7834064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Демография</a:t>
            </a:r>
            <a:br>
              <a:rPr lang="ru-RU" sz="32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ru-RU" sz="27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Среднегодовая численность населения</a:t>
            </a:r>
            <a:endParaRPr lang="ru-RU" sz="2700" b="1" i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1212134" cy="119594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8184" y="1102714"/>
            <a:ext cx="2726529" cy="23461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shade val="100000"/>
                <a:satMod val="150000"/>
              </a:schemeClr>
            </a:gs>
            <a:gs pos="47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116632"/>
            <a:ext cx="75608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Миграционный и естественный</a:t>
            </a:r>
          </a:p>
          <a:p>
            <a:pPr algn="ctr"/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прирост населения</a:t>
            </a:r>
            <a:endParaRPr lang="ru-RU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1389865468"/>
              </p:ext>
            </p:extLst>
          </p:nvPr>
        </p:nvGraphicFramePr>
        <p:xfrm>
          <a:off x="683568" y="3933056"/>
          <a:ext cx="7632848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xmlns="" val="3906663466"/>
              </p:ext>
            </p:extLst>
          </p:nvPr>
        </p:nvGraphicFramePr>
        <p:xfrm>
          <a:off x="-108520" y="1070738"/>
          <a:ext cx="6696744" cy="27903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9" name="Выгнутая вправо стрелка 38"/>
          <p:cNvSpPr/>
          <p:nvPr/>
        </p:nvSpPr>
        <p:spPr>
          <a:xfrm>
            <a:off x="6516216" y="2636912"/>
            <a:ext cx="2160240" cy="1872208"/>
          </a:xfrm>
          <a:prstGeom prst="curvedLeftArrow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1212134" cy="119594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\\buh\mb\Отдел экономического развития\Бобрышева ЕА\1\Люди\IMG_03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908720"/>
            <a:ext cx="2938492" cy="1793323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shade val="100000"/>
                <a:satMod val="150000"/>
              </a:schemeClr>
            </a:gs>
            <a:gs pos="62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0819" y="3133504"/>
            <a:ext cx="4734954" cy="32233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45773" y="3697868"/>
            <a:ext cx="3743742" cy="2497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483768" y="116632"/>
            <a:ext cx="48245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2">
                    <a:lumMod val="75000"/>
                  </a:schemeClr>
                </a:solidFill>
              </a:rPr>
              <a:t>Социальная сфера</a:t>
            </a:r>
            <a:endParaRPr lang="ru-RU" sz="28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1563589571"/>
              </p:ext>
            </p:extLst>
          </p:nvPr>
        </p:nvGraphicFramePr>
        <p:xfrm>
          <a:off x="4788024" y="764704"/>
          <a:ext cx="4248472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1212134" cy="119594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xmlns="" val="1476858760"/>
              </p:ext>
            </p:extLst>
          </p:nvPr>
        </p:nvGraphicFramePr>
        <p:xfrm>
          <a:off x="680428" y="3133504"/>
          <a:ext cx="4355118" cy="3154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35662" y="586953"/>
            <a:ext cx="3160618" cy="25284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Бобрышева ЕК\Desktop\2_1110df7896e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215462"/>
            <a:ext cx="3744416" cy="2771499"/>
          </a:xfrm>
          <a:prstGeom prst="rect">
            <a:avLst/>
          </a:prstGeom>
          <a:ln>
            <a:noFill/>
          </a:ln>
          <a:effectLst>
            <a:softEdge rad="63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059832" y="260648"/>
            <a:ext cx="3528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Труд и занятость</a:t>
            </a: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1018734340"/>
              </p:ext>
            </p:extLst>
          </p:nvPr>
        </p:nvGraphicFramePr>
        <p:xfrm>
          <a:off x="539552" y="4005064"/>
          <a:ext cx="8280920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1212134" cy="119594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1040538107"/>
              </p:ext>
            </p:extLst>
          </p:nvPr>
        </p:nvGraphicFramePr>
        <p:xfrm>
          <a:off x="4211960" y="764704"/>
          <a:ext cx="4932040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shade val="100000"/>
                <a:satMod val="150000"/>
              </a:schemeClr>
            </a:gs>
            <a:gs pos="35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6188224" cy="936104"/>
          </a:xfrm>
        </p:spPr>
        <p:txBody>
          <a:bodyPr/>
          <a:lstStyle/>
          <a:p>
            <a:pPr algn="ctr"/>
            <a:r>
              <a:rPr lang="ru-RU" sz="2800" b="1" i="1" dirty="0" smtClean="0">
                <a:solidFill>
                  <a:schemeClr val="bg2">
                    <a:lumMod val="50000"/>
                  </a:schemeClr>
                </a:solidFill>
              </a:rPr>
              <a:t>Малое и среднее</a:t>
            </a:r>
            <a:br>
              <a:rPr lang="ru-RU" sz="2800" b="1" i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800" b="1" i="1" dirty="0" smtClean="0">
                <a:solidFill>
                  <a:schemeClr val="bg2">
                    <a:lumMod val="50000"/>
                  </a:schemeClr>
                </a:solidFill>
              </a:rPr>
              <a:t>предпринимательство</a:t>
            </a:r>
            <a:endParaRPr lang="ru-RU" sz="28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2719130018"/>
              </p:ext>
            </p:extLst>
          </p:nvPr>
        </p:nvGraphicFramePr>
        <p:xfrm>
          <a:off x="395536" y="1412776"/>
          <a:ext cx="4176464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xmlns="" val="2782830710"/>
              </p:ext>
            </p:extLst>
          </p:nvPr>
        </p:nvGraphicFramePr>
        <p:xfrm>
          <a:off x="4427984" y="3730087"/>
          <a:ext cx="4606280" cy="3345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1212134" cy="119594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D:\Бобрышева ЕК\Desktop\IMG_54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501008"/>
            <a:ext cx="2738763" cy="2707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D:\Фотографии объекты Североморск\05_Предприниматели\скульптуры Дмитрия губенко_Дмитрий губенко 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4005064"/>
            <a:ext cx="1950147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48203" y="1110689"/>
            <a:ext cx="3262757" cy="26092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2078" y="581471"/>
            <a:ext cx="2512369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shade val="100000"/>
                <a:satMod val="150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23728" y="332656"/>
            <a:ext cx="54751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chemeClr val="accent2"/>
                </a:solidFill>
              </a:rPr>
              <a:t>Потребительский рынок</a:t>
            </a:r>
            <a:endParaRPr lang="ru-RU" sz="3200" b="1" i="1" dirty="0">
              <a:solidFill>
                <a:schemeClr val="accent2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4236043940"/>
              </p:ext>
            </p:extLst>
          </p:nvPr>
        </p:nvGraphicFramePr>
        <p:xfrm>
          <a:off x="395536" y="1052736"/>
          <a:ext cx="770485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1212134" cy="119594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D:\Бобрышева ЕК\Desktop\Марк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60230" y="2996952"/>
            <a:ext cx="4083770" cy="3405065"/>
          </a:xfrm>
          <a:prstGeom prst="ellipse">
            <a:avLst/>
          </a:prstGeom>
          <a:ln>
            <a:noFill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Другая 5">
      <a:dk1>
        <a:srgbClr val="FEF1DA"/>
      </a:dk1>
      <a:lt1>
        <a:sysClr val="window" lastClr="FFFFFF"/>
      </a:lt1>
      <a:dk2>
        <a:srgbClr val="A7D6FF"/>
      </a:dk2>
      <a:lt2>
        <a:srgbClr val="D6ECFF"/>
      </a:lt2>
      <a:accent1>
        <a:srgbClr val="7FD13B"/>
      </a:accent1>
      <a:accent2>
        <a:srgbClr val="EA157A"/>
      </a:accent2>
      <a:accent3>
        <a:srgbClr val="FDE2A0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1158</TotalTime>
  <Words>84</Words>
  <Application>Microsoft Office PowerPoint</Application>
  <PresentationFormat>Экран (4:3)</PresentationFormat>
  <Paragraphs>39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Метро</vt:lpstr>
      <vt:lpstr>Слайд 1</vt:lpstr>
      <vt:lpstr>Демография Среднегодовая численность населения</vt:lpstr>
      <vt:lpstr>Слайд 3</vt:lpstr>
      <vt:lpstr>Слайд 4</vt:lpstr>
      <vt:lpstr>Слайд 5</vt:lpstr>
      <vt:lpstr>Малое и среднее предпринимательство</vt:lpstr>
      <vt:lpstr>Слайд 7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Бобрышева</dc:creator>
  <cp:lastModifiedBy>Агаркова ОН</cp:lastModifiedBy>
  <cp:revision>162</cp:revision>
  <cp:lastPrinted>2016-10-26T07:05:31Z</cp:lastPrinted>
  <dcterms:created xsi:type="dcterms:W3CDTF">2015-10-22T05:45:55Z</dcterms:created>
  <dcterms:modified xsi:type="dcterms:W3CDTF">2020-12-06T18:24:14Z</dcterms:modified>
</cp:coreProperties>
</file>