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2" r:id="rId1"/>
  </p:sldMasterIdLst>
  <p:notesMasterIdLst>
    <p:notesMasterId r:id="rId29"/>
  </p:notesMasterIdLst>
  <p:handoutMasterIdLst>
    <p:handoutMasterId r:id="rId30"/>
  </p:handoutMasterIdLst>
  <p:sldIdLst>
    <p:sldId id="256" r:id="rId2"/>
    <p:sldId id="299" r:id="rId3"/>
    <p:sldId id="297" r:id="rId4"/>
    <p:sldId id="296" r:id="rId5"/>
    <p:sldId id="268" r:id="rId6"/>
    <p:sldId id="288" r:id="rId7"/>
    <p:sldId id="285" r:id="rId8"/>
    <p:sldId id="292" r:id="rId9"/>
    <p:sldId id="293" r:id="rId10"/>
    <p:sldId id="294" r:id="rId11"/>
    <p:sldId id="295" r:id="rId12"/>
    <p:sldId id="289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80" r:id="rId23"/>
    <p:sldId id="282" r:id="rId24"/>
    <p:sldId id="283" r:id="rId25"/>
    <p:sldId id="276" r:id="rId26"/>
    <p:sldId id="286" r:id="rId27"/>
    <p:sldId id="287" r:id="rId28"/>
  </p:sldIdLst>
  <p:sldSz cx="12239625" cy="71993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C8"/>
    <a:srgbClr val="EBEBEB"/>
    <a:srgbClr val="F05C27"/>
    <a:srgbClr val="EF995F"/>
    <a:srgbClr val="F08F7C"/>
    <a:srgbClr val="FBE6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13"/>
    <p:restoredTop sz="94663"/>
  </p:normalViewPr>
  <p:slideViewPr>
    <p:cSldViewPr snapToGrid="0" snapToObjects="1">
      <p:cViewPr varScale="1">
        <p:scale>
          <a:sx n="111" d="100"/>
          <a:sy n="111" d="100"/>
        </p:scale>
        <p:origin x="66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25" d="100"/>
          <a:sy n="125" d="100"/>
        </p:scale>
        <p:origin x="493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rgbClr val="0082C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2D6-48FB-A0A9-14FECDCBFAD1}"/>
              </c:ext>
            </c:extLst>
          </c:dPt>
          <c:dPt>
            <c:idx val="1"/>
            <c:bubble3D val="0"/>
            <c:spPr>
              <a:solidFill>
                <a:srgbClr val="F05C2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2D6-48FB-A0A9-14FECDCBFAD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2D6-48FB-A0A9-14FECDCBFAD1}"/>
              </c:ext>
            </c:extLst>
          </c:dPt>
          <c:cat>
            <c:strRef>
              <c:f>Лист1!$A$2:$A$4</c:f>
              <c:strCache>
                <c:ptCount val="3"/>
                <c:pt idx="0">
                  <c:v>Безвозмездные поступления</c:v>
                </c:pt>
                <c:pt idx="1">
                  <c:v>Налоговые доходы</c:v>
                </c:pt>
                <c:pt idx="2">
                  <c:v>Неналоговые доходы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4387963.2</c:v>
                </c:pt>
                <c:pt idx="1">
                  <c:v>1673238.9</c:v>
                </c:pt>
                <c:pt idx="2">
                  <c:v>136246.1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2D6-48FB-A0A9-14FECDCBFA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19"/>
        <c:holeSize val="41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FA3B5-7A44-4FC6-87DE-AC70C5A4A8F8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761AC-D78B-4E74-AAC7-49CA5CB2C9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9455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B082EF-BA8F-1D4E-82E9-CEC4553B62CD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06450" y="1143000"/>
            <a:ext cx="5245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22D45D-5942-6A46-ADA1-0B5F8B01E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06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309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617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2926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234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1543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851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0160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4468" algn="l" defTabSz="18286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848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558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793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672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9367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9358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864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872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99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7617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7195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0623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2D45D-5942-6A46-ADA1-0B5F8B01E5FC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376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9953" y="1178222"/>
            <a:ext cx="9179719" cy="2506427"/>
          </a:xfrm>
        </p:spPr>
        <p:txBody>
          <a:bodyPr anchor="b"/>
          <a:lstStyle>
            <a:lvl1pPr algn="ctr">
              <a:defRPr sz="6023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9953" y="3781306"/>
            <a:ext cx="9179719" cy="1738167"/>
          </a:xfrm>
        </p:spPr>
        <p:txBody>
          <a:bodyPr/>
          <a:lstStyle>
            <a:lvl1pPr marL="0" indent="0" algn="ctr">
              <a:buNone/>
              <a:defRPr sz="2409"/>
            </a:lvl1pPr>
            <a:lvl2pPr marL="458983" indent="0" algn="ctr">
              <a:buNone/>
              <a:defRPr sz="2008"/>
            </a:lvl2pPr>
            <a:lvl3pPr marL="917966" indent="0" algn="ctr">
              <a:buNone/>
              <a:defRPr sz="1807"/>
            </a:lvl3pPr>
            <a:lvl4pPr marL="1376949" indent="0" algn="ctr">
              <a:buNone/>
              <a:defRPr sz="1606"/>
            </a:lvl4pPr>
            <a:lvl5pPr marL="1835932" indent="0" algn="ctr">
              <a:buNone/>
              <a:defRPr sz="1606"/>
            </a:lvl5pPr>
            <a:lvl6pPr marL="2294915" indent="0" algn="ctr">
              <a:buNone/>
              <a:defRPr sz="1606"/>
            </a:lvl6pPr>
            <a:lvl7pPr marL="2753898" indent="0" algn="ctr">
              <a:buNone/>
              <a:defRPr sz="1606"/>
            </a:lvl7pPr>
            <a:lvl8pPr marL="3212882" indent="0" algn="ctr">
              <a:buNone/>
              <a:defRPr sz="1606"/>
            </a:lvl8pPr>
            <a:lvl9pPr marL="3671865" indent="0" algn="ctr">
              <a:buNone/>
              <a:defRPr sz="1606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136D5-D654-D24E-A672-F046D980ACFC}" type="datetime1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327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A386B-C8DA-A64B-8B9C-FD28215BAE07}" type="datetime1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119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099" y="1794830"/>
            <a:ext cx="10556677" cy="2994714"/>
          </a:xfrm>
        </p:spPr>
        <p:txBody>
          <a:bodyPr anchor="b"/>
          <a:lstStyle>
            <a:lvl1pPr>
              <a:defRPr sz="6023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099" y="4817875"/>
            <a:ext cx="10556677" cy="1574849"/>
          </a:xfrm>
        </p:spPr>
        <p:txBody>
          <a:bodyPr/>
          <a:lstStyle>
            <a:lvl1pPr marL="0" indent="0">
              <a:buNone/>
              <a:defRPr sz="2409">
                <a:solidFill>
                  <a:schemeClr val="tx1">
                    <a:tint val="75000"/>
                  </a:schemeClr>
                </a:solidFill>
              </a:defRPr>
            </a:lvl1pPr>
            <a:lvl2pPr marL="458983" indent="0">
              <a:buNone/>
              <a:defRPr sz="2008">
                <a:solidFill>
                  <a:schemeClr val="tx1">
                    <a:tint val="75000"/>
                  </a:schemeClr>
                </a:solidFill>
              </a:defRPr>
            </a:lvl2pPr>
            <a:lvl3pPr marL="917966" indent="0">
              <a:buNone/>
              <a:defRPr sz="1807">
                <a:solidFill>
                  <a:schemeClr val="tx1">
                    <a:tint val="75000"/>
                  </a:schemeClr>
                </a:solidFill>
              </a:defRPr>
            </a:lvl3pPr>
            <a:lvl4pPr marL="1376949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4pPr>
            <a:lvl5pPr marL="1835932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5pPr>
            <a:lvl6pPr marL="2294915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6pPr>
            <a:lvl7pPr marL="2753898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7pPr>
            <a:lvl8pPr marL="3212882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8pPr>
            <a:lvl9pPr marL="3671865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F3F2B-851B-E642-8031-1AFDAC0D5D8F}" type="datetime1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066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1474" y="1916484"/>
            <a:ext cx="5201841" cy="456789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310" y="1916484"/>
            <a:ext cx="5201841" cy="4567898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B110B-14BA-2648-9C85-9ACAEDAB5D5C}" type="datetime1">
              <a:rPr lang="ru-RU" smtClean="0"/>
              <a:t>30.12.2025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270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8" y="383297"/>
            <a:ext cx="10556677" cy="139153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069" y="1764832"/>
            <a:ext cx="5177935" cy="864917"/>
          </a:xfrm>
        </p:spPr>
        <p:txBody>
          <a:bodyPr anchor="b"/>
          <a:lstStyle>
            <a:lvl1pPr marL="0" indent="0">
              <a:buNone/>
              <a:defRPr sz="2409" b="1"/>
            </a:lvl1pPr>
            <a:lvl2pPr marL="458983" indent="0">
              <a:buNone/>
              <a:defRPr sz="2008" b="1"/>
            </a:lvl2pPr>
            <a:lvl3pPr marL="917966" indent="0">
              <a:buNone/>
              <a:defRPr sz="1807" b="1"/>
            </a:lvl3pPr>
            <a:lvl4pPr marL="1376949" indent="0">
              <a:buNone/>
              <a:defRPr sz="1606" b="1"/>
            </a:lvl4pPr>
            <a:lvl5pPr marL="1835932" indent="0">
              <a:buNone/>
              <a:defRPr sz="1606" b="1"/>
            </a:lvl5pPr>
            <a:lvl6pPr marL="2294915" indent="0">
              <a:buNone/>
              <a:defRPr sz="1606" b="1"/>
            </a:lvl6pPr>
            <a:lvl7pPr marL="2753898" indent="0">
              <a:buNone/>
              <a:defRPr sz="1606" b="1"/>
            </a:lvl7pPr>
            <a:lvl8pPr marL="3212882" indent="0">
              <a:buNone/>
              <a:defRPr sz="1606" b="1"/>
            </a:lvl8pPr>
            <a:lvl9pPr marL="3671865" indent="0">
              <a:buNone/>
              <a:defRPr sz="1606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069" y="2629749"/>
            <a:ext cx="5177935" cy="3867965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310" y="1764832"/>
            <a:ext cx="5203435" cy="864917"/>
          </a:xfrm>
        </p:spPr>
        <p:txBody>
          <a:bodyPr anchor="b"/>
          <a:lstStyle>
            <a:lvl1pPr marL="0" indent="0">
              <a:buNone/>
              <a:defRPr sz="2409" b="1"/>
            </a:lvl1pPr>
            <a:lvl2pPr marL="458983" indent="0">
              <a:buNone/>
              <a:defRPr sz="2008" b="1"/>
            </a:lvl2pPr>
            <a:lvl3pPr marL="917966" indent="0">
              <a:buNone/>
              <a:defRPr sz="1807" b="1"/>
            </a:lvl3pPr>
            <a:lvl4pPr marL="1376949" indent="0">
              <a:buNone/>
              <a:defRPr sz="1606" b="1"/>
            </a:lvl4pPr>
            <a:lvl5pPr marL="1835932" indent="0">
              <a:buNone/>
              <a:defRPr sz="1606" b="1"/>
            </a:lvl5pPr>
            <a:lvl6pPr marL="2294915" indent="0">
              <a:buNone/>
              <a:defRPr sz="1606" b="1"/>
            </a:lvl6pPr>
            <a:lvl7pPr marL="2753898" indent="0">
              <a:buNone/>
              <a:defRPr sz="1606" b="1"/>
            </a:lvl7pPr>
            <a:lvl8pPr marL="3212882" indent="0">
              <a:buNone/>
              <a:defRPr sz="1606" b="1"/>
            </a:lvl8pPr>
            <a:lvl9pPr marL="3671865" indent="0">
              <a:buNone/>
              <a:defRPr sz="1606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6310" y="2629749"/>
            <a:ext cx="5203435" cy="3867965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1A2F9-A925-7C41-A2F8-8CEFE8397EEF}" type="datetime1">
              <a:rPr lang="ru-RU" smtClean="0"/>
              <a:t>30.12.2025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198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610CD-251B-8D4E-80EC-8EE557DEB270}" type="datetime1">
              <a:rPr lang="ru-RU" smtClean="0"/>
              <a:t>30.12.2025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169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2EDD-EB01-004F-A77D-A44AD5F7C663}" type="datetime1">
              <a:rPr lang="ru-RU" smtClean="0"/>
              <a:t>30.12.2025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615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9" y="479954"/>
            <a:ext cx="3947597" cy="1679840"/>
          </a:xfrm>
        </p:spPr>
        <p:txBody>
          <a:bodyPr anchor="b"/>
          <a:lstStyle>
            <a:lvl1pPr>
              <a:defRPr sz="321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3435" y="1036569"/>
            <a:ext cx="6196310" cy="5116178"/>
          </a:xfrm>
        </p:spPr>
        <p:txBody>
          <a:bodyPr/>
          <a:lstStyle>
            <a:lvl1pPr>
              <a:defRPr sz="3212"/>
            </a:lvl1pPr>
            <a:lvl2pPr>
              <a:defRPr sz="2811"/>
            </a:lvl2pPr>
            <a:lvl3pPr>
              <a:defRPr sz="2409"/>
            </a:lvl3pPr>
            <a:lvl4pPr>
              <a:defRPr sz="2008"/>
            </a:lvl4pPr>
            <a:lvl5pPr>
              <a:defRPr sz="2008"/>
            </a:lvl5pPr>
            <a:lvl6pPr>
              <a:defRPr sz="2008"/>
            </a:lvl6pPr>
            <a:lvl7pPr>
              <a:defRPr sz="2008"/>
            </a:lvl7pPr>
            <a:lvl8pPr>
              <a:defRPr sz="2008"/>
            </a:lvl8pPr>
            <a:lvl9pPr>
              <a:defRPr sz="2008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069" y="2159794"/>
            <a:ext cx="3947597" cy="4001285"/>
          </a:xfrm>
        </p:spPr>
        <p:txBody>
          <a:bodyPr/>
          <a:lstStyle>
            <a:lvl1pPr marL="0" indent="0">
              <a:buNone/>
              <a:defRPr sz="1606"/>
            </a:lvl1pPr>
            <a:lvl2pPr marL="458983" indent="0">
              <a:buNone/>
              <a:defRPr sz="1405"/>
            </a:lvl2pPr>
            <a:lvl3pPr marL="917966" indent="0">
              <a:buNone/>
              <a:defRPr sz="1205"/>
            </a:lvl3pPr>
            <a:lvl4pPr marL="1376949" indent="0">
              <a:buNone/>
              <a:defRPr sz="1004"/>
            </a:lvl4pPr>
            <a:lvl5pPr marL="1835932" indent="0">
              <a:buNone/>
              <a:defRPr sz="1004"/>
            </a:lvl5pPr>
            <a:lvl6pPr marL="2294915" indent="0">
              <a:buNone/>
              <a:defRPr sz="1004"/>
            </a:lvl6pPr>
            <a:lvl7pPr marL="2753898" indent="0">
              <a:buNone/>
              <a:defRPr sz="1004"/>
            </a:lvl7pPr>
            <a:lvl8pPr marL="3212882" indent="0">
              <a:buNone/>
              <a:defRPr sz="1004"/>
            </a:lvl8pPr>
            <a:lvl9pPr marL="3671865" indent="0">
              <a:buNone/>
              <a:defRPr sz="1004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9B937-F672-974A-A4F0-0DDE3DA5A3A9}" type="datetime1">
              <a:rPr lang="ru-RU" smtClean="0"/>
              <a:t>30.12.2025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503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9" y="479954"/>
            <a:ext cx="3947597" cy="1679840"/>
          </a:xfrm>
        </p:spPr>
        <p:txBody>
          <a:bodyPr anchor="b"/>
          <a:lstStyle>
            <a:lvl1pPr>
              <a:defRPr sz="321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03435" y="1036569"/>
            <a:ext cx="6196310" cy="5116178"/>
          </a:xfrm>
        </p:spPr>
        <p:txBody>
          <a:bodyPr anchor="t"/>
          <a:lstStyle>
            <a:lvl1pPr marL="0" indent="0">
              <a:buNone/>
              <a:defRPr sz="3212"/>
            </a:lvl1pPr>
            <a:lvl2pPr marL="458983" indent="0">
              <a:buNone/>
              <a:defRPr sz="2811"/>
            </a:lvl2pPr>
            <a:lvl3pPr marL="917966" indent="0">
              <a:buNone/>
              <a:defRPr sz="2409"/>
            </a:lvl3pPr>
            <a:lvl4pPr marL="1376949" indent="0">
              <a:buNone/>
              <a:defRPr sz="2008"/>
            </a:lvl4pPr>
            <a:lvl5pPr marL="1835932" indent="0">
              <a:buNone/>
              <a:defRPr sz="2008"/>
            </a:lvl5pPr>
            <a:lvl6pPr marL="2294915" indent="0">
              <a:buNone/>
              <a:defRPr sz="2008"/>
            </a:lvl6pPr>
            <a:lvl7pPr marL="2753898" indent="0">
              <a:buNone/>
              <a:defRPr sz="2008"/>
            </a:lvl7pPr>
            <a:lvl8pPr marL="3212882" indent="0">
              <a:buNone/>
              <a:defRPr sz="2008"/>
            </a:lvl8pPr>
            <a:lvl9pPr marL="3671865" indent="0">
              <a:buNone/>
              <a:defRPr sz="2008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069" y="2159794"/>
            <a:ext cx="3947597" cy="4001285"/>
          </a:xfrm>
        </p:spPr>
        <p:txBody>
          <a:bodyPr/>
          <a:lstStyle>
            <a:lvl1pPr marL="0" indent="0">
              <a:buNone/>
              <a:defRPr sz="1606"/>
            </a:lvl1pPr>
            <a:lvl2pPr marL="458983" indent="0">
              <a:buNone/>
              <a:defRPr sz="1405"/>
            </a:lvl2pPr>
            <a:lvl3pPr marL="917966" indent="0">
              <a:buNone/>
              <a:defRPr sz="1205"/>
            </a:lvl3pPr>
            <a:lvl4pPr marL="1376949" indent="0">
              <a:buNone/>
              <a:defRPr sz="1004"/>
            </a:lvl4pPr>
            <a:lvl5pPr marL="1835932" indent="0">
              <a:buNone/>
              <a:defRPr sz="1004"/>
            </a:lvl5pPr>
            <a:lvl6pPr marL="2294915" indent="0">
              <a:buNone/>
              <a:defRPr sz="1004"/>
            </a:lvl6pPr>
            <a:lvl7pPr marL="2753898" indent="0">
              <a:buNone/>
              <a:defRPr sz="1004"/>
            </a:lvl7pPr>
            <a:lvl8pPr marL="3212882" indent="0">
              <a:buNone/>
              <a:defRPr sz="1004"/>
            </a:lvl8pPr>
            <a:lvl9pPr marL="3671865" indent="0">
              <a:buNone/>
              <a:defRPr sz="1004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0D22D-5E39-8F4C-B7FD-D0F9E543B3CD}" type="datetime1">
              <a:rPr lang="ru-RU" smtClean="0"/>
              <a:t>30.12.2025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98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E994D-0C2E-054B-B81B-537B2F34D486}" type="datetime1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915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58982" y="383297"/>
            <a:ext cx="2639169" cy="610108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1474" y="383297"/>
            <a:ext cx="7764512" cy="6101085"/>
          </a:xfrm>
        </p:spPr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7999-807F-514F-9C58-CCA0BF735DC9}" type="datetime1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7962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762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pPr marL="12089">
              <a:spcBef>
                <a:spcPts val="81"/>
              </a:spcBef>
            </a:pPr>
            <a:fld id="{81D60167-4931-47E6-BA6A-407CBD079E47}" type="slidenum">
              <a:rPr lang="ru-RU" spc="-24" smtClean="0"/>
              <a:pPr marL="12089">
                <a:spcBef>
                  <a:spcPts val="81"/>
                </a:spcBef>
              </a:pPr>
              <a:t>‹#›</a:t>
            </a:fld>
            <a:endParaRPr lang="ru-RU" spc="-24" dirty="0"/>
          </a:p>
        </p:txBody>
      </p:sp>
    </p:spTree>
    <p:extLst>
      <p:ext uri="{BB962C8B-B14F-4D97-AF65-F5344CB8AC3E}">
        <p14:creationId xmlns:p14="http://schemas.microsoft.com/office/powerpoint/2010/main" val="160890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1474" y="383297"/>
            <a:ext cx="10556677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474" y="1916484"/>
            <a:ext cx="10556677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1474" y="6672697"/>
            <a:ext cx="275391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D3140-0CDD-0A42-841C-3D3BA030B895}" type="datetime1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54376" y="6672697"/>
            <a:ext cx="4130873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44235" y="6672697"/>
            <a:ext cx="275391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689C-0428-2041-A422-96CC7CA879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208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 ftr="0" dt="0"/>
  <p:txStyles>
    <p:titleStyle>
      <a:lvl1pPr algn="l" defTabSz="917966" rtl="0" eaLnBrk="1" latinLnBrk="0" hangingPunct="1">
        <a:lnSpc>
          <a:spcPct val="90000"/>
        </a:lnSpc>
        <a:spcBef>
          <a:spcPct val="0"/>
        </a:spcBef>
        <a:buNone/>
        <a:defRPr sz="44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9492" indent="-229492" algn="l" defTabSz="917966" rtl="0" eaLnBrk="1" latinLnBrk="0" hangingPunct="1">
        <a:lnSpc>
          <a:spcPct val="90000"/>
        </a:lnSpc>
        <a:spcBef>
          <a:spcPts val="1004"/>
        </a:spcBef>
        <a:buFont typeface="Arial" panose="020B0604020202020204" pitchFamily="34" charset="0"/>
        <a:buChar char="•"/>
        <a:defRPr sz="2811" kern="1200">
          <a:solidFill>
            <a:schemeClr val="tx1"/>
          </a:solidFill>
          <a:latin typeface="+mn-lt"/>
          <a:ea typeface="+mn-ea"/>
          <a:cs typeface="+mn-cs"/>
        </a:defRPr>
      </a:lvl1pPr>
      <a:lvl2pPr marL="688475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2409" kern="1200">
          <a:solidFill>
            <a:schemeClr val="tx1"/>
          </a:solidFill>
          <a:latin typeface="+mn-lt"/>
          <a:ea typeface="+mn-ea"/>
          <a:cs typeface="+mn-cs"/>
        </a:defRPr>
      </a:lvl2pPr>
      <a:lvl3pPr marL="1147458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2008" kern="1200">
          <a:solidFill>
            <a:schemeClr val="tx1"/>
          </a:solidFill>
          <a:latin typeface="+mn-lt"/>
          <a:ea typeface="+mn-ea"/>
          <a:cs typeface="+mn-cs"/>
        </a:defRPr>
      </a:lvl3pPr>
      <a:lvl4pPr marL="1606441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4pPr>
      <a:lvl5pPr marL="2065424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5pPr>
      <a:lvl6pPr marL="2524407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6pPr>
      <a:lvl7pPr marL="2983390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7pPr>
      <a:lvl8pPr marL="3442373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8pPr>
      <a:lvl9pPr marL="3901356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1pPr>
      <a:lvl2pPr marL="458983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2pPr>
      <a:lvl3pPr marL="917966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3pPr>
      <a:lvl4pPr marL="1376949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4pPr>
      <a:lvl5pPr marL="1835932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5pPr>
      <a:lvl6pPr marL="2294915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6pPr>
      <a:lvl7pPr marL="2753898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7pPr>
      <a:lvl8pPr marL="3212882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8pPr>
      <a:lvl9pPr marL="3671865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46.JPG"/><Relationship Id="rId7" Type="http://schemas.openxmlformats.org/officeDocument/2006/relationships/image" Target="../media/image5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JP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G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emf"/><Relationship Id="rId4" Type="http://schemas.openxmlformats.org/officeDocument/2006/relationships/image" Target="../media/image72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finupr@citysever.ru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finsever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8D00DC53-D5EB-F98E-8BE8-EEF2E198C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14" y="879083"/>
            <a:ext cx="1086437" cy="1008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A082DD48-26B9-7DE6-68D1-D03426235006}"/>
              </a:ext>
            </a:extLst>
          </p:cNvPr>
          <p:cNvSpPr/>
          <p:nvPr/>
        </p:nvSpPr>
        <p:spPr>
          <a:xfrm>
            <a:off x="2376389" y="2282220"/>
            <a:ext cx="7593056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Бюджет </a:t>
            </a:r>
            <a:endParaRPr lang="ru-RU" sz="5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ki" panose="00000500000000000000" pitchFamily="2" charset="-52"/>
              <a:ea typeface="MS Mincho" pitchFamily="49" charset="-128"/>
            </a:endParaRPr>
          </a:p>
          <a:p>
            <a:pPr algn="ctr"/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ЗАТО г.</a:t>
            </a:r>
            <a:r>
              <a:rPr lang="en-US" sz="5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 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Североморск                 </a:t>
            </a:r>
            <a:endParaRPr lang="ru-RU" sz="5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ki" panose="00000500000000000000" pitchFamily="2" charset="-52"/>
              <a:ea typeface="MS Mincho" pitchFamily="49" charset="-128"/>
            </a:endParaRPr>
          </a:p>
          <a:p>
            <a:pPr algn="ctr"/>
            <a:r>
              <a:rPr lang="ru-RU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на 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2026 </a:t>
            </a:r>
            <a:r>
              <a:rPr lang="ru-RU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– 2028 </a:t>
            </a: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ki" panose="00000500000000000000" pitchFamily="2" charset="-52"/>
                <a:ea typeface="MS Mincho" pitchFamily="49" charset="-128"/>
              </a:rPr>
              <a:t>годы</a:t>
            </a:r>
          </a:p>
          <a:p>
            <a:pPr algn="ctr"/>
            <a:endParaRPr lang="ru-RU" sz="40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ki" panose="00000500000000000000" pitchFamily="2" charset="-52"/>
              <a:ea typeface="MS Mincho" pitchFamily="49" charset="-128"/>
            </a:endParaRPr>
          </a:p>
          <a:p>
            <a:pPr algn="ctr"/>
            <a:endParaRPr lang="ru-RU" sz="6000" b="1" i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ki" panose="00000500000000000000" pitchFamily="2" charset="-52"/>
              <a:ea typeface="MS Mincho" pitchFamily="49" charset="-128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64" y="0"/>
            <a:ext cx="2176253" cy="719931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0D160F7-9C2E-A474-FFF0-1E2836338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5520" y="0"/>
            <a:ext cx="2166562" cy="719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34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216326"/>
            <a:ext cx="12239625" cy="5684570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791762" y="3557368"/>
            <a:ext cx="8610160" cy="43522"/>
          </a:xfrm>
          <a:custGeom>
            <a:avLst/>
            <a:gdLst/>
            <a:ahLst/>
            <a:cxnLst/>
            <a:rect l="l" t="t" r="r" b="b"/>
            <a:pathLst>
              <a:path w="9044940" h="45720">
                <a:moveTo>
                  <a:pt x="9044939" y="45720"/>
                </a:moveTo>
                <a:lnTo>
                  <a:pt x="0" y="45720"/>
                </a:lnTo>
                <a:lnTo>
                  <a:pt x="0" y="0"/>
                </a:lnTo>
                <a:lnTo>
                  <a:pt x="9044939" y="0"/>
                </a:lnTo>
                <a:lnTo>
                  <a:pt x="9044939" y="45720"/>
                </a:lnTo>
                <a:close/>
              </a:path>
            </a:pathLst>
          </a:custGeom>
          <a:solidFill>
            <a:srgbClr val="0082C8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61014" y="2895643"/>
            <a:ext cx="613663" cy="54644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0125776" y="2911280"/>
            <a:ext cx="535566" cy="527103"/>
          </a:xfrm>
          <a:custGeom>
            <a:avLst/>
            <a:gdLst/>
            <a:ahLst/>
            <a:cxnLst/>
            <a:rect l="l" t="t" r="r" b="b"/>
            <a:pathLst>
              <a:path w="562609" h="553720">
                <a:moveTo>
                  <a:pt x="534911" y="202692"/>
                </a:moveTo>
                <a:lnTo>
                  <a:pt x="533387" y="199644"/>
                </a:lnTo>
                <a:lnTo>
                  <a:pt x="531863" y="198120"/>
                </a:lnTo>
                <a:lnTo>
                  <a:pt x="530339" y="195072"/>
                </a:lnTo>
                <a:lnTo>
                  <a:pt x="527291" y="193548"/>
                </a:lnTo>
                <a:lnTo>
                  <a:pt x="521195" y="193548"/>
                </a:lnTo>
                <a:lnTo>
                  <a:pt x="518147" y="195072"/>
                </a:lnTo>
                <a:lnTo>
                  <a:pt x="516623" y="198120"/>
                </a:lnTo>
                <a:lnTo>
                  <a:pt x="513575" y="199644"/>
                </a:lnTo>
                <a:lnTo>
                  <a:pt x="513575" y="211836"/>
                </a:lnTo>
                <a:lnTo>
                  <a:pt x="516623" y="213360"/>
                </a:lnTo>
                <a:lnTo>
                  <a:pt x="518147" y="214884"/>
                </a:lnTo>
                <a:lnTo>
                  <a:pt x="521195" y="216408"/>
                </a:lnTo>
                <a:lnTo>
                  <a:pt x="527291" y="216408"/>
                </a:lnTo>
                <a:lnTo>
                  <a:pt x="530339" y="214884"/>
                </a:lnTo>
                <a:lnTo>
                  <a:pt x="533387" y="211836"/>
                </a:lnTo>
                <a:lnTo>
                  <a:pt x="534911" y="208788"/>
                </a:lnTo>
                <a:lnTo>
                  <a:pt x="534911" y="202692"/>
                </a:lnTo>
                <a:close/>
              </a:path>
              <a:path w="562609" h="553720">
                <a:moveTo>
                  <a:pt x="562356" y="0"/>
                </a:moveTo>
                <a:lnTo>
                  <a:pt x="557784" y="0"/>
                </a:lnTo>
                <a:lnTo>
                  <a:pt x="557784" y="15240"/>
                </a:lnTo>
                <a:lnTo>
                  <a:pt x="557784" y="544068"/>
                </a:lnTo>
                <a:lnTo>
                  <a:pt x="477012" y="544068"/>
                </a:lnTo>
                <a:lnTo>
                  <a:pt x="478536" y="539496"/>
                </a:lnTo>
                <a:lnTo>
                  <a:pt x="480060" y="533400"/>
                </a:lnTo>
                <a:lnTo>
                  <a:pt x="480060" y="522732"/>
                </a:lnTo>
                <a:lnTo>
                  <a:pt x="478536" y="516636"/>
                </a:lnTo>
                <a:lnTo>
                  <a:pt x="477012" y="512064"/>
                </a:lnTo>
                <a:lnTo>
                  <a:pt x="480060" y="512064"/>
                </a:lnTo>
                <a:lnTo>
                  <a:pt x="495007" y="509117"/>
                </a:lnTo>
                <a:lnTo>
                  <a:pt x="507111" y="501015"/>
                </a:lnTo>
                <a:lnTo>
                  <a:pt x="515200" y="488924"/>
                </a:lnTo>
                <a:lnTo>
                  <a:pt x="518160" y="473964"/>
                </a:lnTo>
                <a:lnTo>
                  <a:pt x="518160" y="467868"/>
                </a:lnTo>
                <a:lnTo>
                  <a:pt x="516636" y="461772"/>
                </a:lnTo>
                <a:lnTo>
                  <a:pt x="515112" y="457200"/>
                </a:lnTo>
                <a:lnTo>
                  <a:pt x="525818" y="451916"/>
                </a:lnTo>
                <a:lnTo>
                  <a:pt x="534543" y="443484"/>
                </a:lnTo>
                <a:lnTo>
                  <a:pt x="540397" y="432777"/>
                </a:lnTo>
                <a:lnTo>
                  <a:pt x="542544" y="420624"/>
                </a:lnTo>
                <a:lnTo>
                  <a:pt x="542544" y="411480"/>
                </a:lnTo>
                <a:lnTo>
                  <a:pt x="539496" y="403860"/>
                </a:lnTo>
                <a:lnTo>
                  <a:pt x="534924" y="397764"/>
                </a:lnTo>
                <a:lnTo>
                  <a:pt x="534924" y="382524"/>
                </a:lnTo>
                <a:lnTo>
                  <a:pt x="534924" y="249936"/>
                </a:lnTo>
                <a:lnTo>
                  <a:pt x="530352" y="245364"/>
                </a:lnTo>
                <a:lnTo>
                  <a:pt x="519684" y="245364"/>
                </a:lnTo>
                <a:lnTo>
                  <a:pt x="519684" y="411480"/>
                </a:lnTo>
                <a:lnTo>
                  <a:pt x="519684" y="428244"/>
                </a:lnTo>
                <a:lnTo>
                  <a:pt x="513588" y="435864"/>
                </a:lnTo>
                <a:lnTo>
                  <a:pt x="348996" y="435864"/>
                </a:lnTo>
                <a:lnTo>
                  <a:pt x="342900" y="440436"/>
                </a:lnTo>
                <a:lnTo>
                  <a:pt x="342900" y="452628"/>
                </a:lnTo>
                <a:lnTo>
                  <a:pt x="348996" y="458724"/>
                </a:lnTo>
                <a:lnTo>
                  <a:pt x="489204" y="458724"/>
                </a:lnTo>
                <a:lnTo>
                  <a:pt x="496824" y="464820"/>
                </a:lnTo>
                <a:lnTo>
                  <a:pt x="496824" y="483108"/>
                </a:lnTo>
                <a:lnTo>
                  <a:pt x="489204" y="489204"/>
                </a:lnTo>
                <a:lnTo>
                  <a:pt x="348996" y="489204"/>
                </a:lnTo>
                <a:lnTo>
                  <a:pt x="342900" y="495300"/>
                </a:lnTo>
                <a:lnTo>
                  <a:pt x="342900" y="507492"/>
                </a:lnTo>
                <a:lnTo>
                  <a:pt x="348996" y="512064"/>
                </a:lnTo>
                <a:lnTo>
                  <a:pt x="451104" y="512064"/>
                </a:lnTo>
                <a:lnTo>
                  <a:pt x="457200" y="519684"/>
                </a:lnTo>
                <a:lnTo>
                  <a:pt x="457200" y="536448"/>
                </a:lnTo>
                <a:lnTo>
                  <a:pt x="451104" y="544068"/>
                </a:lnTo>
                <a:lnTo>
                  <a:pt x="227076" y="544068"/>
                </a:lnTo>
                <a:lnTo>
                  <a:pt x="221119" y="543496"/>
                </a:lnTo>
                <a:lnTo>
                  <a:pt x="214884" y="541782"/>
                </a:lnTo>
                <a:lnTo>
                  <a:pt x="213220" y="541020"/>
                </a:lnTo>
                <a:lnTo>
                  <a:pt x="208635" y="538924"/>
                </a:lnTo>
                <a:lnTo>
                  <a:pt x="202692" y="534924"/>
                </a:lnTo>
                <a:lnTo>
                  <a:pt x="176784" y="512064"/>
                </a:lnTo>
                <a:lnTo>
                  <a:pt x="176784" y="356616"/>
                </a:lnTo>
                <a:lnTo>
                  <a:pt x="195072" y="338328"/>
                </a:lnTo>
                <a:lnTo>
                  <a:pt x="202780" y="330619"/>
                </a:lnTo>
                <a:lnTo>
                  <a:pt x="227076" y="306324"/>
                </a:lnTo>
                <a:lnTo>
                  <a:pt x="236220" y="341376"/>
                </a:lnTo>
                <a:lnTo>
                  <a:pt x="237744" y="345948"/>
                </a:lnTo>
                <a:lnTo>
                  <a:pt x="242316" y="350520"/>
                </a:lnTo>
                <a:lnTo>
                  <a:pt x="478536" y="350520"/>
                </a:lnTo>
                <a:lnTo>
                  <a:pt x="484632" y="356616"/>
                </a:lnTo>
                <a:lnTo>
                  <a:pt x="484632" y="374904"/>
                </a:lnTo>
                <a:lnTo>
                  <a:pt x="478536" y="381000"/>
                </a:lnTo>
                <a:lnTo>
                  <a:pt x="348996" y="381000"/>
                </a:lnTo>
                <a:lnTo>
                  <a:pt x="342900" y="387096"/>
                </a:lnTo>
                <a:lnTo>
                  <a:pt x="342900" y="399288"/>
                </a:lnTo>
                <a:lnTo>
                  <a:pt x="348996" y="403860"/>
                </a:lnTo>
                <a:lnTo>
                  <a:pt x="513588" y="403860"/>
                </a:lnTo>
                <a:lnTo>
                  <a:pt x="519684" y="411480"/>
                </a:lnTo>
                <a:lnTo>
                  <a:pt x="519684" y="245364"/>
                </a:lnTo>
                <a:lnTo>
                  <a:pt x="518160" y="245364"/>
                </a:lnTo>
                <a:lnTo>
                  <a:pt x="512064" y="249936"/>
                </a:lnTo>
                <a:lnTo>
                  <a:pt x="512064" y="382524"/>
                </a:lnTo>
                <a:lnTo>
                  <a:pt x="510540" y="382524"/>
                </a:lnTo>
                <a:lnTo>
                  <a:pt x="507492" y="381000"/>
                </a:lnTo>
                <a:lnTo>
                  <a:pt x="504444" y="381000"/>
                </a:lnTo>
                <a:lnTo>
                  <a:pt x="507492" y="371856"/>
                </a:lnTo>
                <a:lnTo>
                  <a:pt x="507492" y="365760"/>
                </a:lnTo>
                <a:lnTo>
                  <a:pt x="504532" y="350812"/>
                </a:lnTo>
                <a:lnTo>
                  <a:pt x="496443" y="338709"/>
                </a:lnTo>
                <a:lnTo>
                  <a:pt x="484339" y="330619"/>
                </a:lnTo>
                <a:lnTo>
                  <a:pt x="469392" y="327660"/>
                </a:lnTo>
                <a:lnTo>
                  <a:pt x="451104" y="327660"/>
                </a:lnTo>
                <a:lnTo>
                  <a:pt x="464693" y="320065"/>
                </a:lnTo>
                <a:lnTo>
                  <a:pt x="475107" y="309372"/>
                </a:lnTo>
                <a:lnTo>
                  <a:pt x="475297" y="309181"/>
                </a:lnTo>
                <a:lnTo>
                  <a:pt x="482168" y="295732"/>
                </a:lnTo>
                <a:lnTo>
                  <a:pt x="484632" y="280416"/>
                </a:lnTo>
                <a:lnTo>
                  <a:pt x="480339" y="258991"/>
                </a:lnTo>
                <a:lnTo>
                  <a:pt x="473227" y="248412"/>
                </a:lnTo>
                <a:lnTo>
                  <a:pt x="468630" y="241554"/>
                </a:lnTo>
                <a:lnTo>
                  <a:pt x="461772" y="236956"/>
                </a:lnTo>
                <a:lnTo>
                  <a:pt x="461772" y="280416"/>
                </a:lnTo>
                <a:lnTo>
                  <a:pt x="459333" y="292023"/>
                </a:lnTo>
                <a:lnTo>
                  <a:pt x="452628" y="301180"/>
                </a:lnTo>
                <a:lnTo>
                  <a:pt x="442480" y="307213"/>
                </a:lnTo>
                <a:lnTo>
                  <a:pt x="429768" y="309372"/>
                </a:lnTo>
                <a:lnTo>
                  <a:pt x="417931" y="307213"/>
                </a:lnTo>
                <a:lnTo>
                  <a:pt x="408241" y="301180"/>
                </a:lnTo>
                <a:lnTo>
                  <a:pt x="401688" y="292023"/>
                </a:lnTo>
                <a:lnTo>
                  <a:pt x="399288" y="280416"/>
                </a:lnTo>
                <a:lnTo>
                  <a:pt x="401688" y="267703"/>
                </a:lnTo>
                <a:lnTo>
                  <a:pt x="408241" y="257556"/>
                </a:lnTo>
                <a:lnTo>
                  <a:pt x="417931" y="250850"/>
                </a:lnTo>
                <a:lnTo>
                  <a:pt x="429768" y="248412"/>
                </a:lnTo>
                <a:lnTo>
                  <a:pt x="442480" y="250850"/>
                </a:lnTo>
                <a:lnTo>
                  <a:pt x="452628" y="257556"/>
                </a:lnTo>
                <a:lnTo>
                  <a:pt x="459333" y="267703"/>
                </a:lnTo>
                <a:lnTo>
                  <a:pt x="461772" y="280416"/>
                </a:lnTo>
                <a:lnTo>
                  <a:pt x="461772" y="236956"/>
                </a:lnTo>
                <a:lnTo>
                  <a:pt x="451192" y="229844"/>
                </a:lnTo>
                <a:lnTo>
                  <a:pt x="429768" y="225552"/>
                </a:lnTo>
                <a:lnTo>
                  <a:pt x="408978" y="229844"/>
                </a:lnTo>
                <a:lnTo>
                  <a:pt x="391477" y="241554"/>
                </a:lnTo>
                <a:lnTo>
                  <a:pt x="379399" y="258991"/>
                </a:lnTo>
                <a:lnTo>
                  <a:pt x="374904" y="280416"/>
                </a:lnTo>
                <a:lnTo>
                  <a:pt x="377355" y="295732"/>
                </a:lnTo>
                <a:lnTo>
                  <a:pt x="384238" y="309181"/>
                </a:lnTo>
                <a:lnTo>
                  <a:pt x="394830" y="320065"/>
                </a:lnTo>
                <a:lnTo>
                  <a:pt x="408432" y="327660"/>
                </a:lnTo>
                <a:lnTo>
                  <a:pt x="345948" y="327660"/>
                </a:lnTo>
                <a:lnTo>
                  <a:pt x="345948" y="115824"/>
                </a:lnTo>
                <a:lnTo>
                  <a:pt x="360083" y="110261"/>
                </a:lnTo>
                <a:lnTo>
                  <a:pt x="372237" y="100965"/>
                </a:lnTo>
                <a:lnTo>
                  <a:pt x="381520" y="88823"/>
                </a:lnTo>
                <a:lnTo>
                  <a:pt x="387096" y="74676"/>
                </a:lnTo>
                <a:lnTo>
                  <a:pt x="472440" y="74676"/>
                </a:lnTo>
                <a:lnTo>
                  <a:pt x="477774" y="88823"/>
                </a:lnTo>
                <a:lnTo>
                  <a:pt x="486537" y="100965"/>
                </a:lnTo>
                <a:lnTo>
                  <a:pt x="498157" y="110261"/>
                </a:lnTo>
                <a:lnTo>
                  <a:pt x="512064" y="115824"/>
                </a:lnTo>
                <a:lnTo>
                  <a:pt x="512064" y="156972"/>
                </a:lnTo>
                <a:lnTo>
                  <a:pt x="518160" y="161544"/>
                </a:lnTo>
                <a:lnTo>
                  <a:pt x="530352" y="161544"/>
                </a:lnTo>
                <a:lnTo>
                  <a:pt x="534924" y="156972"/>
                </a:lnTo>
                <a:lnTo>
                  <a:pt x="534924" y="99060"/>
                </a:lnTo>
                <a:lnTo>
                  <a:pt x="530352" y="94488"/>
                </a:lnTo>
                <a:lnTo>
                  <a:pt x="524256" y="94488"/>
                </a:lnTo>
                <a:lnTo>
                  <a:pt x="512419" y="92087"/>
                </a:lnTo>
                <a:lnTo>
                  <a:pt x="502729" y="85534"/>
                </a:lnTo>
                <a:lnTo>
                  <a:pt x="496176" y="75844"/>
                </a:lnTo>
                <a:lnTo>
                  <a:pt x="495935" y="74676"/>
                </a:lnTo>
                <a:lnTo>
                  <a:pt x="493776" y="64008"/>
                </a:lnTo>
                <a:lnTo>
                  <a:pt x="493776" y="57912"/>
                </a:lnTo>
                <a:lnTo>
                  <a:pt x="489204" y="51816"/>
                </a:lnTo>
                <a:lnTo>
                  <a:pt x="370332" y="51816"/>
                </a:lnTo>
                <a:lnTo>
                  <a:pt x="365760" y="57912"/>
                </a:lnTo>
                <a:lnTo>
                  <a:pt x="365760" y="64008"/>
                </a:lnTo>
                <a:lnTo>
                  <a:pt x="363347" y="75844"/>
                </a:lnTo>
                <a:lnTo>
                  <a:pt x="356806" y="85534"/>
                </a:lnTo>
                <a:lnTo>
                  <a:pt x="347103" y="92087"/>
                </a:lnTo>
                <a:lnTo>
                  <a:pt x="335280" y="94488"/>
                </a:lnTo>
                <a:lnTo>
                  <a:pt x="329184" y="94488"/>
                </a:lnTo>
                <a:lnTo>
                  <a:pt x="323088" y="99060"/>
                </a:lnTo>
                <a:lnTo>
                  <a:pt x="323088" y="327660"/>
                </a:lnTo>
                <a:lnTo>
                  <a:pt x="301752" y="327660"/>
                </a:lnTo>
                <a:lnTo>
                  <a:pt x="301752" y="246888"/>
                </a:lnTo>
                <a:lnTo>
                  <a:pt x="301752" y="152400"/>
                </a:lnTo>
                <a:lnTo>
                  <a:pt x="301752" y="57912"/>
                </a:lnTo>
                <a:lnTo>
                  <a:pt x="301752" y="15240"/>
                </a:lnTo>
                <a:lnTo>
                  <a:pt x="557784" y="15240"/>
                </a:lnTo>
                <a:lnTo>
                  <a:pt x="557784" y="0"/>
                </a:lnTo>
                <a:lnTo>
                  <a:pt x="278892" y="0"/>
                </a:lnTo>
                <a:lnTo>
                  <a:pt x="278892" y="36576"/>
                </a:lnTo>
                <a:lnTo>
                  <a:pt x="278892" y="57912"/>
                </a:lnTo>
                <a:lnTo>
                  <a:pt x="278892" y="100584"/>
                </a:lnTo>
                <a:lnTo>
                  <a:pt x="278892" y="152400"/>
                </a:lnTo>
                <a:lnTo>
                  <a:pt x="278892" y="246888"/>
                </a:lnTo>
                <a:lnTo>
                  <a:pt x="259080" y="170688"/>
                </a:lnTo>
                <a:lnTo>
                  <a:pt x="264744" y="166979"/>
                </a:lnTo>
                <a:lnTo>
                  <a:pt x="270129" y="162687"/>
                </a:lnTo>
                <a:lnTo>
                  <a:pt x="274929" y="157835"/>
                </a:lnTo>
                <a:lnTo>
                  <a:pt x="278892" y="152400"/>
                </a:lnTo>
                <a:lnTo>
                  <a:pt x="278892" y="100584"/>
                </a:lnTo>
                <a:lnTo>
                  <a:pt x="263652" y="115824"/>
                </a:lnTo>
                <a:lnTo>
                  <a:pt x="264388" y="128193"/>
                </a:lnTo>
                <a:lnTo>
                  <a:pt x="260413" y="139255"/>
                </a:lnTo>
                <a:lnTo>
                  <a:pt x="252717" y="147764"/>
                </a:lnTo>
                <a:lnTo>
                  <a:pt x="242316" y="152400"/>
                </a:lnTo>
                <a:lnTo>
                  <a:pt x="236220" y="155448"/>
                </a:lnTo>
                <a:lnTo>
                  <a:pt x="233172" y="161544"/>
                </a:lnTo>
                <a:lnTo>
                  <a:pt x="233172" y="164592"/>
                </a:lnTo>
                <a:lnTo>
                  <a:pt x="234696" y="166116"/>
                </a:lnTo>
                <a:lnTo>
                  <a:pt x="277368" y="327660"/>
                </a:lnTo>
                <a:lnTo>
                  <a:pt x="256032" y="327660"/>
                </a:lnTo>
                <a:lnTo>
                  <a:pt x="250139" y="306324"/>
                </a:lnTo>
                <a:lnTo>
                  <a:pt x="243840" y="283464"/>
                </a:lnTo>
                <a:lnTo>
                  <a:pt x="243840" y="281940"/>
                </a:lnTo>
                <a:lnTo>
                  <a:pt x="242316" y="280416"/>
                </a:lnTo>
                <a:lnTo>
                  <a:pt x="187452" y="82296"/>
                </a:lnTo>
                <a:lnTo>
                  <a:pt x="278892" y="57912"/>
                </a:lnTo>
                <a:lnTo>
                  <a:pt x="278892" y="36576"/>
                </a:lnTo>
                <a:lnTo>
                  <a:pt x="164592" y="65532"/>
                </a:lnTo>
                <a:lnTo>
                  <a:pt x="161544" y="71628"/>
                </a:lnTo>
                <a:lnTo>
                  <a:pt x="163068" y="77724"/>
                </a:lnTo>
                <a:lnTo>
                  <a:pt x="219456" y="283464"/>
                </a:lnTo>
                <a:lnTo>
                  <a:pt x="170776" y="330619"/>
                </a:lnTo>
                <a:lnTo>
                  <a:pt x="170599" y="330619"/>
                </a:lnTo>
                <a:lnTo>
                  <a:pt x="165328" y="324472"/>
                </a:lnTo>
                <a:lnTo>
                  <a:pt x="158686" y="319659"/>
                </a:lnTo>
                <a:lnTo>
                  <a:pt x="153924" y="317703"/>
                </a:lnTo>
                <a:lnTo>
                  <a:pt x="153924" y="342900"/>
                </a:lnTo>
                <a:lnTo>
                  <a:pt x="153924" y="537972"/>
                </a:lnTo>
                <a:lnTo>
                  <a:pt x="149352" y="544068"/>
                </a:lnTo>
                <a:lnTo>
                  <a:pt x="27432" y="544068"/>
                </a:lnTo>
                <a:lnTo>
                  <a:pt x="21336" y="537972"/>
                </a:lnTo>
                <a:lnTo>
                  <a:pt x="21336" y="342900"/>
                </a:lnTo>
                <a:lnTo>
                  <a:pt x="27432" y="338328"/>
                </a:lnTo>
                <a:lnTo>
                  <a:pt x="77724" y="338328"/>
                </a:lnTo>
                <a:lnTo>
                  <a:pt x="77724" y="473964"/>
                </a:lnTo>
                <a:lnTo>
                  <a:pt x="82296" y="478536"/>
                </a:lnTo>
                <a:lnTo>
                  <a:pt x="94488" y="478536"/>
                </a:lnTo>
                <a:lnTo>
                  <a:pt x="99060" y="473964"/>
                </a:lnTo>
                <a:lnTo>
                  <a:pt x="99060" y="338328"/>
                </a:lnTo>
                <a:lnTo>
                  <a:pt x="149352" y="338328"/>
                </a:lnTo>
                <a:lnTo>
                  <a:pt x="153924" y="342900"/>
                </a:lnTo>
                <a:lnTo>
                  <a:pt x="153924" y="317703"/>
                </a:lnTo>
                <a:lnTo>
                  <a:pt x="151180" y="316572"/>
                </a:lnTo>
                <a:lnTo>
                  <a:pt x="143256" y="315468"/>
                </a:lnTo>
                <a:lnTo>
                  <a:pt x="33528" y="315468"/>
                </a:lnTo>
                <a:lnTo>
                  <a:pt x="19926" y="318135"/>
                </a:lnTo>
                <a:lnTo>
                  <a:pt x="9334" y="325374"/>
                </a:lnTo>
                <a:lnTo>
                  <a:pt x="2451" y="336042"/>
                </a:lnTo>
                <a:lnTo>
                  <a:pt x="0" y="348996"/>
                </a:lnTo>
                <a:lnTo>
                  <a:pt x="0" y="531876"/>
                </a:lnTo>
                <a:lnTo>
                  <a:pt x="2451" y="545477"/>
                </a:lnTo>
                <a:lnTo>
                  <a:pt x="7467" y="553212"/>
                </a:lnTo>
                <a:lnTo>
                  <a:pt x="168668" y="553212"/>
                </a:lnTo>
                <a:lnTo>
                  <a:pt x="171107" y="550621"/>
                </a:lnTo>
                <a:lnTo>
                  <a:pt x="173939" y="544068"/>
                </a:lnTo>
                <a:lnTo>
                  <a:pt x="175260" y="541020"/>
                </a:lnTo>
                <a:lnTo>
                  <a:pt x="188976" y="551688"/>
                </a:lnTo>
                <a:lnTo>
                  <a:pt x="190995" y="553212"/>
                </a:lnTo>
                <a:lnTo>
                  <a:pt x="562356" y="553212"/>
                </a:lnTo>
                <a:lnTo>
                  <a:pt x="562356" y="544068"/>
                </a:lnTo>
                <a:lnTo>
                  <a:pt x="562356" y="15240"/>
                </a:lnTo>
                <a:lnTo>
                  <a:pt x="562356" y="0"/>
                </a:lnTo>
                <a:close/>
              </a:path>
            </a:pathLst>
          </a:custGeom>
          <a:solidFill>
            <a:srgbClr val="0082C8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12" name="object 12"/>
          <p:cNvSpPr/>
          <p:nvPr/>
        </p:nvSpPr>
        <p:spPr>
          <a:xfrm>
            <a:off x="5375085" y="2225439"/>
            <a:ext cx="1423542" cy="278664"/>
          </a:xfrm>
          <a:custGeom>
            <a:avLst/>
            <a:gdLst/>
            <a:ahLst/>
            <a:cxnLst/>
            <a:rect l="l" t="t" r="r" b="b"/>
            <a:pathLst>
              <a:path w="1495425" h="292735">
                <a:moveTo>
                  <a:pt x="757428" y="28956"/>
                </a:moveTo>
                <a:lnTo>
                  <a:pt x="746760" y="0"/>
                </a:lnTo>
                <a:lnTo>
                  <a:pt x="78727" y="219862"/>
                </a:lnTo>
                <a:lnTo>
                  <a:pt x="114300" y="179832"/>
                </a:lnTo>
                <a:lnTo>
                  <a:pt x="120396" y="173736"/>
                </a:lnTo>
                <a:lnTo>
                  <a:pt x="120396" y="163068"/>
                </a:lnTo>
                <a:lnTo>
                  <a:pt x="112776" y="158496"/>
                </a:lnTo>
                <a:lnTo>
                  <a:pt x="106680" y="152400"/>
                </a:lnTo>
                <a:lnTo>
                  <a:pt x="97536" y="152400"/>
                </a:lnTo>
                <a:lnTo>
                  <a:pt x="91440" y="158496"/>
                </a:lnTo>
                <a:lnTo>
                  <a:pt x="0" y="262128"/>
                </a:lnTo>
                <a:lnTo>
                  <a:pt x="134112" y="291084"/>
                </a:lnTo>
                <a:lnTo>
                  <a:pt x="143256" y="292608"/>
                </a:lnTo>
                <a:lnTo>
                  <a:pt x="150876" y="286512"/>
                </a:lnTo>
                <a:lnTo>
                  <a:pt x="153924" y="278892"/>
                </a:lnTo>
                <a:lnTo>
                  <a:pt x="153720" y="272376"/>
                </a:lnTo>
                <a:lnTo>
                  <a:pt x="151066" y="266700"/>
                </a:lnTo>
                <a:lnTo>
                  <a:pt x="146329" y="262128"/>
                </a:lnTo>
                <a:lnTo>
                  <a:pt x="140208" y="259080"/>
                </a:lnTo>
                <a:lnTo>
                  <a:pt x="90551" y="248437"/>
                </a:lnTo>
                <a:lnTo>
                  <a:pt x="757428" y="28956"/>
                </a:lnTo>
                <a:close/>
              </a:path>
              <a:path w="1495425" h="292735">
                <a:moveTo>
                  <a:pt x="1495056" y="242316"/>
                </a:moveTo>
                <a:lnTo>
                  <a:pt x="1403616" y="141732"/>
                </a:lnTo>
                <a:lnTo>
                  <a:pt x="1398320" y="137426"/>
                </a:lnTo>
                <a:lnTo>
                  <a:pt x="1392186" y="135826"/>
                </a:lnTo>
                <a:lnTo>
                  <a:pt x="1386039" y="136804"/>
                </a:lnTo>
                <a:lnTo>
                  <a:pt x="1380756" y="140208"/>
                </a:lnTo>
                <a:lnTo>
                  <a:pt x="1377086" y="145288"/>
                </a:lnTo>
                <a:lnTo>
                  <a:pt x="1375422" y="151066"/>
                </a:lnTo>
                <a:lnTo>
                  <a:pt x="1376032" y="157149"/>
                </a:lnTo>
                <a:lnTo>
                  <a:pt x="1379232" y="163068"/>
                </a:lnTo>
                <a:lnTo>
                  <a:pt x="1413319" y="199961"/>
                </a:lnTo>
                <a:lnTo>
                  <a:pt x="775728" y="0"/>
                </a:lnTo>
                <a:lnTo>
                  <a:pt x="766584" y="28956"/>
                </a:lnTo>
                <a:lnTo>
                  <a:pt x="1404721" y="230924"/>
                </a:lnTo>
                <a:lnTo>
                  <a:pt x="1354848" y="242316"/>
                </a:lnTo>
                <a:lnTo>
                  <a:pt x="1345704" y="243840"/>
                </a:lnTo>
                <a:lnTo>
                  <a:pt x="1341132" y="252984"/>
                </a:lnTo>
                <a:lnTo>
                  <a:pt x="1342656" y="260604"/>
                </a:lnTo>
                <a:lnTo>
                  <a:pt x="1345082" y="266801"/>
                </a:lnTo>
                <a:lnTo>
                  <a:pt x="1349514" y="271272"/>
                </a:lnTo>
                <a:lnTo>
                  <a:pt x="1355077" y="273469"/>
                </a:lnTo>
                <a:lnTo>
                  <a:pt x="1360944" y="272796"/>
                </a:lnTo>
                <a:lnTo>
                  <a:pt x="1468234" y="248412"/>
                </a:lnTo>
                <a:lnTo>
                  <a:pt x="1495056" y="242316"/>
                </a:lnTo>
                <a:close/>
              </a:path>
            </a:pathLst>
          </a:custGeom>
          <a:solidFill>
            <a:srgbClr val="EF5B26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23" name="object 23"/>
          <p:cNvSpPr/>
          <p:nvPr/>
        </p:nvSpPr>
        <p:spPr>
          <a:xfrm>
            <a:off x="6755205" y="3958900"/>
            <a:ext cx="2838016" cy="1116531"/>
          </a:xfrm>
          <a:custGeom>
            <a:avLst/>
            <a:gdLst/>
            <a:ahLst/>
            <a:cxnLst/>
            <a:rect l="l" t="t" r="r" b="b"/>
            <a:pathLst>
              <a:path w="2981325" h="654050">
                <a:moveTo>
                  <a:pt x="1490471" y="653795"/>
                </a:moveTo>
                <a:lnTo>
                  <a:pt x="1377695" y="536448"/>
                </a:lnTo>
                <a:lnTo>
                  <a:pt x="1458467" y="536448"/>
                </a:lnTo>
                <a:lnTo>
                  <a:pt x="1458467" y="463295"/>
                </a:lnTo>
                <a:lnTo>
                  <a:pt x="0" y="463295"/>
                </a:lnTo>
                <a:lnTo>
                  <a:pt x="0" y="0"/>
                </a:lnTo>
                <a:lnTo>
                  <a:pt x="2980943" y="0"/>
                </a:lnTo>
                <a:lnTo>
                  <a:pt x="2980943" y="463295"/>
                </a:lnTo>
                <a:lnTo>
                  <a:pt x="1524000" y="463295"/>
                </a:lnTo>
                <a:lnTo>
                  <a:pt x="1524000" y="536448"/>
                </a:lnTo>
                <a:lnTo>
                  <a:pt x="1604771" y="536448"/>
                </a:lnTo>
                <a:lnTo>
                  <a:pt x="1490471" y="653795"/>
                </a:lnTo>
                <a:close/>
              </a:path>
            </a:pathLst>
          </a:custGeom>
          <a:solidFill>
            <a:srgbClr val="0082C8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24" name="object 24"/>
          <p:cNvSpPr/>
          <p:nvPr/>
        </p:nvSpPr>
        <p:spPr>
          <a:xfrm>
            <a:off x="7185390" y="4062553"/>
            <a:ext cx="1977646" cy="519106"/>
          </a:xfrm>
          <a:custGeom>
            <a:avLst/>
            <a:gdLst/>
            <a:ahLst/>
            <a:cxnLst/>
            <a:rect l="l" t="t" r="r" b="b"/>
            <a:pathLst>
              <a:path w="1339850" h="445135">
                <a:moveTo>
                  <a:pt x="79044" y="261213"/>
                </a:moveTo>
                <a:lnTo>
                  <a:pt x="55270" y="261213"/>
                </a:lnTo>
                <a:lnTo>
                  <a:pt x="55270" y="271780"/>
                </a:lnTo>
                <a:lnTo>
                  <a:pt x="55270" y="412953"/>
                </a:lnTo>
                <a:lnTo>
                  <a:pt x="19913" y="412953"/>
                </a:lnTo>
                <a:lnTo>
                  <a:pt x="20027" y="412673"/>
                </a:lnTo>
                <a:lnTo>
                  <a:pt x="22009" y="407492"/>
                </a:lnTo>
                <a:lnTo>
                  <a:pt x="25044" y="271780"/>
                </a:lnTo>
                <a:lnTo>
                  <a:pt x="55270" y="271780"/>
                </a:lnTo>
                <a:lnTo>
                  <a:pt x="55270" y="261213"/>
                </a:lnTo>
                <a:lnTo>
                  <a:pt x="749" y="261213"/>
                </a:lnTo>
                <a:lnTo>
                  <a:pt x="749" y="271780"/>
                </a:lnTo>
                <a:lnTo>
                  <a:pt x="12471" y="271780"/>
                </a:lnTo>
                <a:lnTo>
                  <a:pt x="12382" y="373138"/>
                </a:lnTo>
                <a:lnTo>
                  <a:pt x="12268" y="376809"/>
                </a:lnTo>
                <a:lnTo>
                  <a:pt x="11468" y="389077"/>
                </a:lnTo>
                <a:lnTo>
                  <a:pt x="11023" y="393839"/>
                </a:lnTo>
                <a:lnTo>
                  <a:pt x="10947" y="394360"/>
                </a:lnTo>
                <a:lnTo>
                  <a:pt x="10071" y="400672"/>
                </a:lnTo>
                <a:lnTo>
                  <a:pt x="6845" y="412953"/>
                </a:lnTo>
                <a:lnTo>
                  <a:pt x="0" y="412953"/>
                </a:lnTo>
                <a:lnTo>
                  <a:pt x="0" y="444550"/>
                </a:lnTo>
                <a:lnTo>
                  <a:pt x="12585" y="444550"/>
                </a:lnTo>
                <a:lnTo>
                  <a:pt x="12585" y="423519"/>
                </a:lnTo>
                <a:lnTo>
                  <a:pt x="67741" y="423519"/>
                </a:lnTo>
                <a:lnTo>
                  <a:pt x="67741" y="444550"/>
                </a:lnTo>
                <a:lnTo>
                  <a:pt x="79044" y="444550"/>
                </a:lnTo>
                <a:lnTo>
                  <a:pt x="79044" y="423519"/>
                </a:lnTo>
                <a:lnTo>
                  <a:pt x="79044" y="412953"/>
                </a:lnTo>
                <a:lnTo>
                  <a:pt x="67843" y="412953"/>
                </a:lnTo>
                <a:lnTo>
                  <a:pt x="67843" y="271780"/>
                </a:lnTo>
                <a:lnTo>
                  <a:pt x="79044" y="271780"/>
                </a:lnTo>
                <a:lnTo>
                  <a:pt x="79044" y="261213"/>
                </a:lnTo>
                <a:close/>
              </a:path>
              <a:path w="1339850" h="445135">
                <a:moveTo>
                  <a:pt x="150812" y="278968"/>
                </a:moveTo>
                <a:lnTo>
                  <a:pt x="148361" y="271957"/>
                </a:lnTo>
                <a:lnTo>
                  <a:pt x="146189" y="269671"/>
                </a:lnTo>
                <a:lnTo>
                  <a:pt x="138595" y="261670"/>
                </a:lnTo>
                <a:lnTo>
                  <a:pt x="138239" y="261556"/>
                </a:lnTo>
                <a:lnTo>
                  <a:pt x="138239" y="281012"/>
                </a:lnTo>
                <a:lnTo>
                  <a:pt x="138239" y="403021"/>
                </a:lnTo>
                <a:lnTo>
                  <a:pt x="136817" y="407225"/>
                </a:lnTo>
                <a:lnTo>
                  <a:pt x="131127" y="413499"/>
                </a:lnTo>
                <a:lnTo>
                  <a:pt x="126720" y="415061"/>
                </a:lnTo>
                <a:lnTo>
                  <a:pt x="115481" y="415061"/>
                </a:lnTo>
                <a:lnTo>
                  <a:pt x="111290" y="413677"/>
                </a:lnTo>
                <a:lnTo>
                  <a:pt x="105029" y="408114"/>
                </a:lnTo>
                <a:lnTo>
                  <a:pt x="103466" y="403720"/>
                </a:lnTo>
                <a:lnTo>
                  <a:pt x="103466" y="281495"/>
                </a:lnTo>
                <a:lnTo>
                  <a:pt x="104863" y="277329"/>
                </a:lnTo>
                <a:lnTo>
                  <a:pt x="110401" y="271195"/>
                </a:lnTo>
                <a:lnTo>
                  <a:pt x="114782" y="269671"/>
                </a:lnTo>
                <a:lnTo>
                  <a:pt x="126161" y="269671"/>
                </a:lnTo>
                <a:lnTo>
                  <a:pt x="130416" y="271056"/>
                </a:lnTo>
                <a:lnTo>
                  <a:pt x="136677" y="276618"/>
                </a:lnTo>
                <a:lnTo>
                  <a:pt x="138239" y="281012"/>
                </a:lnTo>
                <a:lnTo>
                  <a:pt x="138239" y="261556"/>
                </a:lnTo>
                <a:lnTo>
                  <a:pt x="131013" y="259105"/>
                </a:lnTo>
                <a:lnTo>
                  <a:pt x="111607" y="259105"/>
                </a:lnTo>
                <a:lnTo>
                  <a:pt x="104355" y="261442"/>
                </a:lnTo>
                <a:lnTo>
                  <a:pt x="93586" y="270814"/>
                </a:lnTo>
                <a:lnTo>
                  <a:pt x="93497" y="271056"/>
                </a:lnTo>
                <a:lnTo>
                  <a:pt x="93446" y="271195"/>
                </a:lnTo>
                <a:lnTo>
                  <a:pt x="90893" y="278117"/>
                </a:lnTo>
                <a:lnTo>
                  <a:pt x="90893" y="405625"/>
                </a:lnTo>
                <a:lnTo>
                  <a:pt x="93306" y="412686"/>
                </a:lnTo>
                <a:lnTo>
                  <a:pt x="102933" y="423037"/>
                </a:lnTo>
                <a:lnTo>
                  <a:pt x="110477" y="425627"/>
                </a:lnTo>
                <a:lnTo>
                  <a:pt x="130022" y="425627"/>
                </a:lnTo>
                <a:lnTo>
                  <a:pt x="137350" y="423291"/>
                </a:lnTo>
                <a:lnTo>
                  <a:pt x="146799" y="415061"/>
                </a:lnTo>
                <a:lnTo>
                  <a:pt x="148120" y="413918"/>
                </a:lnTo>
                <a:lnTo>
                  <a:pt x="148209" y="413677"/>
                </a:lnTo>
                <a:lnTo>
                  <a:pt x="148272" y="413499"/>
                </a:lnTo>
                <a:lnTo>
                  <a:pt x="150812" y="406615"/>
                </a:lnTo>
                <a:lnTo>
                  <a:pt x="150812" y="278968"/>
                </a:lnTo>
                <a:close/>
              </a:path>
              <a:path w="1339850" h="445135">
                <a:moveTo>
                  <a:pt x="253453" y="261213"/>
                </a:moveTo>
                <a:lnTo>
                  <a:pt x="214566" y="261213"/>
                </a:lnTo>
                <a:lnTo>
                  <a:pt x="214566" y="271780"/>
                </a:lnTo>
                <a:lnTo>
                  <a:pt x="226822" y="271780"/>
                </a:lnTo>
                <a:lnTo>
                  <a:pt x="206946" y="335178"/>
                </a:lnTo>
                <a:lnTo>
                  <a:pt x="186766" y="271780"/>
                </a:lnTo>
                <a:lnTo>
                  <a:pt x="199351" y="271780"/>
                </a:lnTo>
                <a:lnTo>
                  <a:pt x="199351" y="261213"/>
                </a:lnTo>
                <a:lnTo>
                  <a:pt x="160147" y="261213"/>
                </a:lnTo>
                <a:lnTo>
                  <a:pt x="160147" y="271780"/>
                </a:lnTo>
                <a:lnTo>
                  <a:pt x="173355" y="271780"/>
                </a:lnTo>
                <a:lnTo>
                  <a:pt x="196989" y="342912"/>
                </a:lnTo>
                <a:lnTo>
                  <a:pt x="173355" y="412953"/>
                </a:lnTo>
                <a:lnTo>
                  <a:pt x="160147" y="412953"/>
                </a:lnTo>
                <a:lnTo>
                  <a:pt x="160147" y="423519"/>
                </a:lnTo>
                <a:lnTo>
                  <a:pt x="199351" y="423519"/>
                </a:lnTo>
                <a:lnTo>
                  <a:pt x="199351" y="412953"/>
                </a:lnTo>
                <a:lnTo>
                  <a:pt x="185902" y="412953"/>
                </a:lnTo>
                <a:lnTo>
                  <a:pt x="206527" y="349478"/>
                </a:lnTo>
                <a:lnTo>
                  <a:pt x="226822" y="412953"/>
                </a:lnTo>
                <a:lnTo>
                  <a:pt x="214566" y="412953"/>
                </a:lnTo>
                <a:lnTo>
                  <a:pt x="214566" y="423519"/>
                </a:lnTo>
                <a:lnTo>
                  <a:pt x="253453" y="423519"/>
                </a:lnTo>
                <a:lnTo>
                  <a:pt x="253453" y="412953"/>
                </a:lnTo>
                <a:lnTo>
                  <a:pt x="240017" y="412953"/>
                </a:lnTo>
                <a:lnTo>
                  <a:pt x="219036" y="349478"/>
                </a:lnTo>
                <a:lnTo>
                  <a:pt x="216509" y="341833"/>
                </a:lnTo>
                <a:lnTo>
                  <a:pt x="218668" y="335178"/>
                </a:lnTo>
                <a:lnTo>
                  <a:pt x="239331" y="271780"/>
                </a:lnTo>
                <a:lnTo>
                  <a:pt x="253453" y="271780"/>
                </a:lnTo>
                <a:lnTo>
                  <a:pt x="253453" y="261213"/>
                </a:lnTo>
                <a:close/>
              </a:path>
              <a:path w="1339850" h="445135">
                <a:moveTo>
                  <a:pt x="321767" y="278968"/>
                </a:moveTo>
                <a:lnTo>
                  <a:pt x="319328" y="271957"/>
                </a:lnTo>
                <a:lnTo>
                  <a:pt x="317157" y="269671"/>
                </a:lnTo>
                <a:lnTo>
                  <a:pt x="309562" y="261670"/>
                </a:lnTo>
                <a:lnTo>
                  <a:pt x="309194" y="261556"/>
                </a:lnTo>
                <a:lnTo>
                  <a:pt x="309194" y="281012"/>
                </a:lnTo>
                <a:lnTo>
                  <a:pt x="309194" y="403021"/>
                </a:lnTo>
                <a:lnTo>
                  <a:pt x="307771" y="407225"/>
                </a:lnTo>
                <a:lnTo>
                  <a:pt x="302082" y="413499"/>
                </a:lnTo>
                <a:lnTo>
                  <a:pt x="297675" y="415061"/>
                </a:lnTo>
                <a:lnTo>
                  <a:pt x="286448" y="415061"/>
                </a:lnTo>
                <a:lnTo>
                  <a:pt x="282244" y="413677"/>
                </a:lnTo>
                <a:lnTo>
                  <a:pt x="275996" y="408114"/>
                </a:lnTo>
                <a:lnTo>
                  <a:pt x="274434" y="403720"/>
                </a:lnTo>
                <a:lnTo>
                  <a:pt x="274434" y="281495"/>
                </a:lnTo>
                <a:lnTo>
                  <a:pt x="275818" y="277329"/>
                </a:lnTo>
                <a:lnTo>
                  <a:pt x="281368" y="271195"/>
                </a:lnTo>
                <a:lnTo>
                  <a:pt x="285737" y="269671"/>
                </a:lnTo>
                <a:lnTo>
                  <a:pt x="297116" y="269671"/>
                </a:lnTo>
                <a:lnTo>
                  <a:pt x="301383" y="271056"/>
                </a:lnTo>
                <a:lnTo>
                  <a:pt x="307632" y="276618"/>
                </a:lnTo>
                <a:lnTo>
                  <a:pt x="309194" y="281012"/>
                </a:lnTo>
                <a:lnTo>
                  <a:pt x="309194" y="261556"/>
                </a:lnTo>
                <a:lnTo>
                  <a:pt x="301980" y="259105"/>
                </a:lnTo>
                <a:lnTo>
                  <a:pt x="282575" y="259105"/>
                </a:lnTo>
                <a:lnTo>
                  <a:pt x="275310" y="261442"/>
                </a:lnTo>
                <a:lnTo>
                  <a:pt x="264553" y="270814"/>
                </a:lnTo>
                <a:lnTo>
                  <a:pt x="264464" y="271056"/>
                </a:lnTo>
                <a:lnTo>
                  <a:pt x="264414" y="271195"/>
                </a:lnTo>
                <a:lnTo>
                  <a:pt x="261861" y="278117"/>
                </a:lnTo>
                <a:lnTo>
                  <a:pt x="261861" y="405625"/>
                </a:lnTo>
                <a:lnTo>
                  <a:pt x="264261" y="412686"/>
                </a:lnTo>
                <a:lnTo>
                  <a:pt x="273900" y="423037"/>
                </a:lnTo>
                <a:lnTo>
                  <a:pt x="281444" y="425627"/>
                </a:lnTo>
                <a:lnTo>
                  <a:pt x="300990" y="425627"/>
                </a:lnTo>
                <a:lnTo>
                  <a:pt x="308317" y="423291"/>
                </a:lnTo>
                <a:lnTo>
                  <a:pt x="317766" y="415061"/>
                </a:lnTo>
                <a:lnTo>
                  <a:pt x="319087" y="413918"/>
                </a:lnTo>
                <a:lnTo>
                  <a:pt x="319176" y="413677"/>
                </a:lnTo>
                <a:lnTo>
                  <a:pt x="319239" y="413499"/>
                </a:lnTo>
                <a:lnTo>
                  <a:pt x="321767" y="406615"/>
                </a:lnTo>
                <a:lnTo>
                  <a:pt x="321767" y="278968"/>
                </a:lnTo>
                <a:close/>
              </a:path>
              <a:path w="1339850" h="445135">
                <a:moveTo>
                  <a:pt x="405980" y="2120"/>
                </a:moveTo>
                <a:lnTo>
                  <a:pt x="329158" y="2120"/>
                </a:lnTo>
                <a:lnTo>
                  <a:pt x="329158" y="12687"/>
                </a:lnTo>
                <a:lnTo>
                  <a:pt x="340461" y="12687"/>
                </a:lnTo>
                <a:lnTo>
                  <a:pt x="340461" y="153847"/>
                </a:lnTo>
                <a:lnTo>
                  <a:pt x="329158" y="153847"/>
                </a:lnTo>
                <a:lnTo>
                  <a:pt x="329158" y="164426"/>
                </a:lnTo>
                <a:lnTo>
                  <a:pt x="364032" y="164426"/>
                </a:lnTo>
                <a:lnTo>
                  <a:pt x="364032" y="153847"/>
                </a:lnTo>
                <a:lnTo>
                  <a:pt x="353047" y="153847"/>
                </a:lnTo>
                <a:lnTo>
                  <a:pt x="353047" y="12687"/>
                </a:lnTo>
                <a:lnTo>
                  <a:pt x="382206" y="12687"/>
                </a:lnTo>
                <a:lnTo>
                  <a:pt x="382206" y="153847"/>
                </a:lnTo>
                <a:lnTo>
                  <a:pt x="371221" y="153847"/>
                </a:lnTo>
                <a:lnTo>
                  <a:pt x="371221" y="164426"/>
                </a:lnTo>
                <a:lnTo>
                  <a:pt x="405980" y="164426"/>
                </a:lnTo>
                <a:lnTo>
                  <a:pt x="405980" y="153847"/>
                </a:lnTo>
                <a:lnTo>
                  <a:pt x="394779" y="153847"/>
                </a:lnTo>
                <a:lnTo>
                  <a:pt x="394779" y="12687"/>
                </a:lnTo>
                <a:lnTo>
                  <a:pt x="405980" y="12687"/>
                </a:lnTo>
                <a:lnTo>
                  <a:pt x="405980" y="2120"/>
                </a:lnTo>
                <a:close/>
              </a:path>
              <a:path w="1339850" h="445135">
                <a:moveTo>
                  <a:pt x="414477" y="261213"/>
                </a:moveTo>
                <a:lnTo>
                  <a:pt x="390702" y="261213"/>
                </a:lnTo>
                <a:lnTo>
                  <a:pt x="390702" y="271780"/>
                </a:lnTo>
                <a:lnTo>
                  <a:pt x="390702" y="412953"/>
                </a:lnTo>
                <a:lnTo>
                  <a:pt x="355346" y="412953"/>
                </a:lnTo>
                <a:lnTo>
                  <a:pt x="355460" y="412673"/>
                </a:lnTo>
                <a:lnTo>
                  <a:pt x="357441" y="407492"/>
                </a:lnTo>
                <a:lnTo>
                  <a:pt x="360476" y="271780"/>
                </a:lnTo>
                <a:lnTo>
                  <a:pt x="390702" y="271780"/>
                </a:lnTo>
                <a:lnTo>
                  <a:pt x="390702" y="261213"/>
                </a:lnTo>
                <a:lnTo>
                  <a:pt x="336181" y="261213"/>
                </a:lnTo>
                <a:lnTo>
                  <a:pt x="336181" y="271780"/>
                </a:lnTo>
                <a:lnTo>
                  <a:pt x="347903" y="271780"/>
                </a:lnTo>
                <a:lnTo>
                  <a:pt x="347814" y="373138"/>
                </a:lnTo>
                <a:lnTo>
                  <a:pt x="347700" y="376809"/>
                </a:lnTo>
                <a:lnTo>
                  <a:pt x="346900" y="389077"/>
                </a:lnTo>
                <a:lnTo>
                  <a:pt x="346456" y="393839"/>
                </a:lnTo>
                <a:lnTo>
                  <a:pt x="346379" y="394360"/>
                </a:lnTo>
                <a:lnTo>
                  <a:pt x="345503" y="400672"/>
                </a:lnTo>
                <a:lnTo>
                  <a:pt x="342277" y="412953"/>
                </a:lnTo>
                <a:lnTo>
                  <a:pt x="335432" y="412953"/>
                </a:lnTo>
                <a:lnTo>
                  <a:pt x="335432" y="444550"/>
                </a:lnTo>
                <a:lnTo>
                  <a:pt x="348018" y="444550"/>
                </a:lnTo>
                <a:lnTo>
                  <a:pt x="348018" y="423519"/>
                </a:lnTo>
                <a:lnTo>
                  <a:pt x="403174" y="423519"/>
                </a:lnTo>
                <a:lnTo>
                  <a:pt x="403174" y="444550"/>
                </a:lnTo>
                <a:lnTo>
                  <a:pt x="414477" y="444550"/>
                </a:lnTo>
                <a:lnTo>
                  <a:pt x="414477" y="423519"/>
                </a:lnTo>
                <a:lnTo>
                  <a:pt x="414477" y="412953"/>
                </a:lnTo>
                <a:lnTo>
                  <a:pt x="403275" y="412953"/>
                </a:lnTo>
                <a:lnTo>
                  <a:pt x="403275" y="271780"/>
                </a:lnTo>
                <a:lnTo>
                  <a:pt x="414477" y="271780"/>
                </a:lnTo>
                <a:lnTo>
                  <a:pt x="414477" y="261213"/>
                </a:lnTo>
                <a:close/>
              </a:path>
              <a:path w="1339850" h="445135">
                <a:moveTo>
                  <a:pt x="485889" y="23418"/>
                </a:moveTo>
                <a:lnTo>
                  <a:pt x="484073" y="15938"/>
                </a:lnTo>
                <a:lnTo>
                  <a:pt x="476808" y="4876"/>
                </a:lnTo>
                <a:lnTo>
                  <a:pt x="473303" y="3187"/>
                </a:lnTo>
                <a:lnTo>
                  <a:pt x="473303" y="24447"/>
                </a:lnTo>
                <a:lnTo>
                  <a:pt x="473303" y="68186"/>
                </a:lnTo>
                <a:lnTo>
                  <a:pt x="469226" y="74180"/>
                </a:lnTo>
                <a:lnTo>
                  <a:pt x="443928" y="74180"/>
                </a:lnTo>
                <a:lnTo>
                  <a:pt x="443928" y="12687"/>
                </a:lnTo>
                <a:lnTo>
                  <a:pt x="464464" y="12687"/>
                </a:lnTo>
                <a:lnTo>
                  <a:pt x="467588" y="14122"/>
                </a:lnTo>
                <a:lnTo>
                  <a:pt x="472160" y="19900"/>
                </a:lnTo>
                <a:lnTo>
                  <a:pt x="473303" y="24447"/>
                </a:lnTo>
                <a:lnTo>
                  <a:pt x="473303" y="3187"/>
                </a:lnTo>
                <a:lnTo>
                  <a:pt x="471119" y="2120"/>
                </a:lnTo>
                <a:lnTo>
                  <a:pt x="420268" y="2120"/>
                </a:lnTo>
                <a:lnTo>
                  <a:pt x="420268" y="12687"/>
                </a:lnTo>
                <a:lnTo>
                  <a:pt x="431355" y="12687"/>
                </a:lnTo>
                <a:lnTo>
                  <a:pt x="431355" y="153847"/>
                </a:lnTo>
                <a:lnTo>
                  <a:pt x="420052" y="153847"/>
                </a:lnTo>
                <a:lnTo>
                  <a:pt x="420052" y="164426"/>
                </a:lnTo>
                <a:lnTo>
                  <a:pt x="461683" y="164426"/>
                </a:lnTo>
                <a:lnTo>
                  <a:pt x="461683" y="153847"/>
                </a:lnTo>
                <a:lnTo>
                  <a:pt x="443928" y="153847"/>
                </a:lnTo>
                <a:lnTo>
                  <a:pt x="443928" y="84747"/>
                </a:lnTo>
                <a:lnTo>
                  <a:pt x="470281" y="84747"/>
                </a:lnTo>
                <a:lnTo>
                  <a:pt x="475754" y="82257"/>
                </a:lnTo>
                <a:lnTo>
                  <a:pt x="482346" y="74180"/>
                </a:lnTo>
                <a:lnTo>
                  <a:pt x="483857" y="72326"/>
                </a:lnTo>
                <a:lnTo>
                  <a:pt x="485889" y="64604"/>
                </a:lnTo>
                <a:lnTo>
                  <a:pt x="485889" y="23418"/>
                </a:lnTo>
                <a:close/>
              </a:path>
              <a:path w="1339850" h="445135">
                <a:moveTo>
                  <a:pt x="496493" y="362089"/>
                </a:moveTo>
                <a:lnTo>
                  <a:pt x="494677" y="354622"/>
                </a:lnTo>
                <a:lnTo>
                  <a:pt x="492582" y="351447"/>
                </a:lnTo>
                <a:lnTo>
                  <a:pt x="487426" y="343636"/>
                </a:lnTo>
                <a:lnTo>
                  <a:pt x="483920" y="341947"/>
                </a:lnTo>
                <a:lnTo>
                  <a:pt x="483920" y="357441"/>
                </a:lnTo>
                <a:lnTo>
                  <a:pt x="483920" y="400481"/>
                </a:lnTo>
                <a:lnTo>
                  <a:pt x="482879" y="404850"/>
                </a:lnTo>
                <a:lnTo>
                  <a:pt x="478726" y="411327"/>
                </a:lnTo>
                <a:lnTo>
                  <a:pt x="475500" y="412953"/>
                </a:lnTo>
                <a:lnTo>
                  <a:pt x="454545" y="412953"/>
                </a:lnTo>
                <a:lnTo>
                  <a:pt x="454545" y="351447"/>
                </a:lnTo>
                <a:lnTo>
                  <a:pt x="479793" y="351447"/>
                </a:lnTo>
                <a:lnTo>
                  <a:pt x="483920" y="357441"/>
                </a:lnTo>
                <a:lnTo>
                  <a:pt x="483920" y="341947"/>
                </a:lnTo>
                <a:lnTo>
                  <a:pt x="481736" y="340880"/>
                </a:lnTo>
                <a:lnTo>
                  <a:pt x="454545" y="340880"/>
                </a:lnTo>
                <a:lnTo>
                  <a:pt x="454545" y="271780"/>
                </a:lnTo>
                <a:lnTo>
                  <a:pt x="465531" y="271780"/>
                </a:lnTo>
                <a:lnTo>
                  <a:pt x="465531" y="261213"/>
                </a:lnTo>
                <a:lnTo>
                  <a:pt x="430872" y="261213"/>
                </a:lnTo>
                <a:lnTo>
                  <a:pt x="430872" y="271780"/>
                </a:lnTo>
                <a:lnTo>
                  <a:pt x="441972" y="271780"/>
                </a:lnTo>
                <a:lnTo>
                  <a:pt x="441972" y="412953"/>
                </a:lnTo>
                <a:lnTo>
                  <a:pt x="430872" y="412953"/>
                </a:lnTo>
                <a:lnTo>
                  <a:pt x="430872" y="423519"/>
                </a:lnTo>
                <a:lnTo>
                  <a:pt x="480885" y="423519"/>
                </a:lnTo>
                <a:lnTo>
                  <a:pt x="486371" y="421030"/>
                </a:lnTo>
                <a:lnTo>
                  <a:pt x="494461" y="411099"/>
                </a:lnTo>
                <a:lnTo>
                  <a:pt x="496493" y="403339"/>
                </a:lnTo>
                <a:lnTo>
                  <a:pt x="496493" y="362089"/>
                </a:lnTo>
                <a:close/>
              </a:path>
              <a:path w="1339850" h="445135">
                <a:moveTo>
                  <a:pt x="541299" y="261213"/>
                </a:moveTo>
                <a:lnTo>
                  <a:pt x="506641" y="261213"/>
                </a:lnTo>
                <a:lnTo>
                  <a:pt x="506641" y="271780"/>
                </a:lnTo>
                <a:lnTo>
                  <a:pt x="517728" y="271780"/>
                </a:lnTo>
                <a:lnTo>
                  <a:pt x="517728" y="412953"/>
                </a:lnTo>
                <a:lnTo>
                  <a:pt x="506641" y="412953"/>
                </a:lnTo>
                <a:lnTo>
                  <a:pt x="506641" y="423519"/>
                </a:lnTo>
                <a:lnTo>
                  <a:pt x="541299" y="423519"/>
                </a:lnTo>
                <a:lnTo>
                  <a:pt x="541299" y="412953"/>
                </a:lnTo>
                <a:lnTo>
                  <a:pt x="530199" y="412953"/>
                </a:lnTo>
                <a:lnTo>
                  <a:pt x="530199" y="271780"/>
                </a:lnTo>
                <a:lnTo>
                  <a:pt x="541299" y="271780"/>
                </a:lnTo>
                <a:lnTo>
                  <a:pt x="541299" y="261213"/>
                </a:lnTo>
                <a:close/>
              </a:path>
              <a:path w="1339850" h="445135">
                <a:moveTo>
                  <a:pt x="555713" y="19862"/>
                </a:moveTo>
                <a:lnTo>
                  <a:pt x="553262" y="12852"/>
                </a:lnTo>
                <a:lnTo>
                  <a:pt x="551091" y="10566"/>
                </a:lnTo>
                <a:lnTo>
                  <a:pt x="543496" y="2578"/>
                </a:lnTo>
                <a:lnTo>
                  <a:pt x="543140" y="2463"/>
                </a:lnTo>
                <a:lnTo>
                  <a:pt x="543140" y="21907"/>
                </a:lnTo>
                <a:lnTo>
                  <a:pt x="543140" y="143916"/>
                </a:lnTo>
                <a:lnTo>
                  <a:pt x="541718" y="148132"/>
                </a:lnTo>
                <a:lnTo>
                  <a:pt x="536028" y="154393"/>
                </a:lnTo>
                <a:lnTo>
                  <a:pt x="531622" y="155968"/>
                </a:lnTo>
                <a:lnTo>
                  <a:pt x="520382" y="155968"/>
                </a:lnTo>
                <a:lnTo>
                  <a:pt x="516178" y="154571"/>
                </a:lnTo>
                <a:lnTo>
                  <a:pt x="509930" y="149009"/>
                </a:lnTo>
                <a:lnTo>
                  <a:pt x="508368" y="144627"/>
                </a:lnTo>
                <a:lnTo>
                  <a:pt x="508368" y="22402"/>
                </a:lnTo>
                <a:lnTo>
                  <a:pt x="509752" y="18224"/>
                </a:lnTo>
                <a:lnTo>
                  <a:pt x="515302" y="12103"/>
                </a:lnTo>
                <a:lnTo>
                  <a:pt x="519671" y="10566"/>
                </a:lnTo>
                <a:lnTo>
                  <a:pt x="531050" y="10566"/>
                </a:lnTo>
                <a:lnTo>
                  <a:pt x="535317" y="11963"/>
                </a:lnTo>
                <a:lnTo>
                  <a:pt x="541566" y="17526"/>
                </a:lnTo>
                <a:lnTo>
                  <a:pt x="543140" y="21907"/>
                </a:lnTo>
                <a:lnTo>
                  <a:pt x="543140" y="2463"/>
                </a:lnTo>
                <a:lnTo>
                  <a:pt x="535914" y="0"/>
                </a:lnTo>
                <a:lnTo>
                  <a:pt x="516509" y="0"/>
                </a:lnTo>
                <a:lnTo>
                  <a:pt x="509257" y="2349"/>
                </a:lnTo>
                <a:lnTo>
                  <a:pt x="498487" y="11709"/>
                </a:lnTo>
                <a:lnTo>
                  <a:pt x="498398" y="11963"/>
                </a:lnTo>
                <a:lnTo>
                  <a:pt x="498348" y="12103"/>
                </a:lnTo>
                <a:lnTo>
                  <a:pt x="495795" y="19024"/>
                </a:lnTo>
                <a:lnTo>
                  <a:pt x="495795" y="146532"/>
                </a:lnTo>
                <a:lnTo>
                  <a:pt x="498208" y="153593"/>
                </a:lnTo>
                <a:lnTo>
                  <a:pt x="507834" y="163944"/>
                </a:lnTo>
                <a:lnTo>
                  <a:pt x="515378" y="166535"/>
                </a:lnTo>
                <a:lnTo>
                  <a:pt x="534924" y="166535"/>
                </a:lnTo>
                <a:lnTo>
                  <a:pt x="542251" y="164185"/>
                </a:lnTo>
                <a:lnTo>
                  <a:pt x="551700" y="155968"/>
                </a:lnTo>
                <a:lnTo>
                  <a:pt x="553021" y="154825"/>
                </a:lnTo>
                <a:lnTo>
                  <a:pt x="553110" y="154571"/>
                </a:lnTo>
                <a:lnTo>
                  <a:pt x="553173" y="154393"/>
                </a:lnTo>
                <a:lnTo>
                  <a:pt x="555713" y="147510"/>
                </a:lnTo>
                <a:lnTo>
                  <a:pt x="555713" y="19862"/>
                </a:lnTo>
                <a:close/>
              </a:path>
              <a:path w="1339850" h="445135">
                <a:moveTo>
                  <a:pt x="641337" y="45935"/>
                </a:moveTo>
                <a:lnTo>
                  <a:pt x="638962" y="38912"/>
                </a:lnTo>
                <a:lnTo>
                  <a:pt x="636790" y="36563"/>
                </a:lnTo>
                <a:lnTo>
                  <a:pt x="629450" y="28575"/>
                </a:lnTo>
                <a:lnTo>
                  <a:pt x="628764" y="28346"/>
                </a:lnTo>
                <a:lnTo>
                  <a:pt x="628764" y="48044"/>
                </a:lnTo>
                <a:lnTo>
                  <a:pt x="628764" y="117856"/>
                </a:lnTo>
                <a:lnTo>
                  <a:pt x="627392" y="122135"/>
                </a:lnTo>
                <a:lnTo>
                  <a:pt x="621931" y="128409"/>
                </a:lnTo>
                <a:lnTo>
                  <a:pt x="617689" y="129971"/>
                </a:lnTo>
                <a:lnTo>
                  <a:pt x="609955" y="129971"/>
                </a:lnTo>
                <a:lnTo>
                  <a:pt x="609955" y="36563"/>
                </a:lnTo>
                <a:lnTo>
                  <a:pt x="617131" y="36563"/>
                </a:lnTo>
                <a:lnTo>
                  <a:pt x="621233" y="37973"/>
                </a:lnTo>
                <a:lnTo>
                  <a:pt x="627253" y="43611"/>
                </a:lnTo>
                <a:lnTo>
                  <a:pt x="628764" y="48044"/>
                </a:lnTo>
                <a:lnTo>
                  <a:pt x="628764" y="28346"/>
                </a:lnTo>
                <a:lnTo>
                  <a:pt x="622046" y="25996"/>
                </a:lnTo>
                <a:lnTo>
                  <a:pt x="609955" y="25996"/>
                </a:lnTo>
                <a:lnTo>
                  <a:pt x="609955" y="12687"/>
                </a:lnTo>
                <a:lnTo>
                  <a:pt x="625271" y="12687"/>
                </a:lnTo>
                <a:lnTo>
                  <a:pt x="625271" y="2120"/>
                </a:lnTo>
                <a:lnTo>
                  <a:pt x="582053" y="2120"/>
                </a:lnTo>
                <a:lnTo>
                  <a:pt x="582053" y="12687"/>
                </a:lnTo>
                <a:lnTo>
                  <a:pt x="597382" y="12687"/>
                </a:lnTo>
                <a:lnTo>
                  <a:pt x="597382" y="25996"/>
                </a:lnTo>
                <a:lnTo>
                  <a:pt x="597382" y="36563"/>
                </a:lnTo>
                <a:lnTo>
                  <a:pt x="597382" y="129971"/>
                </a:lnTo>
                <a:lnTo>
                  <a:pt x="590753" y="129971"/>
                </a:lnTo>
                <a:lnTo>
                  <a:pt x="586574" y="128549"/>
                </a:lnTo>
                <a:lnTo>
                  <a:pt x="580339" y="122834"/>
                </a:lnTo>
                <a:lnTo>
                  <a:pt x="578777" y="118414"/>
                </a:lnTo>
                <a:lnTo>
                  <a:pt x="578777" y="48501"/>
                </a:lnTo>
                <a:lnTo>
                  <a:pt x="580161" y="44310"/>
                </a:lnTo>
                <a:lnTo>
                  <a:pt x="585698" y="38112"/>
                </a:lnTo>
                <a:lnTo>
                  <a:pt x="590054" y="36563"/>
                </a:lnTo>
                <a:lnTo>
                  <a:pt x="597382" y="36563"/>
                </a:lnTo>
                <a:lnTo>
                  <a:pt x="597382" y="25996"/>
                </a:lnTo>
                <a:lnTo>
                  <a:pt x="586841" y="25996"/>
                </a:lnTo>
                <a:lnTo>
                  <a:pt x="579589" y="28346"/>
                </a:lnTo>
                <a:lnTo>
                  <a:pt x="568883" y="37769"/>
                </a:lnTo>
                <a:lnTo>
                  <a:pt x="568756" y="38112"/>
                </a:lnTo>
                <a:lnTo>
                  <a:pt x="566204" y="45085"/>
                </a:lnTo>
                <a:lnTo>
                  <a:pt x="566204" y="120535"/>
                </a:lnTo>
                <a:lnTo>
                  <a:pt x="568591" y="127622"/>
                </a:lnTo>
                <a:lnTo>
                  <a:pt x="578167" y="137960"/>
                </a:lnTo>
                <a:lnTo>
                  <a:pt x="585711" y="140538"/>
                </a:lnTo>
                <a:lnTo>
                  <a:pt x="597382" y="140538"/>
                </a:lnTo>
                <a:lnTo>
                  <a:pt x="597382" y="153847"/>
                </a:lnTo>
                <a:lnTo>
                  <a:pt x="582053" y="153847"/>
                </a:lnTo>
                <a:lnTo>
                  <a:pt x="582053" y="164426"/>
                </a:lnTo>
                <a:lnTo>
                  <a:pt x="625271" y="164426"/>
                </a:lnTo>
                <a:lnTo>
                  <a:pt x="625271" y="153847"/>
                </a:lnTo>
                <a:lnTo>
                  <a:pt x="609955" y="153847"/>
                </a:lnTo>
                <a:lnTo>
                  <a:pt x="609955" y="140538"/>
                </a:lnTo>
                <a:lnTo>
                  <a:pt x="620979" y="140538"/>
                </a:lnTo>
                <a:lnTo>
                  <a:pt x="628129" y="138188"/>
                </a:lnTo>
                <a:lnTo>
                  <a:pt x="637336" y="129971"/>
                </a:lnTo>
                <a:lnTo>
                  <a:pt x="638695" y="128765"/>
                </a:lnTo>
                <a:lnTo>
                  <a:pt x="638771" y="128549"/>
                </a:lnTo>
                <a:lnTo>
                  <a:pt x="638822" y="128409"/>
                </a:lnTo>
                <a:lnTo>
                  <a:pt x="641337" y="121450"/>
                </a:lnTo>
                <a:lnTo>
                  <a:pt x="641337" y="45935"/>
                </a:lnTo>
                <a:close/>
              </a:path>
              <a:path w="1339850" h="445135">
                <a:moveTo>
                  <a:pt x="658622" y="342785"/>
                </a:moveTo>
                <a:lnTo>
                  <a:pt x="607060" y="316788"/>
                </a:lnTo>
                <a:lnTo>
                  <a:pt x="607060" y="328942"/>
                </a:lnTo>
                <a:lnTo>
                  <a:pt x="646049" y="348805"/>
                </a:lnTo>
                <a:lnTo>
                  <a:pt x="607060" y="368782"/>
                </a:lnTo>
                <a:lnTo>
                  <a:pt x="607060" y="380936"/>
                </a:lnTo>
                <a:lnTo>
                  <a:pt x="610362" y="379310"/>
                </a:lnTo>
                <a:lnTo>
                  <a:pt x="658622" y="354939"/>
                </a:lnTo>
                <a:lnTo>
                  <a:pt x="658622" y="342785"/>
                </a:lnTo>
                <a:close/>
              </a:path>
              <a:path w="1339850" h="445135">
                <a:moveTo>
                  <a:pt x="732967" y="2120"/>
                </a:moveTo>
                <a:lnTo>
                  <a:pt x="709714" y="2120"/>
                </a:lnTo>
                <a:lnTo>
                  <a:pt x="673366" y="131787"/>
                </a:lnTo>
                <a:lnTo>
                  <a:pt x="675487" y="90258"/>
                </a:lnTo>
                <a:lnTo>
                  <a:pt x="675487" y="12687"/>
                </a:lnTo>
                <a:lnTo>
                  <a:pt x="686485" y="12687"/>
                </a:lnTo>
                <a:lnTo>
                  <a:pt x="686485" y="2120"/>
                </a:lnTo>
                <a:lnTo>
                  <a:pt x="651611" y="2120"/>
                </a:lnTo>
                <a:lnTo>
                  <a:pt x="651611" y="12687"/>
                </a:lnTo>
                <a:lnTo>
                  <a:pt x="662914" y="12687"/>
                </a:lnTo>
                <a:lnTo>
                  <a:pt x="662914" y="153847"/>
                </a:lnTo>
                <a:lnTo>
                  <a:pt x="652767" y="153847"/>
                </a:lnTo>
                <a:lnTo>
                  <a:pt x="652767" y="164426"/>
                </a:lnTo>
                <a:lnTo>
                  <a:pt x="675081" y="164426"/>
                </a:lnTo>
                <a:lnTo>
                  <a:pt x="684250" y="131787"/>
                </a:lnTo>
                <a:lnTo>
                  <a:pt x="711415" y="35191"/>
                </a:lnTo>
                <a:lnTo>
                  <a:pt x="709193" y="79565"/>
                </a:lnTo>
                <a:lnTo>
                  <a:pt x="709193" y="153847"/>
                </a:lnTo>
                <a:lnTo>
                  <a:pt x="698207" y="153847"/>
                </a:lnTo>
                <a:lnTo>
                  <a:pt x="698207" y="164426"/>
                </a:lnTo>
                <a:lnTo>
                  <a:pt x="732967" y="164426"/>
                </a:lnTo>
                <a:lnTo>
                  <a:pt x="732967" y="153847"/>
                </a:lnTo>
                <a:lnTo>
                  <a:pt x="721779" y="153847"/>
                </a:lnTo>
                <a:lnTo>
                  <a:pt x="721779" y="35191"/>
                </a:lnTo>
                <a:lnTo>
                  <a:pt x="721779" y="12687"/>
                </a:lnTo>
                <a:lnTo>
                  <a:pt x="732967" y="12687"/>
                </a:lnTo>
                <a:lnTo>
                  <a:pt x="732967" y="2120"/>
                </a:lnTo>
                <a:close/>
              </a:path>
              <a:path w="1339850" h="445135">
                <a:moveTo>
                  <a:pt x="786472" y="282524"/>
                </a:moveTo>
                <a:lnTo>
                  <a:pt x="784656" y="275031"/>
                </a:lnTo>
                <a:lnTo>
                  <a:pt x="777405" y="263982"/>
                </a:lnTo>
                <a:lnTo>
                  <a:pt x="773899" y="262280"/>
                </a:lnTo>
                <a:lnTo>
                  <a:pt x="773899" y="283540"/>
                </a:lnTo>
                <a:lnTo>
                  <a:pt x="773899" y="327291"/>
                </a:lnTo>
                <a:lnTo>
                  <a:pt x="769810" y="333273"/>
                </a:lnTo>
                <a:lnTo>
                  <a:pt x="744524" y="333273"/>
                </a:lnTo>
                <a:lnTo>
                  <a:pt x="744524" y="271780"/>
                </a:lnTo>
                <a:lnTo>
                  <a:pt x="765060" y="271780"/>
                </a:lnTo>
                <a:lnTo>
                  <a:pt x="768172" y="273227"/>
                </a:lnTo>
                <a:lnTo>
                  <a:pt x="772756" y="279006"/>
                </a:lnTo>
                <a:lnTo>
                  <a:pt x="773899" y="283540"/>
                </a:lnTo>
                <a:lnTo>
                  <a:pt x="773899" y="262280"/>
                </a:lnTo>
                <a:lnTo>
                  <a:pt x="771715" y="261213"/>
                </a:lnTo>
                <a:lnTo>
                  <a:pt x="720852" y="261213"/>
                </a:lnTo>
                <a:lnTo>
                  <a:pt x="720852" y="271780"/>
                </a:lnTo>
                <a:lnTo>
                  <a:pt x="731951" y="271780"/>
                </a:lnTo>
                <a:lnTo>
                  <a:pt x="731951" y="412953"/>
                </a:lnTo>
                <a:lnTo>
                  <a:pt x="720648" y="412953"/>
                </a:lnTo>
                <a:lnTo>
                  <a:pt x="720648" y="423519"/>
                </a:lnTo>
                <a:lnTo>
                  <a:pt x="762279" y="423519"/>
                </a:lnTo>
                <a:lnTo>
                  <a:pt x="762279" y="412953"/>
                </a:lnTo>
                <a:lnTo>
                  <a:pt x="744524" y="412953"/>
                </a:lnTo>
                <a:lnTo>
                  <a:pt x="744524" y="343839"/>
                </a:lnTo>
                <a:lnTo>
                  <a:pt x="770877" y="343839"/>
                </a:lnTo>
                <a:lnTo>
                  <a:pt x="776351" y="341363"/>
                </a:lnTo>
                <a:lnTo>
                  <a:pt x="782942" y="333273"/>
                </a:lnTo>
                <a:lnTo>
                  <a:pt x="784453" y="331431"/>
                </a:lnTo>
                <a:lnTo>
                  <a:pt x="786472" y="323697"/>
                </a:lnTo>
                <a:lnTo>
                  <a:pt x="786472" y="282524"/>
                </a:lnTo>
                <a:close/>
              </a:path>
              <a:path w="1339850" h="445135">
                <a:moveTo>
                  <a:pt x="823912" y="2120"/>
                </a:moveTo>
                <a:lnTo>
                  <a:pt x="789051" y="2120"/>
                </a:lnTo>
                <a:lnTo>
                  <a:pt x="789051" y="12687"/>
                </a:lnTo>
                <a:lnTo>
                  <a:pt x="800138" y="12687"/>
                </a:lnTo>
                <a:lnTo>
                  <a:pt x="800138" y="153847"/>
                </a:lnTo>
                <a:lnTo>
                  <a:pt x="768540" y="153847"/>
                </a:lnTo>
                <a:lnTo>
                  <a:pt x="768540" y="12687"/>
                </a:lnTo>
                <a:lnTo>
                  <a:pt x="779538" y="12687"/>
                </a:lnTo>
                <a:lnTo>
                  <a:pt x="779538" y="2120"/>
                </a:lnTo>
                <a:lnTo>
                  <a:pt x="744664" y="2120"/>
                </a:lnTo>
                <a:lnTo>
                  <a:pt x="744664" y="12687"/>
                </a:lnTo>
                <a:lnTo>
                  <a:pt x="755967" y="12687"/>
                </a:lnTo>
                <a:lnTo>
                  <a:pt x="755967" y="153847"/>
                </a:lnTo>
                <a:lnTo>
                  <a:pt x="744664" y="153847"/>
                </a:lnTo>
                <a:lnTo>
                  <a:pt x="744664" y="164426"/>
                </a:lnTo>
                <a:lnTo>
                  <a:pt x="812711" y="164426"/>
                </a:lnTo>
                <a:lnTo>
                  <a:pt x="812711" y="185026"/>
                </a:lnTo>
                <a:lnTo>
                  <a:pt x="823912" y="185026"/>
                </a:lnTo>
                <a:lnTo>
                  <a:pt x="823912" y="153847"/>
                </a:lnTo>
                <a:lnTo>
                  <a:pt x="812711" y="153847"/>
                </a:lnTo>
                <a:lnTo>
                  <a:pt x="812711" y="12687"/>
                </a:lnTo>
                <a:lnTo>
                  <a:pt x="823912" y="12687"/>
                </a:lnTo>
                <a:lnTo>
                  <a:pt x="823912" y="2120"/>
                </a:lnTo>
                <a:close/>
              </a:path>
              <a:path w="1339850" h="445135">
                <a:moveTo>
                  <a:pt x="877811" y="412953"/>
                </a:moveTo>
                <a:lnTo>
                  <a:pt x="866609" y="412953"/>
                </a:lnTo>
                <a:lnTo>
                  <a:pt x="859688" y="362026"/>
                </a:lnTo>
                <a:lnTo>
                  <a:pt x="858431" y="352717"/>
                </a:lnTo>
                <a:lnTo>
                  <a:pt x="848575" y="280225"/>
                </a:lnTo>
                <a:lnTo>
                  <a:pt x="845997" y="261213"/>
                </a:lnTo>
                <a:lnTo>
                  <a:pt x="845820" y="261213"/>
                </a:lnTo>
                <a:lnTo>
                  <a:pt x="845820" y="352717"/>
                </a:lnTo>
                <a:lnTo>
                  <a:pt x="827354" y="352717"/>
                </a:lnTo>
                <a:lnTo>
                  <a:pt x="835939" y="280225"/>
                </a:lnTo>
                <a:lnTo>
                  <a:pt x="845820" y="352717"/>
                </a:lnTo>
                <a:lnTo>
                  <a:pt x="845820" y="261213"/>
                </a:lnTo>
                <a:lnTo>
                  <a:pt x="825754" y="261213"/>
                </a:lnTo>
                <a:lnTo>
                  <a:pt x="807643" y="412953"/>
                </a:lnTo>
                <a:lnTo>
                  <a:pt x="796442" y="412953"/>
                </a:lnTo>
                <a:lnTo>
                  <a:pt x="796442" y="423519"/>
                </a:lnTo>
                <a:lnTo>
                  <a:pt x="831316" y="423519"/>
                </a:lnTo>
                <a:lnTo>
                  <a:pt x="831316" y="412953"/>
                </a:lnTo>
                <a:lnTo>
                  <a:pt x="820216" y="412953"/>
                </a:lnTo>
                <a:lnTo>
                  <a:pt x="826249" y="362026"/>
                </a:lnTo>
                <a:lnTo>
                  <a:pt x="847090" y="362026"/>
                </a:lnTo>
                <a:lnTo>
                  <a:pt x="854024" y="412953"/>
                </a:lnTo>
                <a:lnTo>
                  <a:pt x="842937" y="412953"/>
                </a:lnTo>
                <a:lnTo>
                  <a:pt x="842937" y="423519"/>
                </a:lnTo>
                <a:lnTo>
                  <a:pt x="877811" y="423519"/>
                </a:lnTo>
                <a:lnTo>
                  <a:pt x="877811" y="412953"/>
                </a:lnTo>
                <a:close/>
              </a:path>
              <a:path w="1339850" h="445135">
                <a:moveTo>
                  <a:pt x="919086" y="2120"/>
                </a:moveTo>
                <a:lnTo>
                  <a:pt x="895832" y="2120"/>
                </a:lnTo>
                <a:lnTo>
                  <a:pt x="859472" y="131787"/>
                </a:lnTo>
                <a:lnTo>
                  <a:pt x="861606" y="90258"/>
                </a:lnTo>
                <a:lnTo>
                  <a:pt x="861606" y="12687"/>
                </a:lnTo>
                <a:lnTo>
                  <a:pt x="872591" y="12687"/>
                </a:lnTo>
                <a:lnTo>
                  <a:pt x="872591" y="2120"/>
                </a:lnTo>
                <a:lnTo>
                  <a:pt x="837717" y="2120"/>
                </a:lnTo>
                <a:lnTo>
                  <a:pt x="837717" y="12687"/>
                </a:lnTo>
                <a:lnTo>
                  <a:pt x="849033" y="12687"/>
                </a:lnTo>
                <a:lnTo>
                  <a:pt x="849033" y="153847"/>
                </a:lnTo>
                <a:lnTo>
                  <a:pt x="838885" y="153847"/>
                </a:lnTo>
                <a:lnTo>
                  <a:pt x="838885" y="164426"/>
                </a:lnTo>
                <a:lnTo>
                  <a:pt x="861187" y="164426"/>
                </a:lnTo>
                <a:lnTo>
                  <a:pt x="870356" y="131787"/>
                </a:lnTo>
                <a:lnTo>
                  <a:pt x="897534" y="35191"/>
                </a:lnTo>
                <a:lnTo>
                  <a:pt x="895311" y="79565"/>
                </a:lnTo>
                <a:lnTo>
                  <a:pt x="895311" y="153847"/>
                </a:lnTo>
                <a:lnTo>
                  <a:pt x="884313" y="153847"/>
                </a:lnTo>
                <a:lnTo>
                  <a:pt x="884313" y="164426"/>
                </a:lnTo>
                <a:lnTo>
                  <a:pt x="919086" y="164426"/>
                </a:lnTo>
                <a:lnTo>
                  <a:pt x="919086" y="153847"/>
                </a:lnTo>
                <a:lnTo>
                  <a:pt x="907884" y="153847"/>
                </a:lnTo>
                <a:lnTo>
                  <a:pt x="907884" y="35191"/>
                </a:lnTo>
                <a:lnTo>
                  <a:pt x="907884" y="12687"/>
                </a:lnTo>
                <a:lnTo>
                  <a:pt x="919086" y="12687"/>
                </a:lnTo>
                <a:lnTo>
                  <a:pt x="919086" y="2120"/>
                </a:lnTo>
                <a:close/>
              </a:path>
              <a:path w="1339850" h="445135">
                <a:moveTo>
                  <a:pt x="948194" y="261213"/>
                </a:moveTo>
                <a:lnTo>
                  <a:pt x="937844" y="261213"/>
                </a:lnTo>
                <a:lnTo>
                  <a:pt x="937818" y="261391"/>
                </a:lnTo>
                <a:lnTo>
                  <a:pt x="936510" y="270090"/>
                </a:lnTo>
                <a:lnTo>
                  <a:pt x="936066" y="270090"/>
                </a:lnTo>
                <a:lnTo>
                  <a:pt x="935901" y="269671"/>
                </a:lnTo>
                <a:lnTo>
                  <a:pt x="933310" y="262763"/>
                </a:lnTo>
                <a:lnTo>
                  <a:pt x="926858" y="259105"/>
                </a:lnTo>
                <a:lnTo>
                  <a:pt x="908253" y="259105"/>
                </a:lnTo>
                <a:lnTo>
                  <a:pt x="901598" y="261391"/>
                </a:lnTo>
                <a:lnTo>
                  <a:pt x="891870" y="270548"/>
                </a:lnTo>
                <a:lnTo>
                  <a:pt x="889444" y="277761"/>
                </a:lnTo>
                <a:lnTo>
                  <a:pt x="889444" y="405904"/>
                </a:lnTo>
                <a:lnTo>
                  <a:pt x="891806" y="412864"/>
                </a:lnTo>
                <a:lnTo>
                  <a:pt x="901242" y="423075"/>
                </a:lnTo>
                <a:lnTo>
                  <a:pt x="908570" y="425627"/>
                </a:lnTo>
                <a:lnTo>
                  <a:pt x="927620" y="425627"/>
                </a:lnTo>
                <a:lnTo>
                  <a:pt x="934847" y="423316"/>
                </a:lnTo>
                <a:lnTo>
                  <a:pt x="944372" y="415061"/>
                </a:lnTo>
                <a:lnTo>
                  <a:pt x="945527" y="414070"/>
                </a:lnTo>
                <a:lnTo>
                  <a:pt x="948194" y="406844"/>
                </a:lnTo>
                <a:lnTo>
                  <a:pt x="948194" y="365366"/>
                </a:lnTo>
                <a:lnTo>
                  <a:pt x="935621" y="365366"/>
                </a:lnTo>
                <a:lnTo>
                  <a:pt x="935621" y="403390"/>
                </a:lnTo>
                <a:lnTo>
                  <a:pt x="934250" y="407504"/>
                </a:lnTo>
                <a:lnTo>
                  <a:pt x="928751" y="413550"/>
                </a:lnTo>
                <a:lnTo>
                  <a:pt x="924420" y="415061"/>
                </a:lnTo>
                <a:lnTo>
                  <a:pt x="913434" y="415061"/>
                </a:lnTo>
                <a:lnTo>
                  <a:pt x="909408" y="413689"/>
                </a:lnTo>
                <a:lnTo>
                  <a:pt x="903503" y="408203"/>
                </a:lnTo>
                <a:lnTo>
                  <a:pt x="902017" y="403948"/>
                </a:lnTo>
                <a:lnTo>
                  <a:pt x="902017" y="283806"/>
                </a:lnTo>
                <a:lnTo>
                  <a:pt x="903389" y="278815"/>
                </a:lnTo>
                <a:lnTo>
                  <a:pt x="908888" y="271500"/>
                </a:lnTo>
                <a:lnTo>
                  <a:pt x="913142" y="269671"/>
                </a:lnTo>
                <a:lnTo>
                  <a:pt x="924064" y="269671"/>
                </a:lnTo>
                <a:lnTo>
                  <a:pt x="928141" y="271322"/>
                </a:lnTo>
                <a:lnTo>
                  <a:pt x="934123" y="277926"/>
                </a:lnTo>
                <a:lnTo>
                  <a:pt x="935621" y="283095"/>
                </a:lnTo>
                <a:lnTo>
                  <a:pt x="935621" y="318947"/>
                </a:lnTo>
                <a:lnTo>
                  <a:pt x="948194" y="318947"/>
                </a:lnTo>
                <a:lnTo>
                  <a:pt x="948194" y="270090"/>
                </a:lnTo>
                <a:lnTo>
                  <a:pt x="948194" y="261213"/>
                </a:lnTo>
                <a:close/>
              </a:path>
              <a:path w="1339850" h="445135">
                <a:moveTo>
                  <a:pt x="1017371" y="2120"/>
                </a:moveTo>
                <a:lnTo>
                  <a:pt x="930821" y="2120"/>
                </a:lnTo>
                <a:lnTo>
                  <a:pt x="930821" y="59702"/>
                </a:lnTo>
                <a:lnTo>
                  <a:pt x="943406" y="59702"/>
                </a:lnTo>
                <a:lnTo>
                  <a:pt x="943406" y="12687"/>
                </a:lnTo>
                <a:lnTo>
                  <a:pt x="967816" y="12687"/>
                </a:lnTo>
                <a:lnTo>
                  <a:pt x="967816" y="153847"/>
                </a:lnTo>
                <a:lnTo>
                  <a:pt x="952487" y="153847"/>
                </a:lnTo>
                <a:lnTo>
                  <a:pt x="952487" y="164426"/>
                </a:lnTo>
                <a:lnTo>
                  <a:pt x="995705" y="164426"/>
                </a:lnTo>
                <a:lnTo>
                  <a:pt x="995705" y="153847"/>
                </a:lnTo>
                <a:lnTo>
                  <a:pt x="980389" y="153847"/>
                </a:lnTo>
                <a:lnTo>
                  <a:pt x="980389" y="12687"/>
                </a:lnTo>
                <a:lnTo>
                  <a:pt x="1004798" y="12687"/>
                </a:lnTo>
                <a:lnTo>
                  <a:pt x="1004798" y="59702"/>
                </a:lnTo>
                <a:lnTo>
                  <a:pt x="1017371" y="59702"/>
                </a:lnTo>
                <a:lnTo>
                  <a:pt x="1017371" y="12687"/>
                </a:lnTo>
                <a:lnTo>
                  <a:pt x="1017371" y="2120"/>
                </a:lnTo>
                <a:close/>
              </a:path>
              <a:path w="1339850" h="445135">
                <a:moveTo>
                  <a:pt x="1051991" y="261213"/>
                </a:moveTo>
                <a:lnTo>
                  <a:pt x="1013104" y="261213"/>
                </a:lnTo>
                <a:lnTo>
                  <a:pt x="1013104" y="271780"/>
                </a:lnTo>
                <a:lnTo>
                  <a:pt x="1025359" y="271780"/>
                </a:lnTo>
                <a:lnTo>
                  <a:pt x="1005497" y="335178"/>
                </a:lnTo>
                <a:lnTo>
                  <a:pt x="985316" y="271780"/>
                </a:lnTo>
                <a:lnTo>
                  <a:pt x="997889" y="271780"/>
                </a:lnTo>
                <a:lnTo>
                  <a:pt x="997889" y="261213"/>
                </a:lnTo>
                <a:lnTo>
                  <a:pt x="958684" y="261213"/>
                </a:lnTo>
                <a:lnTo>
                  <a:pt x="958684" y="271780"/>
                </a:lnTo>
                <a:lnTo>
                  <a:pt x="971892" y="271780"/>
                </a:lnTo>
                <a:lnTo>
                  <a:pt x="995540" y="342912"/>
                </a:lnTo>
                <a:lnTo>
                  <a:pt x="971892" y="412953"/>
                </a:lnTo>
                <a:lnTo>
                  <a:pt x="958684" y="412953"/>
                </a:lnTo>
                <a:lnTo>
                  <a:pt x="958684" y="423519"/>
                </a:lnTo>
                <a:lnTo>
                  <a:pt x="997889" y="423519"/>
                </a:lnTo>
                <a:lnTo>
                  <a:pt x="997889" y="412953"/>
                </a:lnTo>
                <a:lnTo>
                  <a:pt x="984453" y="412953"/>
                </a:lnTo>
                <a:lnTo>
                  <a:pt x="1005065" y="349478"/>
                </a:lnTo>
                <a:lnTo>
                  <a:pt x="1025359" y="412953"/>
                </a:lnTo>
                <a:lnTo>
                  <a:pt x="1013104" y="412953"/>
                </a:lnTo>
                <a:lnTo>
                  <a:pt x="1013104" y="423519"/>
                </a:lnTo>
                <a:lnTo>
                  <a:pt x="1051991" y="423519"/>
                </a:lnTo>
                <a:lnTo>
                  <a:pt x="1051991" y="412953"/>
                </a:lnTo>
                <a:lnTo>
                  <a:pt x="1038567" y="412953"/>
                </a:lnTo>
                <a:lnTo>
                  <a:pt x="1017574" y="349478"/>
                </a:lnTo>
                <a:lnTo>
                  <a:pt x="1015047" y="341833"/>
                </a:lnTo>
                <a:lnTo>
                  <a:pt x="1017219" y="335178"/>
                </a:lnTo>
                <a:lnTo>
                  <a:pt x="1037882" y="271780"/>
                </a:lnTo>
                <a:lnTo>
                  <a:pt x="1051991" y="271780"/>
                </a:lnTo>
                <a:lnTo>
                  <a:pt x="1051991" y="261213"/>
                </a:lnTo>
                <a:close/>
              </a:path>
              <a:path w="1339850" h="445135">
                <a:moveTo>
                  <a:pt x="1120317" y="278968"/>
                </a:moveTo>
                <a:lnTo>
                  <a:pt x="1117879" y="271957"/>
                </a:lnTo>
                <a:lnTo>
                  <a:pt x="1115695" y="269671"/>
                </a:lnTo>
                <a:lnTo>
                  <a:pt x="1108100" y="261670"/>
                </a:lnTo>
                <a:lnTo>
                  <a:pt x="1107744" y="261556"/>
                </a:lnTo>
                <a:lnTo>
                  <a:pt x="1107744" y="281012"/>
                </a:lnTo>
                <a:lnTo>
                  <a:pt x="1107744" y="403021"/>
                </a:lnTo>
                <a:lnTo>
                  <a:pt x="1106322" y="407225"/>
                </a:lnTo>
                <a:lnTo>
                  <a:pt x="1100632" y="413499"/>
                </a:lnTo>
                <a:lnTo>
                  <a:pt x="1096225" y="415061"/>
                </a:lnTo>
                <a:lnTo>
                  <a:pt x="1084986" y="415061"/>
                </a:lnTo>
                <a:lnTo>
                  <a:pt x="1080795" y="413677"/>
                </a:lnTo>
                <a:lnTo>
                  <a:pt x="1074547" y="408114"/>
                </a:lnTo>
                <a:lnTo>
                  <a:pt x="1072984" y="403720"/>
                </a:lnTo>
                <a:lnTo>
                  <a:pt x="1072984" y="281495"/>
                </a:lnTo>
                <a:lnTo>
                  <a:pt x="1074369" y="277329"/>
                </a:lnTo>
                <a:lnTo>
                  <a:pt x="1079919" y="271195"/>
                </a:lnTo>
                <a:lnTo>
                  <a:pt x="1084287" y="269671"/>
                </a:lnTo>
                <a:lnTo>
                  <a:pt x="1095667" y="269671"/>
                </a:lnTo>
                <a:lnTo>
                  <a:pt x="1099934" y="271056"/>
                </a:lnTo>
                <a:lnTo>
                  <a:pt x="1106182" y="276618"/>
                </a:lnTo>
                <a:lnTo>
                  <a:pt x="1107744" y="281012"/>
                </a:lnTo>
                <a:lnTo>
                  <a:pt x="1107744" y="261556"/>
                </a:lnTo>
                <a:lnTo>
                  <a:pt x="1100531" y="259105"/>
                </a:lnTo>
                <a:lnTo>
                  <a:pt x="1081125" y="259105"/>
                </a:lnTo>
                <a:lnTo>
                  <a:pt x="1073861" y="261442"/>
                </a:lnTo>
                <a:lnTo>
                  <a:pt x="1063091" y="270814"/>
                </a:lnTo>
                <a:lnTo>
                  <a:pt x="1063002" y="271056"/>
                </a:lnTo>
                <a:lnTo>
                  <a:pt x="1062951" y="271195"/>
                </a:lnTo>
                <a:lnTo>
                  <a:pt x="1060411" y="278117"/>
                </a:lnTo>
                <a:lnTo>
                  <a:pt x="1060411" y="405625"/>
                </a:lnTo>
                <a:lnTo>
                  <a:pt x="1062812" y="412686"/>
                </a:lnTo>
                <a:lnTo>
                  <a:pt x="1072438" y="423037"/>
                </a:lnTo>
                <a:lnTo>
                  <a:pt x="1079982" y="425627"/>
                </a:lnTo>
                <a:lnTo>
                  <a:pt x="1099527" y="425627"/>
                </a:lnTo>
                <a:lnTo>
                  <a:pt x="1117777" y="413499"/>
                </a:lnTo>
                <a:lnTo>
                  <a:pt x="1120317" y="406615"/>
                </a:lnTo>
                <a:lnTo>
                  <a:pt x="1120317" y="278968"/>
                </a:lnTo>
                <a:close/>
              </a:path>
              <a:path w="1339850" h="445135">
                <a:moveTo>
                  <a:pt x="1213027" y="261213"/>
                </a:moveTo>
                <a:lnTo>
                  <a:pt x="1189253" y="261213"/>
                </a:lnTo>
                <a:lnTo>
                  <a:pt x="1189253" y="271780"/>
                </a:lnTo>
                <a:lnTo>
                  <a:pt x="1189253" y="412953"/>
                </a:lnTo>
                <a:lnTo>
                  <a:pt x="1153896" y="412953"/>
                </a:lnTo>
                <a:lnTo>
                  <a:pt x="1153998" y="412673"/>
                </a:lnTo>
                <a:lnTo>
                  <a:pt x="1155992" y="407492"/>
                </a:lnTo>
                <a:lnTo>
                  <a:pt x="1156843" y="402386"/>
                </a:lnTo>
                <a:lnTo>
                  <a:pt x="1159027" y="271780"/>
                </a:lnTo>
                <a:lnTo>
                  <a:pt x="1189253" y="271780"/>
                </a:lnTo>
                <a:lnTo>
                  <a:pt x="1189253" y="261213"/>
                </a:lnTo>
                <a:lnTo>
                  <a:pt x="1134719" y="261213"/>
                </a:lnTo>
                <a:lnTo>
                  <a:pt x="1134719" y="271780"/>
                </a:lnTo>
                <a:lnTo>
                  <a:pt x="1146454" y="271780"/>
                </a:lnTo>
                <a:lnTo>
                  <a:pt x="1146365" y="373138"/>
                </a:lnTo>
                <a:lnTo>
                  <a:pt x="1146251" y="376809"/>
                </a:lnTo>
                <a:lnTo>
                  <a:pt x="1145438" y="389077"/>
                </a:lnTo>
                <a:lnTo>
                  <a:pt x="1145006" y="393839"/>
                </a:lnTo>
                <a:lnTo>
                  <a:pt x="1144930" y="394360"/>
                </a:lnTo>
                <a:lnTo>
                  <a:pt x="1144041" y="400672"/>
                </a:lnTo>
                <a:lnTo>
                  <a:pt x="1140828" y="412953"/>
                </a:lnTo>
                <a:lnTo>
                  <a:pt x="1133983" y="412953"/>
                </a:lnTo>
                <a:lnTo>
                  <a:pt x="1133983" y="444550"/>
                </a:lnTo>
                <a:lnTo>
                  <a:pt x="1146556" y="444550"/>
                </a:lnTo>
                <a:lnTo>
                  <a:pt x="1146556" y="423519"/>
                </a:lnTo>
                <a:lnTo>
                  <a:pt x="1201712" y="423519"/>
                </a:lnTo>
                <a:lnTo>
                  <a:pt x="1201712" y="444550"/>
                </a:lnTo>
                <a:lnTo>
                  <a:pt x="1213027" y="444550"/>
                </a:lnTo>
                <a:lnTo>
                  <a:pt x="1213027" y="423519"/>
                </a:lnTo>
                <a:lnTo>
                  <a:pt x="1213027" y="412953"/>
                </a:lnTo>
                <a:lnTo>
                  <a:pt x="1201826" y="412953"/>
                </a:lnTo>
                <a:lnTo>
                  <a:pt x="1201826" y="271780"/>
                </a:lnTo>
                <a:lnTo>
                  <a:pt x="1213027" y="271780"/>
                </a:lnTo>
                <a:lnTo>
                  <a:pt x="1213027" y="261213"/>
                </a:lnTo>
                <a:close/>
              </a:path>
              <a:path w="1339850" h="445135">
                <a:moveTo>
                  <a:pt x="1295044" y="362089"/>
                </a:moveTo>
                <a:lnTo>
                  <a:pt x="1293228" y="354622"/>
                </a:lnTo>
                <a:lnTo>
                  <a:pt x="1291132" y="351447"/>
                </a:lnTo>
                <a:lnTo>
                  <a:pt x="1285963" y="343636"/>
                </a:lnTo>
                <a:lnTo>
                  <a:pt x="1282458" y="341947"/>
                </a:lnTo>
                <a:lnTo>
                  <a:pt x="1282458" y="357441"/>
                </a:lnTo>
                <a:lnTo>
                  <a:pt x="1282458" y="400481"/>
                </a:lnTo>
                <a:lnTo>
                  <a:pt x="1281430" y="404850"/>
                </a:lnTo>
                <a:lnTo>
                  <a:pt x="1277264" y="411327"/>
                </a:lnTo>
                <a:lnTo>
                  <a:pt x="1274051" y="412953"/>
                </a:lnTo>
                <a:lnTo>
                  <a:pt x="1253083" y="412953"/>
                </a:lnTo>
                <a:lnTo>
                  <a:pt x="1253083" y="351447"/>
                </a:lnTo>
                <a:lnTo>
                  <a:pt x="1278343" y="351447"/>
                </a:lnTo>
                <a:lnTo>
                  <a:pt x="1282458" y="357441"/>
                </a:lnTo>
                <a:lnTo>
                  <a:pt x="1282458" y="341947"/>
                </a:lnTo>
                <a:lnTo>
                  <a:pt x="1280287" y="340880"/>
                </a:lnTo>
                <a:lnTo>
                  <a:pt x="1253083" y="340880"/>
                </a:lnTo>
                <a:lnTo>
                  <a:pt x="1253083" y="271780"/>
                </a:lnTo>
                <a:lnTo>
                  <a:pt x="1264081" y="271780"/>
                </a:lnTo>
                <a:lnTo>
                  <a:pt x="1264081" y="261213"/>
                </a:lnTo>
                <a:lnTo>
                  <a:pt x="1229423" y="261213"/>
                </a:lnTo>
                <a:lnTo>
                  <a:pt x="1229423" y="271780"/>
                </a:lnTo>
                <a:lnTo>
                  <a:pt x="1240510" y="271780"/>
                </a:lnTo>
                <a:lnTo>
                  <a:pt x="1240510" y="412953"/>
                </a:lnTo>
                <a:lnTo>
                  <a:pt x="1229423" y="412953"/>
                </a:lnTo>
                <a:lnTo>
                  <a:pt x="1229423" y="423519"/>
                </a:lnTo>
                <a:lnTo>
                  <a:pt x="1279436" y="423519"/>
                </a:lnTo>
                <a:lnTo>
                  <a:pt x="1284909" y="421030"/>
                </a:lnTo>
                <a:lnTo>
                  <a:pt x="1293012" y="411099"/>
                </a:lnTo>
                <a:lnTo>
                  <a:pt x="1295044" y="403339"/>
                </a:lnTo>
                <a:lnTo>
                  <a:pt x="1295044" y="362089"/>
                </a:lnTo>
                <a:close/>
              </a:path>
              <a:path w="1339850" h="445135">
                <a:moveTo>
                  <a:pt x="1339837" y="261213"/>
                </a:moveTo>
                <a:lnTo>
                  <a:pt x="1305179" y="261213"/>
                </a:lnTo>
                <a:lnTo>
                  <a:pt x="1305179" y="271780"/>
                </a:lnTo>
                <a:lnTo>
                  <a:pt x="1316278" y="271780"/>
                </a:lnTo>
                <a:lnTo>
                  <a:pt x="1316278" y="412953"/>
                </a:lnTo>
                <a:lnTo>
                  <a:pt x="1305179" y="412953"/>
                </a:lnTo>
                <a:lnTo>
                  <a:pt x="1305179" y="423519"/>
                </a:lnTo>
                <a:lnTo>
                  <a:pt x="1339837" y="423519"/>
                </a:lnTo>
                <a:lnTo>
                  <a:pt x="1339837" y="412953"/>
                </a:lnTo>
                <a:lnTo>
                  <a:pt x="1328750" y="412953"/>
                </a:lnTo>
                <a:lnTo>
                  <a:pt x="1328750" y="271780"/>
                </a:lnTo>
                <a:lnTo>
                  <a:pt x="1339837" y="271780"/>
                </a:lnTo>
                <a:lnTo>
                  <a:pt x="1339837" y="26121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26" name="object 26"/>
          <p:cNvSpPr/>
          <p:nvPr/>
        </p:nvSpPr>
        <p:spPr>
          <a:xfrm>
            <a:off x="2273293" y="3790000"/>
            <a:ext cx="3492059" cy="2562647"/>
          </a:xfrm>
          <a:custGeom>
            <a:avLst/>
            <a:gdLst/>
            <a:ahLst/>
            <a:cxnLst/>
            <a:rect l="l" t="t" r="r" b="b"/>
            <a:pathLst>
              <a:path w="3668395" h="2172970">
                <a:moveTo>
                  <a:pt x="361188" y="2134362"/>
                </a:moveTo>
                <a:lnTo>
                  <a:pt x="214883" y="2134362"/>
                </a:lnTo>
                <a:lnTo>
                  <a:pt x="198120" y="2124837"/>
                </a:lnTo>
                <a:lnTo>
                  <a:pt x="152400" y="2096262"/>
                </a:lnTo>
                <a:lnTo>
                  <a:pt x="138683" y="2077212"/>
                </a:lnTo>
                <a:lnTo>
                  <a:pt x="124968" y="2067687"/>
                </a:lnTo>
                <a:lnTo>
                  <a:pt x="99060" y="2048637"/>
                </a:lnTo>
                <a:lnTo>
                  <a:pt x="86868" y="2029587"/>
                </a:lnTo>
                <a:lnTo>
                  <a:pt x="76200" y="2020062"/>
                </a:lnTo>
                <a:lnTo>
                  <a:pt x="65532" y="2001012"/>
                </a:lnTo>
                <a:lnTo>
                  <a:pt x="54864" y="1991487"/>
                </a:lnTo>
                <a:lnTo>
                  <a:pt x="45720" y="1972437"/>
                </a:lnTo>
                <a:lnTo>
                  <a:pt x="30480" y="1934337"/>
                </a:lnTo>
                <a:lnTo>
                  <a:pt x="24383" y="1924812"/>
                </a:lnTo>
                <a:lnTo>
                  <a:pt x="12191" y="1886712"/>
                </a:lnTo>
                <a:lnTo>
                  <a:pt x="9144" y="1867662"/>
                </a:lnTo>
                <a:lnTo>
                  <a:pt x="4572" y="1848612"/>
                </a:lnTo>
                <a:lnTo>
                  <a:pt x="0" y="1791462"/>
                </a:lnTo>
                <a:lnTo>
                  <a:pt x="0" y="353187"/>
                </a:lnTo>
                <a:lnTo>
                  <a:pt x="4572" y="296037"/>
                </a:lnTo>
                <a:lnTo>
                  <a:pt x="9144" y="276987"/>
                </a:lnTo>
                <a:lnTo>
                  <a:pt x="12191" y="257937"/>
                </a:lnTo>
                <a:lnTo>
                  <a:pt x="24383" y="229362"/>
                </a:lnTo>
                <a:lnTo>
                  <a:pt x="30480" y="210312"/>
                </a:lnTo>
                <a:lnTo>
                  <a:pt x="45720" y="172212"/>
                </a:lnTo>
                <a:lnTo>
                  <a:pt x="54864" y="162687"/>
                </a:lnTo>
                <a:lnTo>
                  <a:pt x="76200" y="134112"/>
                </a:lnTo>
                <a:lnTo>
                  <a:pt x="86868" y="115062"/>
                </a:lnTo>
                <a:lnTo>
                  <a:pt x="111252" y="86487"/>
                </a:lnTo>
                <a:lnTo>
                  <a:pt x="152400" y="57912"/>
                </a:lnTo>
                <a:lnTo>
                  <a:pt x="182880" y="29337"/>
                </a:lnTo>
                <a:lnTo>
                  <a:pt x="198120" y="19812"/>
                </a:lnTo>
                <a:lnTo>
                  <a:pt x="231648" y="10287"/>
                </a:lnTo>
                <a:lnTo>
                  <a:pt x="248412" y="762"/>
                </a:lnTo>
                <a:lnTo>
                  <a:pt x="251338" y="0"/>
                </a:lnTo>
                <a:lnTo>
                  <a:pt x="3418514" y="0"/>
                </a:lnTo>
                <a:lnTo>
                  <a:pt x="3436620" y="10287"/>
                </a:lnTo>
                <a:lnTo>
                  <a:pt x="3470148" y="19812"/>
                </a:lnTo>
                <a:lnTo>
                  <a:pt x="310896" y="19812"/>
                </a:lnTo>
                <a:lnTo>
                  <a:pt x="292608" y="29337"/>
                </a:lnTo>
                <a:lnTo>
                  <a:pt x="277368" y="29337"/>
                </a:lnTo>
                <a:lnTo>
                  <a:pt x="262128" y="38862"/>
                </a:lnTo>
                <a:lnTo>
                  <a:pt x="246887" y="38862"/>
                </a:lnTo>
                <a:lnTo>
                  <a:pt x="216408" y="57912"/>
                </a:lnTo>
                <a:lnTo>
                  <a:pt x="161544" y="96012"/>
                </a:lnTo>
                <a:lnTo>
                  <a:pt x="163068" y="96012"/>
                </a:lnTo>
                <a:lnTo>
                  <a:pt x="149352" y="105537"/>
                </a:lnTo>
                <a:lnTo>
                  <a:pt x="150876" y="105537"/>
                </a:lnTo>
                <a:lnTo>
                  <a:pt x="137160" y="115062"/>
                </a:lnTo>
                <a:lnTo>
                  <a:pt x="138683" y="115062"/>
                </a:lnTo>
                <a:lnTo>
                  <a:pt x="126491" y="124587"/>
                </a:lnTo>
                <a:lnTo>
                  <a:pt x="128016" y="124587"/>
                </a:lnTo>
                <a:lnTo>
                  <a:pt x="121920" y="134112"/>
                </a:lnTo>
                <a:lnTo>
                  <a:pt x="117348" y="134112"/>
                </a:lnTo>
                <a:lnTo>
                  <a:pt x="96012" y="162687"/>
                </a:lnTo>
                <a:lnTo>
                  <a:pt x="97536" y="162687"/>
                </a:lnTo>
                <a:lnTo>
                  <a:pt x="79248" y="191262"/>
                </a:lnTo>
                <a:lnTo>
                  <a:pt x="80772" y="191262"/>
                </a:lnTo>
                <a:lnTo>
                  <a:pt x="71628" y="210312"/>
                </a:lnTo>
                <a:lnTo>
                  <a:pt x="73152" y="210312"/>
                </a:lnTo>
                <a:lnTo>
                  <a:pt x="65532" y="219837"/>
                </a:lnTo>
                <a:lnTo>
                  <a:pt x="53340" y="257937"/>
                </a:lnTo>
                <a:lnTo>
                  <a:pt x="54864" y="257937"/>
                </a:lnTo>
                <a:lnTo>
                  <a:pt x="48768" y="267462"/>
                </a:lnTo>
                <a:lnTo>
                  <a:pt x="50291" y="267462"/>
                </a:lnTo>
                <a:lnTo>
                  <a:pt x="45720" y="286512"/>
                </a:lnTo>
                <a:lnTo>
                  <a:pt x="42672" y="305562"/>
                </a:lnTo>
                <a:lnTo>
                  <a:pt x="41148" y="324612"/>
                </a:lnTo>
                <a:lnTo>
                  <a:pt x="38100" y="353187"/>
                </a:lnTo>
                <a:lnTo>
                  <a:pt x="38100" y="1791462"/>
                </a:lnTo>
                <a:lnTo>
                  <a:pt x="41148" y="1829562"/>
                </a:lnTo>
                <a:lnTo>
                  <a:pt x="45720" y="1858137"/>
                </a:lnTo>
                <a:lnTo>
                  <a:pt x="50291" y="1877187"/>
                </a:lnTo>
                <a:lnTo>
                  <a:pt x="48768" y="1877187"/>
                </a:lnTo>
                <a:lnTo>
                  <a:pt x="54864" y="1896237"/>
                </a:lnTo>
                <a:lnTo>
                  <a:pt x="56388" y="1896237"/>
                </a:lnTo>
                <a:lnTo>
                  <a:pt x="65532" y="1924812"/>
                </a:lnTo>
                <a:lnTo>
                  <a:pt x="73152" y="1934337"/>
                </a:lnTo>
                <a:lnTo>
                  <a:pt x="71628" y="1934337"/>
                </a:lnTo>
                <a:lnTo>
                  <a:pt x="80772" y="1953387"/>
                </a:lnTo>
                <a:lnTo>
                  <a:pt x="79248" y="1953387"/>
                </a:lnTo>
                <a:lnTo>
                  <a:pt x="88391" y="1962912"/>
                </a:lnTo>
                <a:lnTo>
                  <a:pt x="97536" y="1981962"/>
                </a:lnTo>
                <a:lnTo>
                  <a:pt x="96012" y="1981962"/>
                </a:lnTo>
                <a:lnTo>
                  <a:pt x="106680" y="1991487"/>
                </a:lnTo>
                <a:lnTo>
                  <a:pt x="117348" y="2010537"/>
                </a:lnTo>
                <a:lnTo>
                  <a:pt x="115824" y="2010537"/>
                </a:lnTo>
                <a:lnTo>
                  <a:pt x="128016" y="2020062"/>
                </a:lnTo>
                <a:lnTo>
                  <a:pt x="126491" y="2020062"/>
                </a:lnTo>
                <a:lnTo>
                  <a:pt x="150876" y="2039112"/>
                </a:lnTo>
                <a:lnTo>
                  <a:pt x="149352" y="2039112"/>
                </a:lnTo>
                <a:lnTo>
                  <a:pt x="163068" y="2048637"/>
                </a:lnTo>
                <a:lnTo>
                  <a:pt x="161544" y="2048637"/>
                </a:lnTo>
                <a:lnTo>
                  <a:pt x="175260" y="2067687"/>
                </a:lnTo>
                <a:lnTo>
                  <a:pt x="202692" y="2077212"/>
                </a:lnTo>
                <a:lnTo>
                  <a:pt x="216408" y="2086737"/>
                </a:lnTo>
                <a:lnTo>
                  <a:pt x="231648" y="2096262"/>
                </a:lnTo>
                <a:lnTo>
                  <a:pt x="230124" y="2096262"/>
                </a:lnTo>
                <a:lnTo>
                  <a:pt x="246887" y="2105787"/>
                </a:lnTo>
                <a:lnTo>
                  <a:pt x="245364" y="2105787"/>
                </a:lnTo>
                <a:lnTo>
                  <a:pt x="262128" y="2115312"/>
                </a:lnTo>
                <a:lnTo>
                  <a:pt x="292608" y="2115312"/>
                </a:lnTo>
                <a:lnTo>
                  <a:pt x="310896" y="2124837"/>
                </a:lnTo>
                <a:lnTo>
                  <a:pt x="342900" y="2124837"/>
                </a:lnTo>
                <a:lnTo>
                  <a:pt x="361188" y="2134362"/>
                </a:lnTo>
                <a:close/>
              </a:path>
              <a:path w="3668395" h="2172970">
                <a:moveTo>
                  <a:pt x="3552444" y="143637"/>
                </a:moveTo>
                <a:lnTo>
                  <a:pt x="3541776" y="124587"/>
                </a:lnTo>
                <a:lnTo>
                  <a:pt x="3529584" y="115062"/>
                </a:lnTo>
                <a:lnTo>
                  <a:pt x="3531108" y="115062"/>
                </a:lnTo>
                <a:lnTo>
                  <a:pt x="3518916" y="105537"/>
                </a:lnTo>
                <a:lnTo>
                  <a:pt x="3505200" y="96012"/>
                </a:lnTo>
                <a:lnTo>
                  <a:pt x="3506724" y="96012"/>
                </a:lnTo>
                <a:lnTo>
                  <a:pt x="3479292" y="76962"/>
                </a:lnTo>
                <a:lnTo>
                  <a:pt x="3480816" y="76962"/>
                </a:lnTo>
                <a:lnTo>
                  <a:pt x="3465576" y="67437"/>
                </a:lnTo>
                <a:lnTo>
                  <a:pt x="3467100" y="67437"/>
                </a:lnTo>
                <a:lnTo>
                  <a:pt x="3436620" y="48387"/>
                </a:lnTo>
                <a:lnTo>
                  <a:pt x="3438144" y="48387"/>
                </a:lnTo>
                <a:lnTo>
                  <a:pt x="3421380" y="38862"/>
                </a:lnTo>
                <a:lnTo>
                  <a:pt x="3407664" y="38862"/>
                </a:lnTo>
                <a:lnTo>
                  <a:pt x="3390900" y="29337"/>
                </a:lnTo>
                <a:lnTo>
                  <a:pt x="3375660" y="29337"/>
                </a:lnTo>
                <a:lnTo>
                  <a:pt x="3357372" y="19812"/>
                </a:lnTo>
                <a:lnTo>
                  <a:pt x="3470148" y="19812"/>
                </a:lnTo>
                <a:lnTo>
                  <a:pt x="3485388" y="29337"/>
                </a:lnTo>
                <a:lnTo>
                  <a:pt x="3531108" y="67437"/>
                </a:lnTo>
                <a:lnTo>
                  <a:pt x="3544824" y="76962"/>
                </a:lnTo>
                <a:lnTo>
                  <a:pt x="3557016" y="86487"/>
                </a:lnTo>
                <a:lnTo>
                  <a:pt x="3581400" y="115062"/>
                </a:lnTo>
                <a:lnTo>
                  <a:pt x="3592068" y="134112"/>
                </a:lnTo>
                <a:lnTo>
                  <a:pt x="3552444" y="134112"/>
                </a:lnTo>
                <a:lnTo>
                  <a:pt x="3552444" y="143637"/>
                </a:lnTo>
                <a:close/>
              </a:path>
              <a:path w="3668395" h="2172970">
                <a:moveTo>
                  <a:pt x="115824" y="143637"/>
                </a:moveTo>
                <a:lnTo>
                  <a:pt x="117348" y="134112"/>
                </a:lnTo>
                <a:lnTo>
                  <a:pt x="121920" y="134112"/>
                </a:lnTo>
                <a:lnTo>
                  <a:pt x="115824" y="143637"/>
                </a:lnTo>
                <a:close/>
              </a:path>
              <a:path w="3668395" h="2172970">
                <a:moveTo>
                  <a:pt x="3653790" y="1896237"/>
                </a:moveTo>
                <a:lnTo>
                  <a:pt x="3614928" y="1896237"/>
                </a:lnTo>
                <a:lnTo>
                  <a:pt x="3619500" y="1877187"/>
                </a:lnTo>
                <a:lnTo>
                  <a:pt x="3628644" y="1829562"/>
                </a:lnTo>
                <a:lnTo>
                  <a:pt x="3628644" y="1810512"/>
                </a:lnTo>
                <a:lnTo>
                  <a:pt x="3630168" y="1791462"/>
                </a:lnTo>
                <a:lnTo>
                  <a:pt x="3630168" y="353187"/>
                </a:lnTo>
                <a:lnTo>
                  <a:pt x="3628644" y="334137"/>
                </a:lnTo>
                <a:lnTo>
                  <a:pt x="3628644" y="324612"/>
                </a:lnTo>
                <a:lnTo>
                  <a:pt x="3619500" y="267462"/>
                </a:lnTo>
                <a:lnTo>
                  <a:pt x="3614928" y="257937"/>
                </a:lnTo>
                <a:lnTo>
                  <a:pt x="3602736" y="219837"/>
                </a:lnTo>
                <a:lnTo>
                  <a:pt x="3596639" y="210312"/>
                </a:lnTo>
                <a:lnTo>
                  <a:pt x="3589020" y="191262"/>
                </a:lnTo>
                <a:lnTo>
                  <a:pt x="3579876" y="181737"/>
                </a:lnTo>
                <a:lnTo>
                  <a:pt x="3581400" y="181737"/>
                </a:lnTo>
                <a:lnTo>
                  <a:pt x="3572256" y="162687"/>
                </a:lnTo>
                <a:lnTo>
                  <a:pt x="3561588" y="153162"/>
                </a:lnTo>
                <a:lnTo>
                  <a:pt x="3563112" y="153162"/>
                </a:lnTo>
                <a:lnTo>
                  <a:pt x="3552444" y="134112"/>
                </a:lnTo>
                <a:lnTo>
                  <a:pt x="3592068" y="134112"/>
                </a:lnTo>
                <a:lnTo>
                  <a:pt x="3613404" y="162687"/>
                </a:lnTo>
                <a:lnTo>
                  <a:pt x="3622548" y="172212"/>
                </a:lnTo>
                <a:lnTo>
                  <a:pt x="3645408" y="229362"/>
                </a:lnTo>
                <a:lnTo>
                  <a:pt x="3651504" y="248412"/>
                </a:lnTo>
                <a:lnTo>
                  <a:pt x="3656076" y="257937"/>
                </a:lnTo>
                <a:lnTo>
                  <a:pt x="3660648" y="276987"/>
                </a:lnTo>
                <a:lnTo>
                  <a:pt x="3663696" y="296037"/>
                </a:lnTo>
                <a:lnTo>
                  <a:pt x="3668268" y="353187"/>
                </a:lnTo>
                <a:lnTo>
                  <a:pt x="3668268" y="1791462"/>
                </a:lnTo>
                <a:lnTo>
                  <a:pt x="3663696" y="1848612"/>
                </a:lnTo>
                <a:lnTo>
                  <a:pt x="3660648" y="1867662"/>
                </a:lnTo>
                <a:lnTo>
                  <a:pt x="3653790" y="1896237"/>
                </a:lnTo>
                <a:close/>
              </a:path>
              <a:path w="3668395" h="2172970">
                <a:moveTo>
                  <a:pt x="56388" y="1896237"/>
                </a:moveTo>
                <a:lnTo>
                  <a:pt x="54864" y="1896237"/>
                </a:lnTo>
                <a:lnTo>
                  <a:pt x="53340" y="1886712"/>
                </a:lnTo>
                <a:lnTo>
                  <a:pt x="56388" y="1896237"/>
                </a:lnTo>
                <a:close/>
              </a:path>
              <a:path w="3668395" h="2172970">
                <a:moveTo>
                  <a:pt x="3453384" y="2134362"/>
                </a:moveTo>
                <a:lnTo>
                  <a:pt x="3307080" y="2134362"/>
                </a:lnTo>
                <a:lnTo>
                  <a:pt x="3325368" y="2124837"/>
                </a:lnTo>
                <a:lnTo>
                  <a:pt x="3357372" y="2124837"/>
                </a:lnTo>
                <a:lnTo>
                  <a:pt x="3375660" y="2115312"/>
                </a:lnTo>
                <a:lnTo>
                  <a:pt x="3406139" y="2115312"/>
                </a:lnTo>
                <a:lnTo>
                  <a:pt x="3422904" y="2105787"/>
                </a:lnTo>
                <a:lnTo>
                  <a:pt x="3421380" y="2105787"/>
                </a:lnTo>
                <a:lnTo>
                  <a:pt x="3438144" y="2096262"/>
                </a:lnTo>
                <a:lnTo>
                  <a:pt x="3436620" y="2096262"/>
                </a:lnTo>
                <a:lnTo>
                  <a:pt x="3467100" y="2077212"/>
                </a:lnTo>
                <a:lnTo>
                  <a:pt x="3479292" y="2077212"/>
                </a:lnTo>
                <a:lnTo>
                  <a:pt x="3493008" y="2067687"/>
                </a:lnTo>
                <a:lnTo>
                  <a:pt x="3506724" y="2048637"/>
                </a:lnTo>
                <a:lnTo>
                  <a:pt x="3505200" y="2048637"/>
                </a:lnTo>
                <a:lnTo>
                  <a:pt x="3518916" y="2039112"/>
                </a:lnTo>
                <a:lnTo>
                  <a:pt x="3517392" y="2039112"/>
                </a:lnTo>
                <a:lnTo>
                  <a:pt x="3531108" y="2029587"/>
                </a:lnTo>
                <a:lnTo>
                  <a:pt x="3529584" y="2029587"/>
                </a:lnTo>
                <a:lnTo>
                  <a:pt x="3541776" y="2020062"/>
                </a:lnTo>
                <a:lnTo>
                  <a:pt x="3552444" y="2010537"/>
                </a:lnTo>
                <a:lnTo>
                  <a:pt x="3563112" y="1991487"/>
                </a:lnTo>
                <a:lnTo>
                  <a:pt x="3561588" y="1991487"/>
                </a:lnTo>
                <a:lnTo>
                  <a:pt x="3572256" y="1981962"/>
                </a:lnTo>
                <a:lnTo>
                  <a:pt x="3581400" y="1962912"/>
                </a:lnTo>
                <a:lnTo>
                  <a:pt x="3579876" y="1962912"/>
                </a:lnTo>
                <a:lnTo>
                  <a:pt x="3589020" y="1953387"/>
                </a:lnTo>
                <a:lnTo>
                  <a:pt x="3596639" y="1934337"/>
                </a:lnTo>
                <a:lnTo>
                  <a:pt x="3602736" y="1924812"/>
                </a:lnTo>
                <a:lnTo>
                  <a:pt x="3614928" y="1886712"/>
                </a:lnTo>
                <a:lnTo>
                  <a:pt x="3614928" y="1896237"/>
                </a:lnTo>
                <a:lnTo>
                  <a:pt x="3653790" y="1896237"/>
                </a:lnTo>
                <a:lnTo>
                  <a:pt x="3651504" y="1905762"/>
                </a:lnTo>
                <a:lnTo>
                  <a:pt x="3645408" y="1924812"/>
                </a:lnTo>
                <a:lnTo>
                  <a:pt x="3637788" y="1934337"/>
                </a:lnTo>
                <a:lnTo>
                  <a:pt x="3622548" y="1972437"/>
                </a:lnTo>
                <a:lnTo>
                  <a:pt x="3613404" y="1991487"/>
                </a:lnTo>
                <a:lnTo>
                  <a:pt x="3602736" y="2001012"/>
                </a:lnTo>
                <a:lnTo>
                  <a:pt x="3592068" y="2020062"/>
                </a:lnTo>
                <a:lnTo>
                  <a:pt x="3581400" y="2029587"/>
                </a:lnTo>
                <a:lnTo>
                  <a:pt x="3569208" y="2048637"/>
                </a:lnTo>
                <a:lnTo>
                  <a:pt x="3544824" y="2067687"/>
                </a:lnTo>
                <a:lnTo>
                  <a:pt x="3531108" y="2077212"/>
                </a:lnTo>
                <a:lnTo>
                  <a:pt x="3515868" y="2096262"/>
                </a:lnTo>
                <a:lnTo>
                  <a:pt x="3470148" y="2124837"/>
                </a:lnTo>
                <a:lnTo>
                  <a:pt x="3453384" y="2134362"/>
                </a:lnTo>
                <a:close/>
              </a:path>
              <a:path w="3668395" h="2172970">
                <a:moveTo>
                  <a:pt x="277368" y="2115312"/>
                </a:moveTo>
                <a:lnTo>
                  <a:pt x="262128" y="2115312"/>
                </a:lnTo>
                <a:lnTo>
                  <a:pt x="262128" y="2105787"/>
                </a:lnTo>
                <a:lnTo>
                  <a:pt x="277368" y="2115312"/>
                </a:lnTo>
                <a:close/>
              </a:path>
              <a:path w="3668395" h="2172970">
                <a:moveTo>
                  <a:pt x="3406139" y="2115312"/>
                </a:moveTo>
                <a:lnTo>
                  <a:pt x="3390900" y="2115312"/>
                </a:lnTo>
                <a:lnTo>
                  <a:pt x="3407664" y="2105787"/>
                </a:lnTo>
                <a:lnTo>
                  <a:pt x="3406139" y="2115312"/>
                </a:lnTo>
                <a:close/>
              </a:path>
              <a:path w="3668395" h="2172970">
                <a:moveTo>
                  <a:pt x="3366516" y="2162937"/>
                </a:moveTo>
                <a:lnTo>
                  <a:pt x="301752" y="2162937"/>
                </a:lnTo>
                <a:lnTo>
                  <a:pt x="284987" y="2153412"/>
                </a:lnTo>
                <a:lnTo>
                  <a:pt x="266700" y="2153412"/>
                </a:lnTo>
                <a:lnTo>
                  <a:pt x="248412" y="2143887"/>
                </a:lnTo>
                <a:lnTo>
                  <a:pt x="231648" y="2134362"/>
                </a:lnTo>
                <a:lnTo>
                  <a:pt x="3436620" y="2134362"/>
                </a:lnTo>
                <a:lnTo>
                  <a:pt x="3403092" y="2153412"/>
                </a:lnTo>
                <a:lnTo>
                  <a:pt x="3366516" y="2162937"/>
                </a:lnTo>
                <a:close/>
              </a:path>
              <a:path w="3668395" h="2172970">
                <a:moveTo>
                  <a:pt x="3310128" y="2172462"/>
                </a:moveTo>
                <a:lnTo>
                  <a:pt x="359664" y="2172462"/>
                </a:lnTo>
                <a:lnTo>
                  <a:pt x="339852" y="2162937"/>
                </a:lnTo>
                <a:lnTo>
                  <a:pt x="3328416" y="2162937"/>
                </a:lnTo>
                <a:lnTo>
                  <a:pt x="3310128" y="2172462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27" name="object 27"/>
          <p:cNvSpPr/>
          <p:nvPr/>
        </p:nvSpPr>
        <p:spPr>
          <a:xfrm>
            <a:off x="2629999" y="3926653"/>
            <a:ext cx="2856755" cy="1110377"/>
          </a:xfrm>
          <a:custGeom>
            <a:avLst/>
            <a:gdLst/>
            <a:ahLst/>
            <a:cxnLst/>
            <a:rect l="l" t="t" r="r" b="b"/>
            <a:pathLst>
              <a:path w="3001010" h="661670">
                <a:moveTo>
                  <a:pt x="1501140" y="661416"/>
                </a:moveTo>
                <a:lnTo>
                  <a:pt x="1385316" y="541019"/>
                </a:lnTo>
                <a:lnTo>
                  <a:pt x="1467612" y="541019"/>
                </a:lnTo>
                <a:lnTo>
                  <a:pt x="1467612" y="469391"/>
                </a:lnTo>
                <a:lnTo>
                  <a:pt x="0" y="469391"/>
                </a:lnTo>
                <a:lnTo>
                  <a:pt x="0" y="0"/>
                </a:lnTo>
                <a:lnTo>
                  <a:pt x="3000756" y="0"/>
                </a:lnTo>
                <a:lnTo>
                  <a:pt x="3000756" y="469391"/>
                </a:lnTo>
                <a:lnTo>
                  <a:pt x="1534667" y="469391"/>
                </a:lnTo>
                <a:lnTo>
                  <a:pt x="1534667" y="541019"/>
                </a:lnTo>
                <a:lnTo>
                  <a:pt x="1615440" y="541019"/>
                </a:lnTo>
                <a:lnTo>
                  <a:pt x="1501140" y="661416"/>
                </a:lnTo>
                <a:close/>
              </a:path>
            </a:pathLst>
          </a:custGeom>
          <a:solidFill>
            <a:srgbClr val="0082C8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28" name="object 28"/>
          <p:cNvSpPr/>
          <p:nvPr/>
        </p:nvSpPr>
        <p:spPr>
          <a:xfrm>
            <a:off x="3092697" y="4043944"/>
            <a:ext cx="1906438" cy="581567"/>
          </a:xfrm>
          <a:custGeom>
            <a:avLst/>
            <a:gdLst/>
            <a:ahLst/>
            <a:cxnLst/>
            <a:rect l="l" t="t" r="r" b="b"/>
            <a:pathLst>
              <a:path w="1339850" h="442595">
                <a:moveTo>
                  <a:pt x="65836" y="280403"/>
                </a:moveTo>
                <a:lnTo>
                  <a:pt x="64020" y="272923"/>
                </a:lnTo>
                <a:lnTo>
                  <a:pt x="56756" y="261861"/>
                </a:lnTo>
                <a:lnTo>
                  <a:pt x="53251" y="260159"/>
                </a:lnTo>
                <a:lnTo>
                  <a:pt x="53251" y="281432"/>
                </a:lnTo>
                <a:lnTo>
                  <a:pt x="53251" y="325170"/>
                </a:lnTo>
                <a:lnTo>
                  <a:pt x="49174" y="331165"/>
                </a:lnTo>
                <a:lnTo>
                  <a:pt x="23876" y="331165"/>
                </a:lnTo>
                <a:lnTo>
                  <a:pt x="23876" y="269659"/>
                </a:lnTo>
                <a:lnTo>
                  <a:pt x="44411" y="269659"/>
                </a:lnTo>
                <a:lnTo>
                  <a:pt x="47536" y="271106"/>
                </a:lnTo>
                <a:lnTo>
                  <a:pt x="52108" y="276885"/>
                </a:lnTo>
                <a:lnTo>
                  <a:pt x="53251" y="281432"/>
                </a:lnTo>
                <a:lnTo>
                  <a:pt x="53251" y="260159"/>
                </a:lnTo>
                <a:lnTo>
                  <a:pt x="51066" y="259092"/>
                </a:lnTo>
                <a:lnTo>
                  <a:pt x="215" y="259092"/>
                </a:lnTo>
                <a:lnTo>
                  <a:pt x="215" y="269659"/>
                </a:lnTo>
                <a:lnTo>
                  <a:pt x="11303" y="269659"/>
                </a:lnTo>
                <a:lnTo>
                  <a:pt x="11303" y="410832"/>
                </a:lnTo>
                <a:lnTo>
                  <a:pt x="0" y="410832"/>
                </a:lnTo>
                <a:lnTo>
                  <a:pt x="0" y="421398"/>
                </a:lnTo>
                <a:lnTo>
                  <a:pt x="41630" y="421398"/>
                </a:lnTo>
                <a:lnTo>
                  <a:pt x="41630" y="410832"/>
                </a:lnTo>
                <a:lnTo>
                  <a:pt x="23876" y="410832"/>
                </a:lnTo>
                <a:lnTo>
                  <a:pt x="23876" y="341731"/>
                </a:lnTo>
                <a:lnTo>
                  <a:pt x="50228" y="341731"/>
                </a:lnTo>
                <a:lnTo>
                  <a:pt x="55702" y="339242"/>
                </a:lnTo>
                <a:lnTo>
                  <a:pt x="62293" y="331165"/>
                </a:lnTo>
                <a:lnTo>
                  <a:pt x="63804" y="329311"/>
                </a:lnTo>
                <a:lnTo>
                  <a:pt x="65836" y="321589"/>
                </a:lnTo>
                <a:lnTo>
                  <a:pt x="65836" y="280403"/>
                </a:lnTo>
                <a:close/>
              </a:path>
              <a:path w="1339850" h="442595">
                <a:moveTo>
                  <a:pt x="157162" y="410832"/>
                </a:moveTo>
                <a:lnTo>
                  <a:pt x="145961" y="410832"/>
                </a:lnTo>
                <a:lnTo>
                  <a:pt x="139039" y="359905"/>
                </a:lnTo>
                <a:lnTo>
                  <a:pt x="137782" y="350608"/>
                </a:lnTo>
                <a:lnTo>
                  <a:pt x="127939" y="278117"/>
                </a:lnTo>
                <a:lnTo>
                  <a:pt x="125349" y="259092"/>
                </a:lnTo>
                <a:lnTo>
                  <a:pt x="125171" y="259092"/>
                </a:lnTo>
                <a:lnTo>
                  <a:pt x="125171" y="350608"/>
                </a:lnTo>
                <a:lnTo>
                  <a:pt x="106705" y="350608"/>
                </a:lnTo>
                <a:lnTo>
                  <a:pt x="115303" y="278117"/>
                </a:lnTo>
                <a:lnTo>
                  <a:pt x="125171" y="350608"/>
                </a:lnTo>
                <a:lnTo>
                  <a:pt x="125171" y="259092"/>
                </a:lnTo>
                <a:lnTo>
                  <a:pt x="105105" y="259092"/>
                </a:lnTo>
                <a:lnTo>
                  <a:pt x="86995" y="410832"/>
                </a:lnTo>
                <a:lnTo>
                  <a:pt x="75793" y="410832"/>
                </a:lnTo>
                <a:lnTo>
                  <a:pt x="75793" y="421398"/>
                </a:lnTo>
                <a:lnTo>
                  <a:pt x="110667" y="421398"/>
                </a:lnTo>
                <a:lnTo>
                  <a:pt x="110667" y="410832"/>
                </a:lnTo>
                <a:lnTo>
                  <a:pt x="99568" y="410832"/>
                </a:lnTo>
                <a:lnTo>
                  <a:pt x="105600" y="359905"/>
                </a:lnTo>
                <a:lnTo>
                  <a:pt x="126441" y="359905"/>
                </a:lnTo>
                <a:lnTo>
                  <a:pt x="133388" y="410832"/>
                </a:lnTo>
                <a:lnTo>
                  <a:pt x="122288" y="410832"/>
                </a:lnTo>
                <a:lnTo>
                  <a:pt x="122288" y="421398"/>
                </a:lnTo>
                <a:lnTo>
                  <a:pt x="157162" y="421398"/>
                </a:lnTo>
                <a:lnTo>
                  <a:pt x="157162" y="410832"/>
                </a:lnTo>
                <a:close/>
              </a:path>
              <a:path w="1339850" h="442595">
                <a:moveTo>
                  <a:pt x="225386" y="259092"/>
                </a:moveTo>
                <a:lnTo>
                  <a:pt x="215036" y="259092"/>
                </a:lnTo>
                <a:lnTo>
                  <a:pt x="214998" y="259270"/>
                </a:lnTo>
                <a:lnTo>
                  <a:pt x="213702" y="267970"/>
                </a:lnTo>
                <a:lnTo>
                  <a:pt x="213258" y="267970"/>
                </a:lnTo>
                <a:lnTo>
                  <a:pt x="213093" y="267550"/>
                </a:lnTo>
                <a:lnTo>
                  <a:pt x="210502" y="260642"/>
                </a:lnTo>
                <a:lnTo>
                  <a:pt x="204050" y="256984"/>
                </a:lnTo>
                <a:lnTo>
                  <a:pt x="185445" y="256984"/>
                </a:lnTo>
                <a:lnTo>
                  <a:pt x="178790" y="259270"/>
                </a:lnTo>
                <a:lnTo>
                  <a:pt x="169062" y="268427"/>
                </a:lnTo>
                <a:lnTo>
                  <a:pt x="166636" y="275653"/>
                </a:lnTo>
                <a:lnTo>
                  <a:pt x="166636" y="403796"/>
                </a:lnTo>
                <a:lnTo>
                  <a:pt x="168998" y="410743"/>
                </a:lnTo>
                <a:lnTo>
                  <a:pt x="178435" y="420966"/>
                </a:lnTo>
                <a:lnTo>
                  <a:pt x="185762" y="423519"/>
                </a:lnTo>
                <a:lnTo>
                  <a:pt x="204812" y="423519"/>
                </a:lnTo>
                <a:lnTo>
                  <a:pt x="212039" y="421208"/>
                </a:lnTo>
                <a:lnTo>
                  <a:pt x="221564" y="412953"/>
                </a:lnTo>
                <a:lnTo>
                  <a:pt x="222719" y="411962"/>
                </a:lnTo>
                <a:lnTo>
                  <a:pt x="225386" y="404736"/>
                </a:lnTo>
                <a:lnTo>
                  <a:pt x="225386" y="363258"/>
                </a:lnTo>
                <a:lnTo>
                  <a:pt x="212813" y="363258"/>
                </a:lnTo>
                <a:lnTo>
                  <a:pt x="212813" y="401269"/>
                </a:lnTo>
                <a:lnTo>
                  <a:pt x="211442" y="405384"/>
                </a:lnTo>
                <a:lnTo>
                  <a:pt x="205943" y="411441"/>
                </a:lnTo>
                <a:lnTo>
                  <a:pt x="201612" y="412953"/>
                </a:lnTo>
                <a:lnTo>
                  <a:pt x="190627" y="412953"/>
                </a:lnTo>
                <a:lnTo>
                  <a:pt x="186601" y="411581"/>
                </a:lnTo>
                <a:lnTo>
                  <a:pt x="180682" y="406095"/>
                </a:lnTo>
                <a:lnTo>
                  <a:pt x="179209" y="401840"/>
                </a:lnTo>
                <a:lnTo>
                  <a:pt x="179209" y="281686"/>
                </a:lnTo>
                <a:lnTo>
                  <a:pt x="180581" y="276694"/>
                </a:lnTo>
                <a:lnTo>
                  <a:pt x="186080" y="269379"/>
                </a:lnTo>
                <a:lnTo>
                  <a:pt x="190334" y="267550"/>
                </a:lnTo>
                <a:lnTo>
                  <a:pt x="201256" y="267550"/>
                </a:lnTo>
                <a:lnTo>
                  <a:pt x="205320" y="269201"/>
                </a:lnTo>
                <a:lnTo>
                  <a:pt x="211315" y="275818"/>
                </a:lnTo>
                <a:lnTo>
                  <a:pt x="212813" y="280987"/>
                </a:lnTo>
                <a:lnTo>
                  <a:pt x="212813" y="316826"/>
                </a:lnTo>
                <a:lnTo>
                  <a:pt x="225386" y="316826"/>
                </a:lnTo>
                <a:lnTo>
                  <a:pt x="225386" y="267970"/>
                </a:lnTo>
                <a:lnTo>
                  <a:pt x="225386" y="259092"/>
                </a:lnTo>
                <a:close/>
              </a:path>
              <a:path w="1339850" h="442595">
                <a:moveTo>
                  <a:pt x="331355" y="259092"/>
                </a:moveTo>
                <a:lnTo>
                  <a:pt x="292468" y="259092"/>
                </a:lnTo>
                <a:lnTo>
                  <a:pt x="292468" y="269659"/>
                </a:lnTo>
                <a:lnTo>
                  <a:pt x="304723" y="269659"/>
                </a:lnTo>
                <a:lnTo>
                  <a:pt x="284848" y="333070"/>
                </a:lnTo>
                <a:lnTo>
                  <a:pt x="264668" y="269659"/>
                </a:lnTo>
                <a:lnTo>
                  <a:pt x="277253" y="269659"/>
                </a:lnTo>
                <a:lnTo>
                  <a:pt x="277253" y="259092"/>
                </a:lnTo>
                <a:lnTo>
                  <a:pt x="238048" y="259092"/>
                </a:lnTo>
                <a:lnTo>
                  <a:pt x="238048" y="269659"/>
                </a:lnTo>
                <a:lnTo>
                  <a:pt x="251256" y="269659"/>
                </a:lnTo>
                <a:lnTo>
                  <a:pt x="274891" y="340791"/>
                </a:lnTo>
                <a:lnTo>
                  <a:pt x="251256" y="410832"/>
                </a:lnTo>
                <a:lnTo>
                  <a:pt x="238048" y="410832"/>
                </a:lnTo>
                <a:lnTo>
                  <a:pt x="238048" y="421398"/>
                </a:lnTo>
                <a:lnTo>
                  <a:pt x="277253" y="421398"/>
                </a:lnTo>
                <a:lnTo>
                  <a:pt x="277253" y="410832"/>
                </a:lnTo>
                <a:lnTo>
                  <a:pt x="263804" y="410832"/>
                </a:lnTo>
                <a:lnTo>
                  <a:pt x="284429" y="347357"/>
                </a:lnTo>
                <a:lnTo>
                  <a:pt x="304723" y="410832"/>
                </a:lnTo>
                <a:lnTo>
                  <a:pt x="292468" y="410832"/>
                </a:lnTo>
                <a:lnTo>
                  <a:pt x="292468" y="421398"/>
                </a:lnTo>
                <a:lnTo>
                  <a:pt x="331355" y="421398"/>
                </a:lnTo>
                <a:lnTo>
                  <a:pt x="331355" y="410832"/>
                </a:lnTo>
                <a:lnTo>
                  <a:pt x="317919" y="410832"/>
                </a:lnTo>
                <a:lnTo>
                  <a:pt x="296938" y="347357"/>
                </a:lnTo>
                <a:lnTo>
                  <a:pt x="294411" y="339712"/>
                </a:lnTo>
                <a:lnTo>
                  <a:pt x="296570" y="333070"/>
                </a:lnTo>
                <a:lnTo>
                  <a:pt x="317233" y="269659"/>
                </a:lnTo>
                <a:lnTo>
                  <a:pt x="331355" y="269659"/>
                </a:lnTo>
                <a:lnTo>
                  <a:pt x="331355" y="259092"/>
                </a:lnTo>
                <a:close/>
              </a:path>
              <a:path w="1339850" h="442595">
                <a:moveTo>
                  <a:pt x="399669" y="276847"/>
                </a:moveTo>
                <a:lnTo>
                  <a:pt x="397230" y="269836"/>
                </a:lnTo>
                <a:lnTo>
                  <a:pt x="395058" y="267550"/>
                </a:lnTo>
                <a:lnTo>
                  <a:pt x="387451" y="259549"/>
                </a:lnTo>
                <a:lnTo>
                  <a:pt x="387096" y="259435"/>
                </a:lnTo>
                <a:lnTo>
                  <a:pt x="387096" y="278892"/>
                </a:lnTo>
                <a:lnTo>
                  <a:pt x="387096" y="400900"/>
                </a:lnTo>
                <a:lnTo>
                  <a:pt x="385673" y="405117"/>
                </a:lnTo>
                <a:lnTo>
                  <a:pt x="379984" y="411378"/>
                </a:lnTo>
                <a:lnTo>
                  <a:pt x="375577" y="412953"/>
                </a:lnTo>
                <a:lnTo>
                  <a:pt x="364350" y="412953"/>
                </a:lnTo>
                <a:lnTo>
                  <a:pt x="360146" y="411556"/>
                </a:lnTo>
                <a:lnTo>
                  <a:pt x="353898" y="405993"/>
                </a:lnTo>
                <a:lnTo>
                  <a:pt x="352336" y="401612"/>
                </a:lnTo>
                <a:lnTo>
                  <a:pt x="352336" y="279387"/>
                </a:lnTo>
                <a:lnTo>
                  <a:pt x="353720" y="275209"/>
                </a:lnTo>
                <a:lnTo>
                  <a:pt x="359270" y="269087"/>
                </a:lnTo>
                <a:lnTo>
                  <a:pt x="363639" y="267550"/>
                </a:lnTo>
                <a:lnTo>
                  <a:pt x="375018" y="267550"/>
                </a:lnTo>
                <a:lnTo>
                  <a:pt x="379285" y="268947"/>
                </a:lnTo>
                <a:lnTo>
                  <a:pt x="385533" y="274510"/>
                </a:lnTo>
                <a:lnTo>
                  <a:pt x="387096" y="278892"/>
                </a:lnTo>
                <a:lnTo>
                  <a:pt x="387096" y="259435"/>
                </a:lnTo>
                <a:lnTo>
                  <a:pt x="379882" y="256984"/>
                </a:lnTo>
                <a:lnTo>
                  <a:pt x="360476" y="256984"/>
                </a:lnTo>
                <a:lnTo>
                  <a:pt x="353212" y="259321"/>
                </a:lnTo>
                <a:lnTo>
                  <a:pt x="342455" y="268693"/>
                </a:lnTo>
                <a:lnTo>
                  <a:pt x="342366" y="268947"/>
                </a:lnTo>
                <a:lnTo>
                  <a:pt x="342303" y="269087"/>
                </a:lnTo>
                <a:lnTo>
                  <a:pt x="339763" y="276009"/>
                </a:lnTo>
                <a:lnTo>
                  <a:pt x="339763" y="403517"/>
                </a:lnTo>
                <a:lnTo>
                  <a:pt x="342163" y="410578"/>
                </a:lnTo>
                <a:lnTo>
                  <a:pt x="351802" y="420928"/>
                </a:lnTo>
                <a:lnTo>
                  <a:pt x="359346" y="423519"/>
                </a:lnTo>
                <a:lnTo>
                  <a:pt x="378891" y="423519"/>
                </a:lnTo>
                <a:lnTo>
                  <a:pt x="386219" y="421170"/>
                </a:lnTo>
                <a:lnTo>
                  <a:pt x="395668" y="412953"/>
                </a:lnTo>
                <a:lnTo>
                  <a:pt x="396989" y="411810"/>
                </a:lnTo>
                <a:lnTo>
                  <a:pt x="397078" y="411556"/>
                </a:lnTo>
                <a:lnTo>
                  <a:pt x="397141" y="411378"/>
                </a:lnTo>
                <a:lnTo>
                  <a:pt x="399669" y="404495"/>
                </a:lnTo>
                <a:lnTo>
                  <a:pt x="399669" y="276847"/>
                </a:lnTo>
                <a:close/>
              </a:path>
              <a:path w="1339850" h="442595">
                <a:moveTo>
                  <a:pt x="444754" y="0"/>
                </a:moveTo>
                <a:lnTo>
                  <a:pt x="420979" y="0"/>
                </a:lnTo>
                <a:lnTo>
                  <a:pt x="420979" y="10566"/>
                </a:lnTo>
                <a:lnTo>
                  <a:pt x="420979" y="151739"/>
                </a:lnTo>
                <a:lnTo>
                  <a:pt x="385622" y="151739"/>
                </a:lnTo>
                <a:lnTo>
                  <a:pt x="385737" y="151460"/>
                </a:lnTo>
                <a:lnTo>
                  <a:pt x="387718" y="146278"/>
                </a:lnTo>
                <a:lnTo>
                  <a:pt x="390766" y="10566"/>
                </a:lnTo>
                <a:lnTo>
                  <a:pt x="420979" y="10566"/>
                </a:lnTo>
                <a:lnTo>
                  <a:pt x="420979" y="0"/>
                </a:lnTo>
                <a:lnTo>
                  <a:pt x="366458" y="0"/>
                </a:lnTo>
                <a:lnTo>
                  <a:pt x="366458" y="10566"/>
                </a:lnTo>
                <a:lnTo>
                  <a:pt x="378180" y="10566"/>
                </a:lnTo>
                <a:lnTo>
                  <a:pt x="378091" y="111925"/>
                </a:lnTo>
                <a:lnTo>
                  <a:pt x="377977" y="115595"/>
                </a:lnTo>
                <a:lnTo>
                  <a:pt x="377177" y="127863"/>
                </a:lnTo>
                <a:lnTo>
                  <a:pt x="376732" y="132626"/>
                </a:lnTo>
                <a:lnTo>
                  <a:pt x="376656" y="133146"/>
                </a:lnTo>
                <a:lnTo>
                  <a:pt x="375780" y="139458"/>
                </a:lnTo>
                <a:lnTo>
                  <a:pt x="372554" y="151739"/>
                </a:lnTo>
                <a:lnTo>
                  <a:pt x="365721" y="151739"/>
                </a:lnTo>
                <a:lnTo>
                  <a:pt x="365721" y="183337"/>
                </a:lnTo>
                <a:lnTo>
                  <a:pt x="378294" y="183337"/>
                </a:lnTo>
                <a:lnTo>
                  <a:pt x="378294" y="162306"/>
                </a:lnTo>
                <a:lnTo>
                  <a:pt x="433451" y="162306"/>
                </a:lnTo>
                <a:lnTo>
                  <a:pt x="433451" y="183337"/>
                </a:lnTo>
                <a:lnTo>
                  <a:pt x="444754" y="183337"/>
                </a:lnTo>
                <a:lnTo>
                  <a:pt x="444754" y="162306"/>
                </a:lnTo>
                <a:lnTo>
                  <a:pt x="444754" y="151739"/>
                </a:lnTo>
                <a:lnTo>
                  <a:pt x="433552" y="151739"/>
                </a:lnTo>
                <a:lnTo>
                  <a:pt x="433552" y="10566"/>
                </a:lnTo>
                <a:lnTo>
                  <a:pt x="444754" y="10566"/>
                </a:lnTo>
                <a:lnTo>
                  <a:pt x="444754" y="0"/>
                </a:lnTo>
                <a:close/>
              </a:path>
              <a:path w="1339850" h="442595">
                <a:moveTo>
                  <a:pt x="492379" y="259092"/>
                </a:moveTo>
                <a:lnTo>
                  <a:pt x="468604" y="259092"/>
                </a:lnTo>
                <a:lnTo>
                  <a:pt x="468604" y="269659"/>
                </a:lnTo>
                <a:lnTo>
                  <a:pt x="468604" y="410832"/>
                </a:lnTo>
                <a:lnTo>
                  <a:pt x="433247" y="410832"/>
                </a:lnTo>
                <a:lnTo>
                  <a:pt x="433362" y="410552"/>
                </a:lnTo>
                <a:lnTo>
                  <a:pt x="435343" y="405384"/>
                </a:lnTo>
                <a:lnTo>
                  <a:pt x="438378" y="269659"/>
                </a:lnTo>
                <a:lnTo>
                  <a:pt x="468604" y="269659"/>
                </a:lnTo>
                <a:lnTo>
                  <a:pt x="468604" y="259092"/>
                </a:lnTo>
                <a:lnTo>
                  <a:pt x="414083" y="259092"/>
                </a:lnTo>
                <a:lnTo>
                  <a:pt x="414083" y="269659"/>
                </a:lnTo>
                <a:lnTo>
                  <a:pt x="425805" y="269659"/>
                </a:lnTo>
                <a:lnTo>
                  <a:pt x="425716" y="371017"/>
                </a:lnTo>
                <a:lnTo>
                  <a:pt x="425602" y="374700"/>
                </a:lnTo>
                <a:lnTo>
                  <a:pt x="424802" y="386956"/>
                </a:lnTo>
                <a:lnTo>
                  <a:pt x="424357" y="391731"/>
                </a:lnTo>
                <a:lnTo>
                  <a:pt x="424281" y="392239"/>
                </a:lnTo>
                <a:lnTo>
                  <a:pt x="423405" y="398564"/>
                </a:lnTo>
                <a:lnTo>
                  <a:pt x="420179" y="410832"/>
                </a:lnTo>
                <a:lnTo>
                  <a:pt x="413334" y="410832"/>
                </a:lnTo>
                <a:lnTo>
                  <a:pt x="413334" y="442429"/>
                </a:lnTo>
                <a:lnTo>
                  <a:pt x="425919" y="442429"/>
                </a:lnTo>
                <a:lnTo>
                  <a:pt x="425919" y="421398"/>
                </a:lnTo>
                <a:lnTo>
                  <a:pt x="481076" y="421398"/>
                </a:lnTo>
                <a:lnTo>
                  <a:pt x="481076" y="442429"/>
                </a:lnTo>
                <a:lnTo>
                  <a:pt x="492379" y="442429"/>
                </a:lnTo>
                <a:lnTo>
                  <a:pt x="492379" y="421398"/>
                </a:lnTo>
                <a:lnTo>
                  <a:pt x="492379" y="410832"/>
                </a:lnTo>
                <a:lnTo>
                  <a:pt x="481177" y="410832"/>
                </a:lnTo>
                <a:lnTo>
                  <a:pt x="481177" y="269659"/>
                </a:lnTo>
                <a:lnTo>
                  <a:pt x="492379" y="269659"/>
                </a:lnTo>
                <a:lnTo>
                  <a:pt x="492379" y="259092"/>
                </a:lnTo>
                <a:close/>
              </a:path>
              <a:path w="1339850" h="442595">
                <a:moveTo>
                  <a:pt x="519696" y="0"/>
                </a:moveTo>
                <a:lnTo>
                  <a:pt x="456603" y="0"/>
                </a:lnTo>
                <a:lnTo>
                  <a:pt x="456603" y="10566"/>
                </a:lnTo>
                <a:lnTo>
                  <a:pt x="467702" y="10566"/>
                </a:lnTo>
                <a:lnTo>
                  <a:pt x="467702" y="151739"/>
                </a:lnTo>
                <a:lnTo>
                  <a:pt x="456603" y="151739"/>
                </a:lnTo>
                <a:lnTo>
                  <a:pt x="456603" y="162306"/>
                </a:lnTo>
                <a:lnTo>
                  <a:pt x="519696" y="162306"/>
                </a:lnTo>
                <a:lnTo>
                  <a:pt x="519696" y="104292"/>
                </a:lnTo>
                <a:lnTo>
                  <a:pt x="507123" y="104292"/>
                </a:lnTo>
                <a:lnTo>
                  <a:pt x="507123" y="151739"/>
                </a:lnTo>
                <a:lnTo>
                  <a:pt x="480275" y="151739"/>
                </a:lnTo>
                <a:lnTo>
                  <a:pt x="480275" y="86753"/>
                </a:lnTo>
                <a:lnTo>
                  <a:pt x="503415" y="86753"/>
                </a:lnTo>
                <a:lnTo>
                  <a:pt x="503415" y="76187"/>
                </a:lnTo>
                <a:lnTo>
                  <a:pt x="480275" y="76187"/>
                </a:lnTo>
                <a:lnTo>
                  <a:pt x="480275" y="10566"/>
                </a:lnTo>
                <a:lnTo>
                  <a:pt x="507123" y="10566"/>
                </a:lnTo>
                <a:lnTo>
                  <a:pt x="507123" y="57797"/>
                </a:lnTo>
                <a:lnTo>
                  <a:pt x="519696" y="57797"/>
                </a:lnTo>
                <a:lnTo>
                  <a:pt x="519696" y="0"/>
                </a:lnTo>
                <a:close/>
              </a:path>
              <a:path w="1339850" h="442595">
                <a:moveTo>
                  <a:pt x="574395" y="359981"/>
                </a:moveTo>
                <a:lnTo>
                  <a:pt x="572579" y="352513"/>
                </a:lnTo>
                <a:lnTo>
                  <a:pt x="570484" y="349338"/>
                </a:lnTo>
                <a:lnTo>
                  <a:pt x="565327" y="341515"/>
                </a:lnTo>
                <a:lnTo>
                  <a:pt x="561822" y="339826"/>
                </a:lnTo>
                <a:lnTo>
                  <a:pt x="561822" y="355320"/>
                </a:lnTo>
                <a:lnTo>
                  <a:pt x="561822" y="398373"/>
                </a:lnTo>
                <a:lnTo>
                  <a:pt x="560781" y="402742"/>
                </a:lnTo>
                <a:lnTo>
                  <a:pt x="556628" y="409219"/>
                </a:lnTo>
                <a:lnTo>
                  <a:pt x="553402" y="410832"/>
                </a:lnTo>
                <a:lnTo>
                  <a:pt x="532447" y="410832"/>
                </a:lnTo>
                <a:lnTo>
                  <a:pt x="532447" y="349338"/>
                </a:lnTo>
                <a:lnTo>
                  <a:pt x="557695" y="349338"/>
                </a:lnTo>
                <a:lnTo>
                  <a:pt x="561822" y="355320"/>
                </a:lnTo>
                <a:lnTo>
                  <a:pt x="561822" y="339826"/>
                </a:lnTo>
                <a:lnTo>
                  <a:pt x="559638" y="338772"/>
                </a:lnTo>
                <a:lnTo>
                  <a:pt x="532447" y="338772"/>
                </a:lnTo>
                <a:lnTo>
                  <a:pt x="532447" y="269659"/>
                </a:lnTo>
                <a:lnTo>
                  <a:pt x="543433" y="269659"/>
                </a:lnTo>
                <a:lnTo>
                  <a:pt x="543433" y="259092"/>
                </a:lnTo>
                <a:lnTo>
                  <a:pt x="508774" y="259092"/>
                </a:lnTo>
                <a:lnTo>
                  <a:pt x="508774" y="269659"/>
                </a:lnTo>
                <a:lnTo>
                  <a:pt x="519874" y="269659"/>
                </a:lnTo>
                <a:lnTo>
                  <a:pt x="519874" y="410832"/>
                </a:lnTo>
                <a:lnTo>
                  <a:pt x="508774" y="410832"/>
                </a:lnTo>
                <a:lnTo>
                  <a:pt x="508774" y="421398"/>
                </a:lnTo>
                <a:lnTo>
                  <a:pt x="558787" y="421398"/>
                </a:lnTo>
                <a:lnTo>
                  <a:pt x="564273" y="418922"/>
                </a:lnTo>
                <a:lnTo>
                  <a:pt x="572363" y="408990"/>
                </a:lnTo>
                <a:lnTo>
                  <a:pt x="574395" y="401218"/>
                </a:lnTo>
                <a:lnTo>
                  <a:pt x="574395" y="359981"/>
                </a:lnTo>
                <a:close/>
              </a:path>
              <a:path w="1339850" h="442595">
                <a:moveTo>
                  <a:pt x="606475" y="43815"/>
                </a:moveTo>
                <a:lnTo>
                  <a:pt x="604100" y="36804"/>
                </a:lnTo>
                <a:lnTo>
                  <a:pt x="601929" y="34442"/>
                </a:lnTo>
                <a:lnTo>
                  <a:pt x="594601" y="26466"/>
                </a:lnTo>
                <a:lnTo>
                  <a:pt x="593902" y="26225"/>
                </a:lnTo>
                <a:lnTo>
                  <a:pt x="593902" y="45935"/>
                </a:lnTo>
                <a:lnTo>
                  <a:pt x="593902" y="115747"/>
                </a:lnTo>
                <a:lnTo>
                  <a:pt x="592531" y="120015"/>
                </a:lnTo>
                <a:lnTo>
                  <a:pt x="587070" y="126288"/>
                </a:lnTo>
                <a:lnTo>
                  <a:pt x="582828" y="127863"/>
                </a:lnTo>
                <a:lnTo>
                  <a:pt x="575094" y="127863"/>
                </a:lnTo>
                <a:lnTo>
                  <a:pt x="575094" y="34442"/>
                </a:lnTo>
                <a:lnTo>
                  <a:pt x="582269" y="34442"/>
                </a:lnTo>
                <a:lnTo>
                  <a:pt x="586371" y="35852"/>
                </a:lnTo>
                <a:lnTo>
                  <a:pt x="592391" y="41490"/>
                </a:lnTo>
                <a:lnTo>
                  <a:pt x="593902" y="45935"/>
                </a:lnTo>
                <a:lnTo>
                  <a:pt x="593902" y="26225"/>
                </a:lnTo>
                <a:lnTo>
                  <a:pt x="587184" y="23876"/>
                </a:lnTo>
                <a:lnTo>
                  <a:pt x="575094" y="23876"/>
                </a:lnTo>
                <a:lnTo>
                  <a:pt x="575094" y="10566"/>
                </a:lnTo>
                <a:lnTo>
                  <a:pt x="590410" y="10566"/>
                </a:lnTo>
                <a:lnTo>
                  <a:pt x="590410" y="0"/>
                </a:lnTo>
                <a:lnTo>
                  <a:pt x="547192" y="0"/>
                </a:lnTo>
                <a:lnTo>
                  <a:pt x="547192" y="10566"/>
                </a:lnTo>
                <a:lnTo>
                  <a:pt x="562521" y="10566"/>
                </a:lnTo>
                <a:lnTo>
                  <a:pt x="562521" y="23876"/>
                </a:lnTo>
                <a:lnTo>
                  <a:pt x="562521" y="34442"/>
                </a:lnTo>
                <a:lnTo>
                  <a:pt x="562521" y="127863"/>
                </a:lnTo>
                <a:lnTo>
                  <a:pt x="555904" y="127863"/>
                </a:lnTo>
                <a:lnTo>
                  <a:pt x="551713" y="126428"/>
                </a:lnTo>
                <a:lnTo>
                  <a:pt x="545477" y="120726"/>
                </a:lnTo>
                <a:lnTo>
                  <a:pt x="543915" y="116306"/>
                </a:lnTo>
                <a:lnTo>
                  <a:pt x="543915" y="46393"/>
                </a:lnTo>
                <a:lnTo>
                  <a:pt x="545299" y="42202"/>
                </a:lnTo>
                <a:lnTo>
                  <a:pt x="550837" y="35991"/>
                </a:lnTo>
                <a:lnTo>
                  <a:pt x="555193" y="34442"/>
                </a:lnTo>
                <a:lnTo>
                  <a:pt x="562521" y="34442"/>
                </a:lnTo>
                <a:lnTo>
                  <a:pt x="562521" y="23876"/>
                </a:lnTo>
                <a:lnTo>
                  <a:pt x="551980" y="23876"/>
                </a:lnTo>
                <a:lnTo>
                  <a:pt x="544728" y="26238"/>
                </a:lnTo>
                <a:lnTo>
                  <a:pt x="534022" y="35661"/>
                </a:lnTo>
                <a:lnTo>
                  <a:pt x="533895" y="35991"/>
                </a:lnTo>
                <a:lnTo>
                  <a:pt x="531342" y="42976"/>
                </a:lnTo>
                <a:lnTo>
                  <a:pt x="531342" y="118414"/>
                </a:lnTo>
                <a:lnTo>
                  <a:pt x="533742" y="125501"/>
                </a:lnTo>
                <a:lnTo>
                  <a:pt x="543318" y="135839"/>
                </a:lnTo>
                <a:lnTo>
                  <a:pt x="550849" y="138430"/>
                </a:lnTo>
                <a:lnTo>
                  <a:pt x="562521" y="138430"/>
                </a:lnTo>
                <a:lnTo>
                  <a:pt x="562521" y="151739"/>
                </a:lnTo>
                <a:lnTo>
                  <a:pt x="547192" y="151739"/>
                </a:lnTo>
                <a:lnTo>
                  <a:pt x="547192" y="162306"/>
                </a:lnTo>
                <a:lnTo>
                  <a:pt x="590410" y="162306"/>
                </a:lnTo>
                <a:lnTo>
                  <a:pt x="590410" y="151739"/>
                </a:lnTo>
                <a:lnTo>
                  <a:pt x="575094" y="151739"/>
                </a:lnTo>
                <a:lnTo>
                  <a:pt x="575094" y="138430"/>
                </a:lnTo>
                <a:lnTo>
                  <a:pt x="586117" y="138430"/>
                </a:lnTo>
                <a:lnTo>
                  <a:pt x="593267" y="136067"/>
                </a:lnTo>
                <a:lnTo>
                  <a:pt x="602475" y="127863"/>
                </a:lnTo>
                <a:lnTo>
                  <a:pt x="603834" y="126644"/>
                </a:lnTo>
                <a:lnTo>
                  <a:pt x="603910" y="126428"/>
                </a:lnTo>
                <a:lnTo>
                  <a:pt x="603961" y="126288"/>
                </a:lnTo>
                <a:lnTo>
                  <a:pt x="606475" y="119329"/>
                </a:lnTo>
                <a:lnTo>
                  <a:pt x="606475" y="43815"/>
                </a:lnTo>
                <a:close/>
              </a:path>
              <a:path w="1339850" h="442595">
                <a:moveTo>
                  <a:pt x="619201" y="259092"/>
                </a:moveTo>
                <a:lnTo>
                  <a:pt x="584542" y="259092"/>
                </a:lnTo>
                <a:lnTo>
                  <a:pt x="584542" y="269659"/>
                </a:lnTo>
                <a:lnTo>
                  <a:pt x="595630" y="269659"/>
                </a:lnTo>
                <a:lnTo>
                  <a:pt x="595630" y="410832"/>
                </a:lnTo>
                <a:lnTo>
                  <a:pt x="584542" y="410832"/>
                </a:lnTo>
                <a:lnTo>
                  <a:pt x="584542" y="421398"/>
                </a:lnTo>
                <a:lnTo>
                  <a:pt x="619201" y="421398"/>
                </a:lnTo>
                <a:lnTo>
                  <a:pt x="619201" y="410832"/>
                </a:lnTo>
                <a:lnTo>
                  <a:pt x="608101" y="410832"/>
                </a:lnTo>
                <a:lnTo>
                  <a:pt x="608101" y="269659"/>
                </a:lnTo>
                <a:lnTo>
                  <a:pt x="619201" y="269659"/>
                </a:lnTo>
                <a:lnTo>
                  <a:pt x="619201" y="259092"/>
                </a:lnTo>
                <a:close/>
              </a:path>
              <a:path w="1339850" h="442595">
                <a:moveTo>
                  <a:pt x="695947" y="0"/>
                </a:moveTo>
                <a:lnTo>
                  <a:pt x="672693" y="0"/>
                </a:lnTo>
                <a:lnTo>
                  <a:pt x="636333" y="129679"/>
                </a:lnTo>
                <a:lnTo>
                  <a:pt x="638467" y="88138"/>
                </a:lnTo>
                <a:lnTo>
                  <a:pt x="638467" y="10566"/>
                </a:lnTo>
                <a:lnTo>
                  <a:pt x="649452" y="10566"/>
                </a:lnTo>
                <a:lnTo>
                  <a:pt x="649452" y="0"/>
                </a:lnTo>
                <a:lnTo>
                  <a:pt x="614591" y="0"/>
                </a:lnTo>
                <a:lnTo>
                  <a:pt x="614591" y="10566"/>
                </a:lnTo>
                <a:lnTo>
                  <a:pt x="625894" y="10566"/>
                </a:lnTo>
                <a:lnTo>
                  <a:pt x="625894" y="151739"/>
                </a:lnTo>
                <a:lnTo>
                  <a:pt x="615746" y="151739"/>
                </a:lnTo>
                <a:lnTo>
                  <a:pt x="615746" y="162306"/>
                </a:lnTo>
                <a:lnTo>
                  <a:pt x="638048" y="162306"/>
                </a:lnTo>
                <a:lnTo>
                  <a:pt x="647230" y="129679"/>
                </a:lnTo>
                <a:lnTo>
                  <a:pt x="674395" y="33070"/>
                </a:lnTo>
                <a:lnTo>
                  <a:pt x="672172" y="77457"/>
                </a:lnTo>
                <a:lnTo>
                  <a:pt x="672172" y="151739"/>
                </a:lnTo>
                <a:lnTo>
                  <a:pt x="661187" y="151739"/>
                </a:lnTo>
                <a:lnTo>
                  <a:pt x="661187" y="162306"/>
                </a:lnTo>
                <a:lnTo>
                  <a:pt x="695947" y="162306"/>
                </a:lnTo>
                <a:lnTo>
                  <a:pt x="695947" y="151739"/>
                </a:lnTo>
                <a:lnTo>
                  <a:pt x="684745" y="151739"/>
                </a:lnTo>
                <a:lnTo>
                  <a:pt x="684745" y="33070"/>
                </a:lnTo>
                <a:lnTo>
                  <a:pt x="684745" y="10566"/>
                </a:lnTo>
                <a:lnTo>
                  <a:pt x="695947" y="10566"/>
                </a:lnTo>
                <a:lnTo>
                  <a:pt x="695947" y="0"/>
                </a:lnTo>
                <a:close/>
              </a:path>
              <a:path w="1339850" h="442595">
                <a:moveTo>
                  <a:pt x="736523" y="340677"/>
                </a:moveTo>
                <a:lnTo>
                  <a:pt x="684961" y="314680"/>
                </a:lnTo>
                <a:lnTo>
                  <a:pt x="684961" y="326834"/>
                </a:lnTo>
                <a:lnTo>
                  <a:pt x="723950" y="346697"/>
                </a:lnTo>
                <a:lnTo>
                  <a:pt x="684961" y="366674"/>
                </a:lnTo>
                <a:lnTo>
                  <a:pt x="684961" y="378815"/>
                </a:lnTo>
                <a:lnTo>
                  <a:pt x="688263" y="377190"/>
                </a:lnTo>
                <a:lnTo>
                  <a:pt x="736523" y="352831"/>
                </a:lnTo>
                <a:lnTo>
                  <a:pt x="736523" y="340677"/>
                </a:lnTo>
                <a:close/>
              </a:path>
              <a:path w="1339850" h="442595">
                <a:moveTo>
                  <a:pt x="789051" y="0"/>
                </a:moveTo>
                <a:lnTo>
                  <a:pt x="754189" y="0"/>
                </a:lnTo>
                <a:lnTo>
                  <a:pt x="754189" y="10566"/>
                </a:lnTo>
                <a:lnTo>
                  <a:pt x="765276" y="10566"/>
                </a:lnTo>
                <a:lnTo>
                  <a:pt x="765276" y="151739"/>
                </a:lnTo>
                <a:lnTo>
                  <a:pt x="733691" y="151739"/>
                </a:lnTo>
                <a:lnTo>
                  <a:pt x="733691" y="10566"/>
                </a:lnTo>
                <a:lnTo>
                  <a:pt x="744677" y="10566"/>
                </a:lnTo>
                <a:lnTo>
                  <a:pt x="744677" y="0"/>
                </a:lnTo>
                <a:lnTo>
                  <a:pt x="709803" y="0"/>
                </a:lnTo>
                <a:lnTo>
                  <a:pt x="709803" y="10566"/>
                </a:lnTo>
                <a:lnTo>
                  <a:pt x="721118" y="10566"/>
                </a:lnTo>
                <a:lnTo>
                  <a:pt x="721118" y="151739"/>
                </a:lnTo>
                <a:lnTo>
                  <a:pt x="709803" y="151739"/>
                </a:lnTo>
                <a:lnTo>
                  <a:pt x="709803" y="162306"/>
                </a:lnTo>
                <a:lnTo>
                  <a:pt x="777862" y="162306"/>
                </a:lnTo>
                <a:lnTo>
                  <a:pt x="777862" y="182905"/>
                </a:lnTo>
                <a:lnTo>
                  <a:pt x="789051" y="182905"/>
                </a:lnTo>
                <a:lnTo>
                  <a:pt x="789051" y="151739"/>
                </a:lnTo>
                <a:lnTo>
                  <a:pt x="777862" y="151739"/>
                </a:lnTo>
                <a:lnTo>
                  <a:pt x="777862" y="10566"/>
                </a:lnTo>
                <a:lnTo>
                  <a:pt x="789051" y="10566"/>
                </a:lnTo>
                <a:lnTo>
                  <a:pt x="789051" y="0"/>
                </a:lnTo>
                <a:close/>
              </a:path>
              <a:path w="1339850" h="442595">
                <a:moveTo>
                  <a:pt x="877582" y="259092"/>
                </a:moveTo>
                <a:lnTo>
                  <a:pt x="853808" y="259092"/>
                </a:lnTo>
                <a:lnTo>
                  <a:pt x="853808" y="269659"/>
                </a:lnTo>
                <a:lnTo>
                  <a:pt x="853808" y="410832"/>
                </a:lnTo>
                <a:lnTo>
                  <a:pt x="818451" y="410832"/>
                </a:lnTo>
                <a:lnTo>
                  <a:pt x="818565" y="410552"/>
                </a:lnTo>
                <a:lnTo>
                  <a:pt x="820547" y="405384"/>
                </a:lnTo>
                <a:lnTo>
                  <a:pt x="823595" y="269659"/>
                </a:lnTo>
                <a:lnTo>
                  <a:pt x="853808" y="269659"/>
                </a:lnTo>
                <a:lnTo>
                  <a:pt x="853808" y="259092"/>
                </a:lnTo>
                <a:lnTo>
                  <a:pt x="799287" y="259092"/>
                </a:lnTo>
                <a:lnTo>
                  <a:pt x="799287" y="269659"/>
                </a:lnTo>
                <a:lnTo>
                  <a:pt x="811009" y="269659"/>
                </a:lnTo>
                <a:lnTo>
                  <a:pt x="810920" y="371017"/>
                </a:lnTo>
                <a:lnTo>
                  <a:pt x="810806" y="374700"/>
                </a:lnTo>
                <a:lnTo>
                  <a:pt x="810006" y="386956"/>
                </a:lnTo>
                <a:lnTo>
                  <a:pt x="809561" y="391731"/>
                </a:lnTo>
                <a:lnTo>
                  <a:pt x="809485" y="392239"/>
                </a:lnTo>
                <a:lnTo>
                  <a:pt x="808609" y="398564"/>
                </a:lnTo>
                <a:lnTo>
                  <a:pt x="805383" y="410832"/>
                </a:lnTo>
                <a:lnTo>
                  <a:pt x="798550" y="410832"/>
                </a:lnTo>
                <a:lnTo>
                  <a:pt x="798550" y="442429"/>
                </a:lnTo>
                <a:lnTo>
                  <a:pt x="811123" y="442429"/>
                </a:lnTo>
                <a:lnTo>
                  <a:pt x="811123" y="421398"/>
                </a:lnTo>
                <a:lnTo>
                  <a:pt x="866279" y="421398"/>
                </a:lnTo>
                <a:lnTo>
                  <a:pt x="866279" y="442429"/>
                </a:lnTo>
                <a:lnTo>
                  <a:pt x="877582" y="442429"/>
                </a:lnTo>
                <a:lnTo>
                  <a:pt x="877582" y="421398"/>
                </a:lnTo>
                <a:lnTo>
                  <a:pt x="877582" y="410832"/>
                </a:lnTo>
                <a:lnTo>
                  <a:pt x="866381" y="410832"/>
                </a:lnTo>
                <a:lnTo>
                  <a:pt x="866381" y="269659"/>
                </a:lnTo>
                <a:lnTo>
                  <a:pt x="877582" y="269659"/>
                </a:lnTo>
                <a:lnTo>
                  <a:pt x="877582" y="259092"/>
                </a:lnTo>
                <a:close/>
              </a:path>
              <a:path w="1339850" h="442595">
                <a:moveTo>
                  <a:pt x="884224" y="0"/>
                </a:moveTo>
                <a:lnTo>
                  <a:pt x="860971" y="0"/>
                </a:lnTo>
                <a:lnTo>
                  <a:pt x="824611" y="129679"/>
                </a:lnTo>
                <a:lnTo>
                  <a:pt x="826744" y="88138"/>
                </a:lnTo>
                <a:lnTo>
                  <a:pt x="826744" y="10566"/>
                </a:lnTo>
                <a:lnTo>
                  <a:pt x="837730" y="10566"/>
                </a:lnTo>
                <a:lnTo>
                  <a:pt x="837730" y="0"/>
                </a:lnTo>
                <a:lnTo>
                  <a:pt x="802855" y="0"/>
                </a:lnTo>
                <a:lnTo>
                  <a:pt x="802855" y="10566"/>
                </a:lnTo>
                <a:lnTo>
                  <a:pt x="814171" y="10566"/>
                </a:lnTo>
                <a:lnTo>
                  <a:pt x="814171" y="151739"/>
                </a:lnTo>
                <a:lnTo>
                  <a:pt x="804024" y="151739"/>
                </a:lnTo>
                <a:lnTo>
                  <a:pt x="804024" y="162306"/>
                </a:lnTo>
                <a:lnTo>
                  <a:pt x="826325" y="162306"/>
                </a:lnTo>
                <a:lnTo>
                  <a:pt x="835507" y="129679"/>
                </a:lnTo>
                <a:lnTo>
                  <a:pt x="862672" y="33070"/>
                </a:lnTo>
                <a:lnTo>
                  <a:pt x="860450" y="77457"/>
                </a:lnTo>
                <a:lnTo>
                  <a:pt x="860450" y="151739"/>
                </a:lnTo>
                <a:lnTo>
                  <a:pt x="849464" y="151739"/>
                </a:lnTo>
                <a:lnTo>
                  <a:pt x="849464" y="162306"/>
                </a:lnTo>
                <a:lnTo>
                  <a:pt x="884224" y="162306"/>
                </a:lnTo>
                <a:lnTo>
                  <a:pt x="884224" y="151739"/>
                </a:lnTo>
                <a:lnTo>
                  <a:pt x="873023" y="151739"/>
                </a:lnTo>
                <a:lnTo>
                  <a:pt x="873023" y="33070"/>
                </a:lnTo>
                <a:lnTo>
                  <a:pt x="873023" y="10566"/>
                </a:lnTo>
                <a:lnTo>
                  <a:pt x="884224" y="10566"/>
                </a:lnTo>
                <a:lnTo>
                  <a:pt x="884224" y="0"/>
                </a:lnTo>
                <a:close/>
              </a:path>
              <a:path w="1339850" h="442595">
                <a:moveTo>
                  <a:pt x="949350" y="276847"/>
                </a:moveTo>
                <a:lnTo>
                  <a:pt x="946912" y="269836"/>
                </a:lnTo>
                <a:lnTo>
                  <a:pt x="944727" y="267550"/>
                </a:lnTo>
                <a:lnTo>
                  <a:pt x="937133" y="259549"/>
                </a:lnTo>
                <a:lnTo>
                  <a:pt x="936777" y="259435"/>
                </a:lnTo>
                <a:lnTo>
                  <a:pt x="936777" y="278892"/>
                </a:lnTo>
                <a:lnTo>
                  <a:pt x="936777" y="400900"/>
                </a:lnTo>
                <a:lnTo>
                  <a:pt x="935355" y="405117"/>
                </a:lnTo>
                <a:lnTo>
                  <a:pt x="929665" y="411378"/>
                </a:lnTo>
                <a:lnTo>
                  <a:pt x="925258" y="412953"/>
                </a:lnTo>
                <a:lnTo>
                  <a:pt x="914019" y="412953"/>
                </a:lnTo>
                <a:lnTo>
                  <a:pt x="909828" y="411556"/>
                </a:lnTo>
                <a:lnTo>
                  <a:pt x="903579" y="405993"/>
                </a:lnTo>
                <a:lnTo>
                  <a:pt x="902017" y="401612"/>
                </a:lnTo>
                <a:lnTo>
                  <a:pt x="902017" y="279387"/>
                </a:lnTo>
                <a:lnTo>
                  <a:pt x="903401" y="275209"/>
                </a:lnTo>
                <a:lnTo>
                  <a:pt x="908951" y="269087"/>
                </a:lnTo>
                <a:lnTo>
                  <a:pt x="913320" y="267550"/>
                </a:lnTo>
                <a:lnTo>
                  <a:pt x="924699" y="267550"/>
                </a:lnTo>
                <a:lnTo>
                  <a:pt x="928966" y="268947"/>
                </a:lnTo>
                <a:lnTo>
                  <a:pt x="935215" y="274510"/>
                </a:lnTo>
                <a:lnTo>
                  <a:pt x="936777" y="278892"/>
                </a:lnTo>
                <a:lnTo>
                  <a:pt x="936777" y="259435"/>
                </a:lnTo>
                <a:lnTo>
                  <a:pt x="929551" y="256984"/>
                </a:lnTo>
                <a:lnTo>
                  <a:pt x="910158" y="256984"/>
                </a:lnTo>
                <a:lnTo>
                  <a:pt x="902893" y="259321"/>
                </a:lnTo>
                <a:lnTo>
                  <a:pt x="892124" y="268693"/>
                </a:lnTo>
                <a:lnTo>
                  <a:pt x="892035" y="268947"/>
                </a:lnTo>
                <a:lnTo>
                  <a:pt x="891984" y="269087"/>
                </a:lnTo>
                <a:lnTo>
                  <a:pt x="889431" y="276009"/>
                </a:lnTo>
                <a:lnTo>
                  <a:pt x="889431" y="403517"/>
                </a:lnTo>
                <a:lnTo>
                  <a:pt x="891844" y="410578"/>
                </a:lnTo>
                <a:lnTo>
                  <a:pt x="901471" y="420928"/>
                </a:lnTo>
                <a:lnTo>
                  <a:pt x="909015" y="423519"/>
                </a:lnTo>
                <a:lnTo>
                  <a:pt x="928560" y="423519"/>
                </a:lnTo>
                <a:lnTo>
                  <a:pt x="935901" y="421170"/>
                </a:lnTo>
                <a:lnTo>
                  <a:pt x="945349" y="412953"/>
                </a:lnTo>
                <a:lnTo>
                  <a:pt x="946658" y="411810"/>
                </a:lnTo>
                <a:lnTo>
                  <a:pt x="946746" y="411556"/>
                </a:lnTo>
                <a:lnTo>
                  <a:pt x="946810" y="411378"/>
                </a:lnTo>
                <a:lnTo>
                  <a:pt x="949350" y="404495"/>
                </a:lnTo>
                <a:lnTo>
                  <a:pt x="949350" y="276847"/>
                </a:lnTo>
                <a:close/>
              </a:path>
              <a:path w="1339850" h="442595">
                <a:moveTo>
                  <a:pt x="982510" y="0"/>
                </a:moveTo>
                <a:lnTo>
                  <a:pt x="895972" y="0"/>
                </a:lnTo>
                <a:lnTo>
                  <a:pt x="895972" y="57594"/>
                </a:lnTo>
                <a:lnTo>
                  <a:pt x="908545" y="57594"/>
                </a:lnTo>
                <a:lnTo>
                  <a:pt x="908545" y="10566"/>
                </a:lnTo>
                <a:lnTo>
                  <a:pt x="932954" y="10566"/>
                </a:lnTo>
                <a:lnTo>
                  <a:pt x="932954" y="151739"/>
                </a:lnTo>
                <a:lnTo>
                  <a:pt x="917625" y="151739"/>
                </a:lnTo>
                <a:lnTo>
                  <a:pt x="917625" y="162306"/>
                </a:lnTo>
                <a:lnTo>
                  <a:pt x="960843" y="162306"/>
                </a:lnTo>
                <a:lnTo>
                  <a:pt x="960843" y="151739"/>
                </a:lnTo>
                <a:lnTo>
                  <a:pt x="945527" y="151739"/>
                </a:lnTo>
                <a:lnTo>
                  <a:pt x="945527" y="10566"/>
                </a:lnTo>
                <a:lnTo>
                  <a:pt x="969937" y="10566"/>
                </a:lnTo>
                <a:lnTo>
                  <a:pt x="969937" y="57594"/>
                </a:lnTo>
                <a:lnTo>
                  <a:pt x="982510" y="57594"/>
                </a:lnTo>
                <a:lnTo>
                  <a:pt x="982510" y="10566"/>
                </a:lnTo>
                <a:lnTo>
                  <a:pt x="982510" y="0"/>
                </a:lnTo>
                <a:close/>
              </a:path>
              <a:path w="1339850" h="442595">
                <a:moveTo>
                  <a:pt x="1051991" y="259092"/>
                </a:moveTo>
                <a:lnTo>
                  <a:pt x="1013104" y="259092"/>
                </a:lnTo>
                <a:lnTo>
                  <a:pt x="1013104" y="269659"/>
                </a:lnTo>
                <a:lnTo>
                  <a:pt x="1025359" y="269659"/>
                </a:lnTo>
                <a:lnTo>
                  <a:pt x="1005497" y="333070"/>
                </a:lnTo>
                <a:lnTo>
                  <a:pt x="985304" y="269659"/>
                </a:lnTo>
                <a:lnTo>
                  <a:pt x="997889" y="269659"/>
                </a:lnTo>
                <a:lnTo>
                  <a:pt x="997889" y="259092"/>
                </a:lnTo>
                <a:lnTo>
                  <a:pt x="958684" y="259092"/>
                </a:lnTo>
                <a:lnTo>
                  <a:pt x="958684" y="269659"/>
                </a:lnTo>
                <a:lnTo>
                  <a:pt x="971892" y="269659"/>
                </a:lnTo>
                <a:lnTo>
                  <a:pt x="995527" y="340791"/>
                </a:lnTo>
                <a:lnTo>
                  <a:pt x="971892" y="410832"/>
                </a:lnTo>
                <a:lnTo>
                  <a:pt x="958684" y="410832"/>
                </a:lnTo>
                <a:lnTo>
                  <a:pt x="958684" y="421398"/>
                </a:lnTo>
                <a:lnTo>
                  <a:pt x="997889" y="421398"/>
                </a:lnTo>
                <a:lnTo>
                  <a:pt x="997889" y="410832"/>
                </a:lnTo>
                <a:lnTo>
                  <a:pt x="984440" y="410832"/>
                </a:lnTo>
                <a:lnTo>
                  <a:pt x="1005065" y="347357"/>
                </a:lnTo>
                <a:lnTo>
                  <a:pt x="1025359" y="410832"/>
                </a:lnTo>
                <a:lnTo>
                  <a:pt x="1013104" y="410832"/>
                </a:lnTo>
                <a:lnTo>
                  <a:pt x="1013104" y="421398"/>
                </a:lnTo>
                <a:lnTo>
                  <a:pt x="1051991" y="421398"/>
                </a:lnTo>
                <a:lnTo>
                  <a:pt x="1051991" y="410832"/>
                </a:lnTo>
                <a:lnTo>
                  <a:pt x="1038567" y="410832"/>
                </a:lnTo>
                <a:lnTo>
                  <a:pt x="1017574" y="347357"/>
                </a:lnTo>
                <a:lnTo>
                  <a:pt x="1015047" y="339712"/>
                </a:lnTo>
                <a:lnTo>
                  <a:pt x="1017219" y="333070"/>
                </a:lnTo>
                <a:lnTo>
                  <a:pt x="1037869" y="269659"/>
                </a:lnTo>
                <a:lnTo>
                  <a:pt x="1051991" y="269659"/>
                </a:lnTo>
                <a:lnTo>
                  <a:pt x="1051991" y="259092"/>
                </a:lnTo>
                <a:close/>
              </a:path>
              <a:path w="1339850" h="442595">
                <a:moveTo>
                  <a:pt x="1120317" y="276847"/>
                </a:moveTo>
                <a:lnTo>
                  <a:pt x="1117866" y="269836"/>
                </a:lnTo>
                <a:lnTo>
                  <a:pt x="1115695" y="267550"/>
                </a:lnTo>
                <a:lnTo>
                  <a:pt x="1108100" y="259549"/>
                </a:lnTo>
                <a:lnTo>
                  <a:pt x="1107744" y="259435"/>
                </a:lnTo>
                <a:lnTo>
                  <a:pt x="1107744" y="278892"/>
                </a:lnTo>
                <a:lnTo>
                  <a:pt x="1107744" y="400900"/>
                </a:lnTo>
                <a:lnTo>
                  <a:pt x="1106322" y="405117"/>
                </a:lnTo>
                <a:lnTo>
                  <a:pt x="1100632" y="411378"/>
                </a:lnTo>
                <a:lnTo>
                  <a:pt x="1096225" y="412953"/>
                </a:lnTo>
                <a:lnTo>
                  <a:pt x="1084986" y="412953"/>
                </a:lnTo>
                <a:lnTo>
                  <a:pt x="1080782" y="411556"/>
                </a:lnTo>
                <a:lnTo>
                  <a:pt x="1074534" y="405993"/>
                </a:lnTo>
                <a:lnTo>
                  <a:pt x="1072972" y="401612"/>
                </a:lnTo>
                <a:lnTo>
                  <a:pt x="1072972" y="279387"/>
                </a:lnTo>
                <a:lnTo>
                  <a:pt x="1074356" y="275209"/>
                </a:lnTo>
                <a:lnTo>
                  <a:pt x="1079906" y="269087"/>
                </a:lnTo>
                <a:lnTo>
                  <a:pt x="1084287" y="267550"/>
                </a:lnTo>
                <a:lnTo>
                  <a:pt x="1095654" y="267550"/>
                </a:lnTo>
                <a:lnTo>
                  <a:pt x="1099921" y="268947"/>
                </a:lnTo>
                <a:lnTo>
                  <a:pt x="1106170" y="274510"/>
                </a:lnTo>
                <a:lnTo>
                  <a:pt x="1107744" y="278892"/>
                </a:lnTo>
                <a:lnTo>
                  <a:pt x="1107744" y="259435"/>
                </a:lnTo>
                <a:lnTo>
                  <a:pt x="1100518" y="256984"/>
                </a:lnTo>
                <a:lnTo>
                  <a:pt x="1081112" y="256984"/>
                </a:lnTo>
                <a:lnTo>
                  <a:pt x="1073861" y="259321"/>
                </a:lnTo>
                <a:lnTo>
                  <a:pt x="1063091" y="268693"/>
                </a:lnTo>
                <a:lnTo>
                  <a:pt x="1063002" y="268947"/>
                </a:lnTo>
                <a:lnTo>
                  <a:pt x="1062951" y="269087"/>
                </a:lnTo>
                <a:lnTo>
                  <a:pt x="1060399" y="276009"/>
                </a:lnTo>
                <a:lnTo>
                  <a:pt x="1060399" y="403517"/>
                </a:lnTo>
                <a:lnTo>
                  <a:pt x="1062812" y="410578"/>
                </a:lnTo>
                <a:lnTo>
                  <a:pt x="1072438" y="420928"/>
                </a:lnTo>
                <a:lnTo>
                  <a:pt x="1079982" y="423519"/>
                </a:lnTo>
                <a:lnTo>
                  <a:pt x="1099527" y="423519"/>
                </a:lnTo>
                <a:lnTo>
                  <a:pt x="1106855" y="421170"/>
                </a:lnTo>
                <a:lnTo>
                  <a:pt x="1116304" y="412953"/>
                </a:lnTo>
                <a:lnTo>
                  <a:pt x="1117625" y="411810"/>
                </a:lnTo>
                <a:lnTo>
                  <a:pt x="1117714" y="411556"/>
                </a:lnTo>
                <a:lnTo>
                  <a:pt x="1117777" y="411378"/>
                </a:lnTo>
                <a:lnTo>
                  <a:pt x="1120317" y="404495"/>
                </a:lnTo>
                <a:lnTo>
                  <a:pt x="1120317" y="276847"/>
                </a:lnTo>
                <a:close/>
              </a:path>
              <a:path w="1339850" h="442595">
                <a:moveTo>
                  <a:pt x="1213015" y="259092"/>
                </a:moveTo>
                <a:lnTo>
                  <a:pt x="1189240" y="259092"/>
                </a:lnTo>
                <a:lnTo>
                  <a:pt x="1189240" y="269659"/>
                </a:lnTo>
                <a:lnTo>
                  <a:pt x="1189240" y="410832"/>
                </a:lnTo>
                <a:lnTo>
                  <a:pt x="1153883" y="410832"/>
                </a:lnTo>
                <a:lnTo>
                  <a:pt x="1153998" y="410552"/>
                </a:lnTo>
                <a:lnTo>
                  <a:pt x="1155979" y="405384"/>
                </a:lnTo>
                <a:lnTo>
                  <a:pt x="1159027" y="269659"/>
                </a:lnTo>
                <a:lnTo>
                  <a:pt x="1189240" y="269659"/>
                </a:lnTo>
                <a:lnTo>
                  <a:pt x="1189240" y="259092"/>
                </a:lnTo>
                <a:lnTo>
                  <a:pt x="1134719" y="259092"/>
                </a:lnTo>
                <a:lnTo>
                  <a:pt x="1134719" y="269659"/>
                </a:lnTo>
                <a:lnTo>
                  <a:pt x="1146441" y="269659"/>
                </a:lnTo>
                <a:lnTo>
                  <a:pt x="1146352" y="371017"/>
                </a:lnTo>
                <a:lnTo>
                  <a:pt x="1146251" y="374700"/>
                </a:lnTo>
                <a:lnTo>
                  <a:pt x="1145438" y="386956"/>
                </a:lnTo>
                <a:lnTo>
                  <a:pt x="1144993" y="391731"/>
                </a:lnTo>
                <a:lnTo>
                  <a:pt x="1144917" y="392239"/>
                </a:lnTo>
                <a:lnTo>
                  <a:pt x="1144041" y="398564"/>
                </a:lnTo>
                <a:lnTo>
                  <a:pt x="1140815" y="410832"/>
                </a:lnTo>
                <a:lnTo>
                  <a:pt x="1133983" y="410832"/>
                </a:lnTo>
                <a:lnTo>
                  <a:pt x="1133983" y="442429"/>
                </a:lnTo>
                <a:lnTo>
                  <a:pt x="1146556" y="442429"/>
                </a:lnTo>
                <a:lnTo>
                  <a:pt x="1146556" y="421398"/>
                </a:lnTo>
                <a:lnTo>
                  <a:pt x="1201712" y="421398"/>
                </a:lnTo>
                <a:lnTo>
                  <a:pt x="1201712" y="442429"/>
                </a:lnTo>
                <a:lnTo>
                  <a:pt x="1213015" y="442429"/>
                </a:lnTo>
                <a:lnTo>
                  <a:pt x="1213015" y="421398"/>
                </a:lnTo>
                <a:lnTo>
                  <a:pt x="1213015" y="410832"/>
                </a:lnTo>
                <a:lnTo>
                  <a:pt x="1201813" y="410832"/>
                </a:lnTo>
                <a:lnTo>
                  <a:pt x="1201813" y="269659"/>
                </a:lnTo>
                <a:lnTo>
                  <a:pt x="1213015" y="269659"/>
                </a:lnTo>
                <a:lnTo>
                  <a:pt x="1213015" y="259092"/>
                </a:lnTo>
                <a:close/>
              </a:path>
              <a:path w="1339850" h="442595">
                <a:moveTo>
                  <a:pt x="1295031" y="359981"/>
                </a:moveTo>
                <a:lnTo>
                  <a:pt x="1293215" y="352513"/>
                </a:lnTo>
                <a:lnTo>
                  <a:pt x="1291132" y="349338"/>
                </a:lnTo>
                <a:lnTo>
                  <a:pt x="1285963" y="341515"/>
                </a:lnTo>
                <a:lnTo>
                  <a:pt x="1282458" y="339826"/>
                </a:lnTo>
                <a:lnTo>
                  <a:pt x="1282458" y="355320"/>
                </a:lnTo>
                <a:lnTo>
                  <a:pt x="1282458" y="398373"/>
                </a:lnTo>
                <a:lnTo>
                  <a:pt x="1281417" y="402742"/>
                </a:lnTo>
                <a:lnTo>
                  <a:pt x="1277264" y="409219"/>
                </a:lnTo>
                <a:lnTo>
                  <a:pt x="1274038" y="410832"/>
                </a:lnTo>
                <a:lnTo>
                  <a:pt x="1253083" y="410832"/>
                </a:lnTo>
                <a:lnTo>
                  <a:pt x="1253083" y="349338"/>
                </a:lnTo>
                <a:lnTo>
                  <a:pt x="1278343" y="349338"/>
                </a:lnTo>
                <a:lnTo>
                  <a:pt x="1282458" y="355320"/>
                </a:lnTo>
                <a:lnTo>
                  <a:pt x="1282458" y="339826"/>
                </a:lnTo>
                <a:lnTo>
                  <a:pt x="1280274" y="338772"/>
                </a:lnTo>
                <a:lnTo>
                  <a:pt x="1253083" y="338772"/>
                </a:lnTo>
                <a:lnTo>
                  <a:pt x="1253083" y="269659"/>
                </a:lnTo>
                <a:lnTo>
                  <a:pt x="1264069" y="269659"/>
                </a:lnTo>
                <a:lnTo>
                  <a:pt x="1264069" y="259092"/>
                </a:lnTo>
                <a:lnTo>
                  <a:pt x="1229410" y="259092"/>
                </a:lnTo>
                <a:lnTo>
                  <a:pt x="1229410" y="269659"/>
                </a:lnTo>
                <a:lnTo>
                  <a:pt x="1240510" y="269659"/>
                </a:lnTo>
                <a:lnTo>
                  <a:pt x="1240510" y="410832"/>
                </a:lnTo>
                <a:lnTo>
                  <a:pt x="1229410" y="410832"/>
                </a:lnTo>
                <a:lnTo>
                  <a:pt x="1229410" y="421398"/>
                </a:lnTo>
                <a:lnTo>
                  <a:pt x="1279436" y="421398"/>
                </a:lnTo>
                <a:lnTo>
                  <a:pt x="1284909" y="418922"/>
                </a:lnTo>
                <a:lnTo>
                  <a:pt x="1293012" y="408990"/>
                </a:lnTo>
                <a:lnTo>
                  <a:pt x="1295031" y="401218"/>
                </a:lnTo>
                <a:lnTo>
                  <a:pt x="1295031" y="359981"/>
                </a:lnTo>
                <a:close/>
              </a:path>
              <a:path w="1339850" h="442595">
                <a:moveTo>
                  <a:pt x="1339837" y="259092"/>
                </a:moveTo>
                <a:lnTo>
                  <a:pt x="1305179" y="259092"/>
                </a:lnTo>
                <a:lnTo>
                  <a:pt x="1305179" y="269659"/>
                </a:lnTo>
                <a:lnTo>
                  <a:pt x="1316278" y="269659"/>
                </a:lnTo>
                <a:lnTo>
                  <a:pt x="1316278" y="410832"/>
                </a:lnTo>
                <a:lnTo>
                  <a:pt x="1305179" y="410832"/>
                </a:lnTo>
                <a:lnTo>
                  <a:pt x="1305179" y="421398"/>
                </a:lnTo>
                <a:lnTo>
                  <a:pt x="1339837" y="421398"/>
                </a:lnTo>
                <a:lnTo>
                  <a:pt x="1339837" y="410832"/>
                </a:lnTo>
                <a:lnTo>
                  <a:pt x="1328737" y="410832"/>
                </a:lnTo>
                <a:lnTo>
                  <a:pt x="1328737" y="269659"/>
                </a:lnTo>
                <a:lnTo>
                  <a:pt x="1339837" y="269659"/>
                </a:lnTo>
                <a:lnTo>
                  <a:pt x="1339837" y="25909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29" name="object 29"/>
          <p:cNvSpPr/>
          <p:nvPr/>
        </p:nvSpPr>
        <p:spPr>
          <a:xfrm>
            <a:off x="6399321" y="3814670"/>
            <a:ext cx="3490851" cy="2483781"/>
          </a:xfrm>
          <a:custGeom>
            <a:avLst/>
            <a:gdLst/>
            <a:ahLst/>
            <a:cxnLst/>
            <a:rect l="l" t="t" r="r" b="b"/>
            <a:pathLst>
              <a:path w="3667125" h="2173604">
                <a:moveTo>
                  <a:pt x="3436620" y="20955"/>
                </a:moveTo>
                <a:lnTo>
                  <a:pt x="231648" y="20955"/>
                </a:lnTo>
                <a:lnTo>
                  <a:pt x="265176" y="1905"/>
                </a:lnTo>
                <a:lnTo>
                  <a:pt x="272491" y="0"/>
                </a:lnTo>
                <a:lnTo>
                  <a:pt x="3379927" y="0"/>
                </a:lnTo>
                <a:lnTo>
                  <a:pt x="3383280" y="1905"/>
                </a:lnTo>
                <a:lnTo>
                  <a:pt x="3401568" y="1905"/>
                </a:lnTo>
                <a:lnTo>
                  <a:pt x="3419856" y="11430"/>
                </a:lnTo>
                <a:lnTo>
                  <a:pt x="3436620" y="20955"/>
                </a:lnTo>
                <a:close/>
              </a:path>
              <a:path w="3667125" h="2173604">
                <a:moveTo>
                  <a:pt x="3453384" y="2145030"/>
                </a:moveTo>
                <a:lnTo>
                  <a:pt x="214883" y="2145030"/>
                </a:lnTo>
                <a:lnTo>
                  <a:pt x="198120" y="2135505"/>
                </a:lnTo>
                <a:lnTo>
                  <a:pt x="167640" y="2116455"/>
                </a:lnTo>
                <a:lnTo>
                  <a:pt x="137160" y="2087880"/>
                </a:lnTo>
                <a:lnTo>
                  <a:pt x="123444" y="2078355"/>
                </a:lnTo>
                <a:lnTo>
                  <a:pt x="111252" y="2068830"/>
                </a:lnTo>
                <a:lnTo>
                  <a:pt x="74676" y="2030730"/>
                </a:lnTo>
                <a:lnTo>
                  <a:pt x="65532" y="2011680"/>
                </a:lnTo>
                <a:lnTo>
                  <a:pt x="54864" y="1992630"/>
                </a:lnTo>
                <a:lnTo>
                  <a:pt x="45720" y="1983105"/>
                </a:lnTo>
                <a:lnTo>
                  <a:pt x="38100" y="1964055"/>
                </a:lnTo>
                <a:lnTo>
                  <a:pt x="22860" y="1935480"/>
                </a:lnTo>
                <a:lnTo>
                  <a:pt x="16764" y="1916430"/>
                </a:lnTo>
                <a:lnTo>
                  <a:pt x="7620" y="1878330"/>
                </a:lnTo>
                <a:lnTo>
                  <a:pt x="1524" y="1840230"/>
                </a:lnTo>
                <a:lnTo>
                  <a:pt x="1524" y="1821180"/>
                </a:lnTo>
                <a:lnTo>
                  <a:pt x="0" y="1802130"/>
                </a:lnTo>
                <a:lnTo>
                  <a:pt x="0" y="363855"/>
                </a:lnTo>
                <a:lnTo>
                  <a:pt x="1524" y="344805"/>
                </a:lnTo>
                <a:lnTo>
                  <a:pt x="1524" y="325755"/>
                </a:lnTo>
                <a:lnTo>
                  <a:pt x="7620" y="287655"/>
                </a:lnTo>
                <a:lnTo>
                  <a:pt x="16764" y="249555"/>
                </a:lnTo>
                <a:lnTo>
                  <a:pt x="22860" y="230505"/>
                </a:lnTo>
                <a:lnTo>
                  <a:pt x="38100" y="201930"/>
                </a:lnTo>
                <a:lnTo>
                  <a:pt x="45720" y="182880"/>
                </a:lnTo>
                <a:lnTo>
                  <a:pt x="54864" y="173355"/>
                </a:lnTo>
                <a:lnTo>
                  <a:pt x="65532" y="154305"/>
                </a:lnTo>
                <a:lnTo>
                  <a:pt x="74676" y="135255"/>
                </a:lnTo>
                <a:lnTo>
                  <a:pt x="111252" y="97155"/>
                </a:lnTo>
                <a:lnTo>
                  <a:pt x="123444" y="87630"/>
                </a:lnTo>
                <a:lnTo>
                  <a:pt x="137160" y="68580"/>
                </a:lnTo>
                <a:lnTo>
                  <a:pt x="198120" y="30480"/>
                </a:lnTo>
                <a:lnTo>
                  <a:pt x="214883" y="20955"/>
                </a:lnTo>
                <a:lnTo>
                  <a:pt x="3453384" y="20955"/>
                </a:lnTo>
                <a:lnTo>
                  <a:pt x="3470148" y="30480"/>
                </a:lnTo>
                <a:lnTo>
                  <a:pt x="310896" y="30480"/>
                </a:lnTo>
                <a:lnTo>
                  <a:pt x="292608" y="40005"/>
                </a:lnTo>
                <a:lnTo>
                  <a:pt x="294132" y="40005"/>
                </a:lnTo>
                <a:lnTo>
                  <a:pt x="260604" y="49530"/>
                </a:lnTo>
                <a:lnTo>
                  <a:pt x="246888" y="49530"/>
                </a:lnTo>
                <a:lnTo>
                  <a:pt x="230124" y="59055"/>
                </a:lnTo>
                <a:lnTo>
                  <a:pt x="231648" y="59055"/>
                </a:lnTo>
                <a:lnTo>
                  <a:pt x="201168" y="78105"/>
                </a:lnTo>
                <a:lnTo>
                  <a:pt x="202692" y="78105"/>
                </a:lnTo>
                <a:lnTo>
                  <a:pt x="187452" y="87630"/>
                </a:lnTo>
                <a:lnTo>
                  <a:pt x="188976" y="87630"/>
                </a:lnTo>
                <a:lnTo>
                  <a:pt x="161544" y="106680"/>
                </a:lnTo>
                <a:lnTo>
                  <a:pt x="163068" y="106680"/>
                </a:lnTo>
                <a:lnTo>
                  <a:pt x="149352" y="116205"/>
                </a:lnTo>
                <a:lnTo>
                  <a:pt x="137160" y="125730"/>
                </a:lnTo>
                <a:lnTo>
                  <a:pt x="138683" y="125730"/>
                </a:lnTo>
                <a:lnTo>
                  <a:pt x="126492" y="135255"/>
                </a:lnTo>
                <a:lnTo>
                  <a:pt x="115824" y="144780"/>
                </a:lnTo>
                <a:lnTo>
                  <a:pt x="105156" y="163830"/>
                </a:lnTo>
                <a:lnTo>
                  <a:pt x="106680" y="163830"/>
                </a:lnTo>
                <a:lnTo>
                  <a:pt x="96012" y="173355"/>
                </a:lnTo>
                <a:lnTo>
                  <a:pt x="86868" y="192405"/>
                </a:lnTo>
                <a:lnTo>
                  <a:pt x="88392" y="192405"/>
                </a:lnTo>
                <a:lnTo>
                  <a:pt x="79248" y="201930"/>
                </a:lnTo>
                <a:lnTo>
                  <a:pt x="71628" y="220980"/>
                </a:lnTo>
                <a:lnTo>
                  <a:pt x="59436" y="249555"/>
                </a:lnTo>
                <a:lnTo>
                  <a:pt x="56388" y="259080"/>
                </a:lnTo>
                <a:lnTo>
                  <a:pt x="53340" y="259080"/>
                </a:lnTo>
                <a:lnTo>
                  <a:pt x="48768" y="278130"/>
                </a:lnTo>
                <a:lnTo>
                  <a:pt x="38100" y="344805"/>
                </a:lnTo>
                <a:lnTo>
                  <a:pt x="39624" y="344805"/>
                </a:lnTo>
                <a:lnTo>
                  <a:pt x="38100" y="363855"/>
                </a:lnTo>
                <a:lnTo>
                  <a:pt x="38100" y="1802130"/>
                </a:lnTo>
                <a:lnTo>
                  <a:pt x="39624" y="1821180"/>
                </a:lnTo>
                <a:lnTo>
                  <a:pt x="38100" y="1821180"/>
                </a:lnTo>
                <a:lnTo>
                  <a:pt x="48768" y="1887855"/>
                </a:lnTo>
                <a:lnTo>
                  <a:pt x="53340" y="1897380"/>
                </a:lnTo>
                <a:lnTo>
                  <a:pt x="59436" y="1916430"/>
                </a:lnTo>
                <a:lnTo>
                  <a:pt x="71628" y="1945005"/>
                </a:lnTo>
                <a:lnTo>
                  <a:pt x="79248" y="1964055"/>
                </a:lnTo>
                <a:lnTo>
                  <a:pt x="88392" y="1973580"/>
                </a:lnTo>
                <a:lnTo>
                  <a:pt x="86868" y="1973580"/>
                </a:lnTo>
                <a:lnTo>
                  <a:pt x="96012" y="1992630"/>
                </a:lnTo>
                <a:lnTo>
                  <a:pt x="106680" y="2002155"/>
                </a:lnTo>
                <a:lnTo>
                  <a:pt x="105156" y="2002155"/>
                </a:lnTo>
                <a:lnTo>
                  <a:pt x="115824" y="2011680"/>
                </a:lnTo>
                <a:lnTo>
                  <a:pt x="126492" y="2030730"/>
                </a:lnTo>
                <a:lnTo>
                  <a:pt x="138683" y="2040255"/>
                </a:lnTo>
                <a:lnTo>
                  <a:pt x="137160" y="2040255"/>
                </a:lnTo>
                <a:lnTo>
                  <a:pt x="149352" y="2049780"/>
                </a:lnTo>
                <a:lnTo>
                  <a:pt x="163068" y="2059305"/>
                </a:lnTo>
                <a:lnTo>
                  <a:pt x="161544" y="2059305"/>
                </a:lnTo>
                <a:lnTo>
                  <a:pt x="188976" y="2078355"/>
                </a:lnTo>
                <a:lnTo>
                  <a:pt x="187452" y="2078355"/>
                </a:lnTo>
                <a:lnTo>
                  <a:pt x="202692" y="2087880"/>
                </a:lnTo>
                <a:lnTo>
                  <a:pt x="201168" y="2087880"/>
                </a:lnTo>
                <a:lnTo>
                  <a:pt x="231648" y="2106930"/>
                </a:lnTo>
                <a:lnTo>
                  <a:pt x="230124" y="2106930"/>
                </a:lnTo>
                <a:lnTo>
                  <a:pt x="246888" y="2116455"/>
                </a:lnTo>
                <a:lnTo>
                  <a:pt x="260604" y="2116455"/>
                </a:lnTo>
                <a:lnTo>
                  <a:pt x="294132" y="2125980"/>
                </a:lnTo>
                <a:lnTo>
                  <a:pt x="292608" y="2125980"/>
                </a:lnTo>
                <a:lnTo>
                  <a:pt x="310896" y="2135505"/>
                </a:lnTo>
                <a:lnTo>
                  <a:pt x="3470148" y="2135505"/>
                </a:lnTo>
                <a:lnTo>
                  <a:pt x="3453384" y="2145030"/>
                </a:lnTo>
                <a:close/>
              </a:path>
              <a:path w="3667125" h="2173604">
                <a:moveTo>
                  <a:pt x="3614928" y="268605"/>
                </a:moveTo>
                <a:lnTo>
                  <a:pt x="3602736" y="230505"/>
                </a:lnTo>
                <a:lnTo>
                  <a:pt x="3595116" y="220980"/>
                </a:lnTo>
                <a:lnTo>
                  <a:pt x="3596640" y="220980"/>
                </a:lnTo>
                <a:lnTo>
                  <a:pt x="3587496" y="201930"/>
                </a:lnTo>
                <a:lnTo>
                  <a:pt x="3589020" y="201930"/>
                </a:lnTo>
                <a:lnTo>
                  <a:pt x="3579876" y="192405"/>
                </a:lnTo>
                <a:lnTo>
                  <a:pt x="3570732" y="173355"/>
                </a:lnTo>
                <a:lnTo>
                  <a:pt x="3572256" y="173355"/>
                </a:lnTo>
                <a:lnTo>
                  <a:pt x="3561588" y="163830"/>
                </a:lnTo>
                <a:lnTo>
                  <a:pt x="3550920" y="144780"/>
                </a:lnTo>
                <a:lnTo>
                  <a:pt x="3552444" y="144780"/>
                </a:lnTo>
                <a:lnTo>
                  <a:pt x="3540252" y="135255"/>
                </a:lnTo>
                <a:lnTo>
                  <a:pt x="3541776" y="135255"/>
                </a:lnTo>
                <a:lnTo>
                  <a:pt x="3517392" y="116205"/>
                </a:lnTo>
                <a:lnTo>
                  <a:pt x="3518916" y="116205"/>
                </a:lnTo>
                <a:lnTo>
                  <a:pt x="3505200" y="106680"/>
                </a:lnTo>
                <a:lnTo>
                  <a:pt x="3506724" y="106680"/>
                </a:lnTo>
                <a:lnTo>
                  <a:pt x="3451860" y="68580"/>
                </a:lnTo>
                <a:lnTo>
                  <a:pt x="3421380" y="49530"/>
                </a:lnTo>
                <a:lnTo>
                  <a:pt x="3406140" y="49530"/>
                </a:lnTo>
                <a:lnTo>
                  <a:pt x="3390900" y="40005"/>
                </a:lnTo>
                <a:lnTo>
                  <a:pt x="3375660" y="40005"/>
                </a:lnTo>
                <a:lnTo>
                  <a:pt x="3357372" y="30480"/>
                </a:lnTo>
                <a:lnTo>
                  <a:pt x="3470148" y="30480"/>
                </a:lnTo>
                <a:lnTo>
                  <a:pt x="3515868" y="59055"/>
                </a:lnTo>
                <a:lnTo>
                  <a:pt x="3529584" y="68580"/>
                </a:lnTo>
                <a:lnTo>
                  <a:pt x="3557016" y="97155"/>
                </a:lnTo>
                <a:lnTo>
                  <a:pt x="3581400" y="125730"/>
                </a:lnTo>
                <a:lnTo>
                  <a:pt x="3592068" y="135255"/>
                </a:lnTo>
                <a:lnTo>
                  <a:pt x="3613404" y="173355"/>
                </a:lnTo>
                <a:lnTo>
                  <a:pt x="3622548" y="182880"/>
                </a:lnTo>
                <a:lnTo>
                  <a:pt x="3637788" y="220980"/>
                </a:lnTo>
                <a:lnTo>
                  <a:pt x="3643884" y="230505"/>
                </a:lnTo>
                <a:lnTo>
                  <a:pt x="3653028" y="259080"/>
                </a:lnTo>
                <a:lnTo>
                  <a:pt x="3613404" y="259080"/>
                </a:lnTo>
                <a:lnTo>
                  <a:pt x="3614928" y="268605"/>
                </a:lnTo>
                <a:close/>
              </a:path>
              <a:path w="3667125" h="2173604">
                <a:moveTo>
                  <a:pt x="53340" y="268605"/>
                </a:moveTo>
                <a:lnTo>
                  <a:pt x="53340" y="259080"/>
                </a:lnTo>
                <a:lnTo>
                  <a:pt x="56388" y="259080"/>
                </a:lnTo>
                <a:lnTo>
                  <a:pt x="53340" y="268605"/>
                </a:lnTo>
                <a:close/>
              </a:path>
              <a:path w="3667125" h="2173604">
                <a:moveTo>
                  <a:pt x="3470148" y="2135505"/>
                </a:moveTo>
                <a:lnTo>
                  <a:pt x="3357372" y="2135505"/>
                </a:lnTo>
                <a:lnTo>
                  <a:pt x="3375660" y="2125980"/>
                </a:lnTo>
                <a:lnTo>
                  <a:pt x="3374136" y="2125980"/>
                </a:lnTo>
                <a:lnTo>
                  <a:pt x="3407664" y="2116455"/>
                </a:lnTo>
                <a:lnTo>
                  <a:pt x="3421380" y="2116455"/>
                </a:lnTo>
                <a:lnTo>
                  <a:pt x="3438144" y="2106930"/>
                </a:lnTo>
                <a:lnTo>
                  <a:pt x="3436620" y="2106930"/>
                </a:lnTo>
                <a:lnTo>
                  <a:pt x="3451860" y="2097405"/>
                </a:lnTo>
                <a:lnTo>
                  <a:pt x="3506724" y="2059305"/>
                </a:lnTo>
                <a:lnTo>
                  <a:pt x="3505200" y="2059305"/>
                </a:lnTo>
                <a:lnTo>
                  <a:pt x="3518916" y="2049780"/>
                </a:lnTo>
                <a:lnTo>
                  <a:pt x="3517392" y="2049780"/>
                </a:lnTo>
                <a:lnTo>
                  <a:pt x="3541776" y="2030730"/>
                </a:lnTo>
                <a:lnTo>
                  <a:pt x="3540252" y="2030730"/>
                </a:lnTo>
                <a:lnTo>
                  <a:pt x="3552444" y="2011680"/>
                </a:lnTo>
                <a:lnTo>
                  <a:pt x="3550920" y="2011680"/>
                </a:lnTo>
                <a:lnTo>
                  <a:pt x="3572256" y="1992630"/>
                </a:lnTo>
                <a:lnTo>
                  <a:pt x="3570732" y="1992630"/>
                </a:lnTo>
                <a:lnTo>
                  <a:pt x="3579876" y="1973580"/>
                </a:lnTo>
                <a:lnTo>
                  <a:pt x="3589020" y="1964055"/>
                </a:lnTo>
                <a:lnTo>
                  <a:pt x="3587496" y="1964055"/>
                </a:lnTo>
                <a:lnTo>
                  <a:pt x="3596640" y="1945005"/>
                </a:lnTo>
                <a:lnTo>
                  <a:pt x="3595116" y="1945005"/>
                </a:lnTo>
                <a:lnTo>
                  <a:pt x="3602736" y="1935480"/>
                </a:lnTo>
                <a:lnTo>
                  <a:pt x="3614928" y="1897380"/>
                </a:lnTo>
                <a:lnTo>
                  <a:pt x="3613404" y="1897380"/>
                </a:lnTo>
                <a:lnTo>
                  <a:pt x="3622548" y="1868805"/>
                </a:lnTo>
                <a:lnTo>
                  <a:pt x="3625596" y="1849755"/>
                </a:lnTo>
                <a:lnTo>
                  <a:pt x="3627120" y="1830705"/>
                </a:lnTo>
                <a:lnTo>
                  <a:pt x="3628644" y="1821180"/>
                </a:lnTo>
                <a:lnTo>
                  <a:pt x="3628644" y="344805"/>
                </a:lnTo>
                <a:lnTo>
                  <a:pt x="3627120" y="335280"/>
                </a:lnTo>
                <a:lnTo>
                  <a:pt x="3625596" y="316230"/>
                </a:lnTo>
                <a:lnTo>
                  <a:pt x="3622548" y="297180"/>
                </a:lnTo>
                <a:lnTo>
                  <a:pt x="3613404" y="259080"/>
                </a:lnTo>
                <a:lnTo>
                  <a:pt x="3653028" y="259080"/>
                </a:lnTo>
                <a:lnTo>
                  <a:pt x="3656076" y="268605"/>
                </a:lnTo>
                <a:lnTo>
                  <a:pt x="3659124" y="287655"/>
                </a:lnTo>
                <a:lnTo>
                  <a:pt x="3663696" y="306705"/>
                </a:lnTo>
                <a:lnTo>
                  <a:pt x="3666744" y="344805"/>
                </a:lnTo>
                <a:lnTo>
                  <a:pt x="3666744" y="1821180"/>
                </a:lnTo>
                <a:lnTo>
                  <a:pt x="3663696" y="1859280"/>
                </a:lnTo>
                <a:lnTo>
                  <a:pt x="3659124" y="1878330"/>
                </a:lnTo>
                <a:lnTo>
                  <a:pt x="3656076" y="1897380"/>
                </a:lnTo>
                <a:lnTo>
                  <a:pt x="3643884" y="1935480"/>
                </a:lnTo>
                <a:lnTo>
                  <a:pt x="3637788" y="1945005"/>
                </a:lnTo>
                <a:lnTo>
                  <a:pt x="3622548" y="1983105"/>
                </a:lnTo>
                <a:lnTo>
                  <a:pt x="3613404" y="1992630"/>
                </a:lnTo>
                <a:lnTo>
                  <a:pt x="3592068" y="2030730"/>
                </a:lnTo>
                <a:lnTo>
                  <a:pt x="3581400" y="2040255"/>
                </a:lnTo>
                <a:lnTo>
                  <a:pt x="3557016" y="2068830"/>
                </a:lnTo>
                <a:lnTo>
                  <a:pt x="3529584" y="2087880"/>
                </a:lnTo>
                <a:lnTo>
                  <a:pt x="3515868" y="2106930"/>
                </a:lnTo>
                <a:lnTo>
                  <a:pt x="3470148" y="2135505"/>
                </a:lnTo>
                <a:close/>
              </a:path>
              <a:path w="3667125" h="2173604">
                <a:moveTo>
                  <a:pt x="3366516" y="2173605"/>
                </a:moveTo>
                <a:lnTo>
                  <a:pt x="301752" y="2173605"/>
                </a:lnTo>
                <a:lnTo>
                  <a:pt x="265176" y="2164080"/>
                </a:lnTo>
                <a:lnTo>
                  <a:pt x="231648" y="2145030"/>
                </a:lnTo>
                <a:lnTo>
                  <a:pt x="3436620" y="2145030"/>
                </a:lnTo>
                <a:lnTo>
                  <a:pt x="3419856" y="2154555"/>
                </a:lnTo>
                <a:lnTo>
                  <a:pt x="3401568" y="2164080"/>
                </a:lnTo>
                <a:lnTo>
                  <a:pt x="3384804" y="2164080"/>
                </a:lnTo>
                <a:lnTo>
                  <a:pt x="3366516" y="2173605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32" name="object 4"/>
          <p:cNvSpPr txBox="1"/>
          <p:nvPr/>
        </p:nvSpPr>
        <p:spPr>
          <a:xfrm>
            <a:off x="4969433" y="545341"/>
            <a:ext cx="2300755" cy="443095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algn="ctr">
              <a:spcBef>
                <a:spcPts val="95"/>
              </a:spcBef>
            </a:pPr>
            <a:r>
              <a:rPr lang="ru-RU" sz="2800" b="1" dirty="0" smtClean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ОСНОВНЫЕ ПОНЯТИЯ</a:t>
            </a:r>
            <a:endParaRPr sz="2800" b="1" dirty="0">
              <a:solidFill>
                <a:srgbClr val="0082C8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3" name="object 4"/>
          <p:cNvSpPr txBox="1"/>
          <p:nvPr/>
        </p:nvSpPr>
        <p:spPr>
          <a:xfrm>
            <a:off x="1767846" y="1421521"/>
            <a:ext cx="8357930" cy="443095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algn="ctr">
              <a:spcBef>
                <a:spcPts val="95"/>
              </a:spcBef>
            </a:pPr>
            <a:r>
              <a:rPr lang="ru-RU" sz="2800" b="1" dirty="0" smtClean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БЮДЖЕТ – ЭТО ПЛАН ДОХОДОВ И РАСХОДОВ НА ОПРЕДЕЛЕННЫЙ ПЕРИОД</a:t>
            </a:r>
            <a:endParaRPr sz="2800" b="1" dirty="0">
              <a:solidFill>
                <a:srgbClr val="F05C27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4" name="object 4"/>
          <p:cNvSpPr txBox="1"/>
          <p:nvPr/>
        </p:nvSpPr>
        <p:spPr>
          <a:xfrm>
            <a:off x="1767846" y="2201336"/>
            <a:ext cx="3408003" cy="579030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algn="ctr">
              <a:spcBef>
                <a:spcPts val="95"/>
              </a:spcBef>
            </a:pPr>
            <a:r>
              <a:rPr lang="ru-RU" b="1" dirty="0" smtClean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ДОХОДЫ БЮДЖЕТА – ЭТО ПОСТУПАЮЩИЕ В </a:t>
            </a:r>
          </a:p>
          <a:p>
            <a:pPr marL="12089" algn="ctr">
              <a:spcBef>
                <a:spcPts val="95"/>
              </a:spcBef>
            </a:pPr>
            <a:r>
              <a:rPr lang="ru-RU" b="1" dirty="0" smtClean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БЮДЖЕТ ДЕНЕЖНЫЕ СРЕДСТВА</a:t>
            </a:r>
            <a:endParaRPr b="1" dirty="0">
              <a:solidFill>
                <a:srgbClr val="0082C8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5" name="object 4"/>
          <p:cNvSpPr txBox="1"/>
          <p:nvPr/>
        </p:nvSpPr>
        <p:spPr>
          <a:xfrm>
            <a:off x="6997863" y="2201336"/>
            <a:ext cx="3707518" cy="579030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algn="ctr">
              <a:spcBef>
                <a:spcPts val="95"/>
              </a:spcBef>
            </a:pPr>
            <a:r>
              <a:rPr lang="ru-RU" b="1" dirty="0" smtClean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РАСХОДЫ БЮДЖЕТА – ЭТО ВЫПЛАЧИВАЕМЫЕ ИЗ </a:t>
            </a:r>
          </a:p>
          <a:p>
            <a:pPr marL="12089" algn="ctr">
              <a:spcBef>
                <a:spcPts val="95"/>
              </a:spcBef>
            </a:pPr>
            <a:r>
              <a:rPr lang="ru-RU" b="1" dirty="0" smtClean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БЮДЖЕТА ДЕНЕЖНЫЕ СРЕДСТВА</a:t>
            </a:r>
            <a:endParaRPr b="1" dirty="0">
              <a:solidFill>
                <a:srgbClr val="0082C8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6" name="object 4"/>
          <p:cNvSpPr txBox="1"/>
          <p:nvPr/>
        </p:nvSpPr>
        <p:spPr>
          <a:xfrm>
            <a:off x="2409567" y="5115133"/>
            <a:ext cx="3272698" cy="997093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algn="ctr">
              <a:spcBef>
                <a:spcPts val="95"/>
              </a:spcBef>
            </a:pPr>
            <a:r>
              <a:rPr lang="ru-RU" sz="1600" dirty="0" smtClean="0">
                <a:latin typeface="Corki" panose="00000500000000000000"/>
                <a:ea typeface="+mj-ea"/>
                <a:cs typeface="+mj-cs"/>
              </a:rPr>
              <a:t>При превышении расходов над доходами определяется источник покрытия дефицита (использовать имеющиеся накопления, остатки, кредиты)</a:t>
            </a:r>
            <a:endParaRPr sz="1600" dirty="0"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7" name="object 4"/>
          <p:cNvSpPr txBox="1"/>
          <p:nvPr/>
        </p:nvSpPr>
        <p:spPr>
          <a:xfrm>
            <a:off x="6501518" y="5086816"/>
            <a:ext cx="3272698" cy="997093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algn="ctr">
              <a:spcBef>
                <a:spcPts val="95"/>
              </a:spcBef>
            </a:pPr>
            <a:r>
              <a:rPr lang="ru-RU" sz="1600" dirty="0" smtClean="0">
                <a:latin typeface="Corki" panose="00000500000000000000"/>
                <a:ea typeface="+mj-ea"/>
                <a:cs typeface="+mj-cs"/>
              </a:rPr>
              <a:t>При превышении доходов над расходами определяется направление их использования (объект использования, накапливание резервов, погашение долгов)</a:t>
            </a:r>
            <a:endParaRPr sz="1600" dirty="0">
              <a:latin typeface="Corki" panose="0000050000000000000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64756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345721"/>
            <a:ext cx="12239625" cy="537981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392536" y="642499"/>
            <a:ext cx="9454550" cy="504651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algn="ctr">
              <a:spcBef>
                <a:spcPts val="95"/>
              </a:spcBef>
            </a:pPr>
            <a:r>
              <a:rPr sz="3200" b="1" dirty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ВОЗМОЖНОСТИ ВЛИЯНИЯ ГРАЖДАНИНА НА СОСТАВ </a:t>
            </a:r>
            <a:r>
              <a:rPr sz="3200" b="1" dirty="0" smtClean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БЮДЖЕТА</a:t>
            </a:r>
            <a:endParaRPr sz="3200" b="1" dirty="0">
              <a:solidFill>
                <a:srgbClr val="0082C8"/>
              </a:solidFill>
              <a:latin typeface="Corki" panose="00000500000000000000"/>
              <a:ea typeface="+mj-ea"/>
              <a:cs typeface="+mj-cs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57654" y="2105028"/>
            <a:ext cx="664439" cy="66589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08328" y="3045110"/>
            <a:ext cx="665891" cy="664439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2354650" y="2831850"/>
            <a:ext cx="818461" cy="68306"/>
            <a:chOff x="1391412" y="2974847"/>
            <a:chExt cx="859790" cy="71755"/>
          </a:xfrm>
        </p:grpSpPr>
        <p:sp>
          <p:nvSpPr>
            <p:cNvPr id="8" name="object 8"/>
            <p:cNvSpPr/>
            <p:nvPr/>
          </p:nvSpPr>
          <p:spPr>
            <a:xfrm>
              <a:off x="1405128" y="2987039"/>
              <a:ext cx="833755" cy="45720"/>
            </a:xfrm>
            <a:custGeom>
              <a:avLst/>
              <a:gdLst/>
              <a:ahLst/>
              <a:cxnLst/>
              <a:rect l="l" t="t" r="r" b="b"/>
              <a:pathLst>
                <a:path w="833755" h="45719">
                  <a:moveTo>
                    <a:pt x="833627" y="45719"/>
                  </a:moveTo>
                  <a:lnTo>
                    <a:pt x="0" y="45719"/>
                  </a:lnTo>
                  <a:lnTo>
                    <a:pt x="0" y="0"/>
                  </a:lnTo>
                  <a:lnTo>
                    <a:pt x="833627" y="0"/>
                  </a:lnTo>
                  <a:lnTo>
                    <a:pt x="833627" y="45719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  <p:sp>
          <p:nvSpPr>
            <p:cNvPr id="9" name="object 9"/>
            <p:cNvSpPr/>
            <p:nvPr/>
          </p:nvSpPr>
          <p:spPr>
            <a:xfrm>
              <a:off x="1391412" y="2974847"/>
              <a:ext cx="859790" cy="71755"/>
            </a:xfrm>
            <a:custGeom>
              <a:avLst/>
              <a:gdLst/>
              <a:ahLst/>
              <a:cxnLst/>
              <a:rect l="l" t="t" r="r" b="b"/>
              <a:pathLst>
                <a:path w="859789" h="71755">
                  <a:moveTo>
                    <a:pt x="859535" y="71628"/>
                  </a:moveTo>
                  <a:lnTo>
                    <a:pt x="0" y="71628"/>
                  </a:lnTo>
                  <a:lnTo>
                    <a:pt x="0" y="0"/>
                  </a:lnTo>
                  <a:lnTo>
                    <a:pt x="859535" y="0"/>
                  </a:lnTo>
                  <a:lnTo>
                    <a:pt x="859535" y="12192"/>
                  </a:lnTo>
                  <a:lnTo>
                    <a:pt x="25908" y="12192"/>
                  </a:lnTo>
                  <a:lnTo>
                    <a:pt x="13716" y="25908"/>
                  </a:lnTo>
                  <a:lnTo>
                    <a:pt x="25908" y="25908"/>
                  </a:lnTo>
                  <a:lnTo>
                    <a:pt x="25908" y="45720"/>
                  </a:lnTo>
                  <a:lnTo>
                    <a:pt x="13716" y="45720"/>
                  </a:lnTo>
                  <a:lnTo>
                    <a:pt x="25908" y="57912"/>
                  </a:lnTo>
                  <a:lnTo>
                    <a:pt x="859535" y="57912"/>
                  </a:lnTo>
                  <a:lnTo>
                    <a:pt x="859535" y="71628"/>
                  </a:lnTo>
                  <a:close/>
                </a:path>
                <a:path w="859789" h="71755">
                  <a:moveTo>
                    <a:pt x="25908" y="25908"/>
                  </a:moveTo>
                  <a:lnTo>
                    <a:pt x="13716" y="25908"/>
                  </a:lnTo>
                  <a:lnTo>
                    <a:pt x="25908" y="12192"/>
                  </a:lnTo>
                  <a:lnTo>
                    <a:pt x="25908" y="25908"/>
                  </a:lnTo>
                  <a:close/>
                </a:path>
                <a:path w="859789" h="71755">
                  <a:moveTo>
                    <a:pt x="833628" y="25908"/>
                  </a:moveTo>
                  <a:lnTo>
                    <a:pt x="25908" y="25908"/>
                  </a:lnTo>
                  <a:lnTo>
                    <a:pt x="25908" y="12192"/>
                  </a:lnTo>
                  <a:lnTo>
                    <a:pt x="833628" y="12192"/>
                  </a:lnTo>
                  <a:lnTo>
                    <a:pt x="833628" y="25908"/>
                  </a:lnTo>
                  <a:close/>
                </a:path>
                <a:path w="859789" h="71755">
                  <a:moveTo>
                    <a:pt x="833628" y="57912"/>
                  </a:moveTo>
                  <a:lnTo>
                    <a:pt x="833628" y="12192"/>
                  </a:lnTo>
                  <a:lnTo>
                    <a:pt x="847344" y="25908"/>
                  </a:lnTo>
                  <a:lnTo>
                    <a:pt x="859535" y="25908"/>
                  </a:lnTo>
                  <a:lnTo>
                    <a:pt x="859535" y="45720"/>
                  </a:lnTo>
                  <a:lnTo>
                    <a:pt x="847344" y="45720"/>
                  </a:lnTo>
                  <a:lnTo>
                    <a:pt x="833628" y="57912"/>
                  </a:lnTo>
                  <a:close/>
                </a:path>
                <a:path w="859789" h="71755">
                  <a:moveTo>
                    <a:pt x="859535" y="25908"/>
                  </a:moveTo>
                  <a:lnTo>
                    <a:pt x="847344" y="25908"/>
                  </a:lnTo>
                  <a:lnTo>
                    <a:pt x="833628" y="12192"/>
                  </a:lnTo>
                  <a:lnTo>
                    <a:pt x="859535" y="12192"/>
                  </a:lnTo>
                  <a:lnTo>
                    <a:pt x="859535" y="25908"/>
                  </a:lnTo>
                  <a:close/>
                </a:path>
                <a:path w="859789" h="71755">
                  <a:moveTo>
                    <a:pt x="25908" y="57912"/>
                  </a:moveTo>
                  <a:lnTo>
                    <a:pt x="13716" y="45720"/>
                  </a:lnTo>
                  <a:lnTo>
                    <a:pt x="25908" y="45720"/>
                  </a:lnTo>
                  <a:lnTo>
                    <a:pt x="25908" y="57912"/>
                  </a:lnTo>
                  <a:close/>
                </a:path>
                <a:path w="859789" h="71755">
                  <a:moveTo>
                    <a:pt x="833628" y="57912"/>
                  </a:moveTo>
                  <a:lnTo>
                    <a:pt x="25908" y="57912"/>
                  </a:lnTo>
                  <a:lnTo>
                    <a:pt x="25908" y="45720"/>
                  </a:lnTo>
                  <a:lnTo>
                    <a:pt x="833628" y="45720"/>
                  </a:lnTo>
                  <a:lnTo>
                    <a:pt x="833628" y="57912"/>
                  </a:lnTo>
                  <a:close/>
                </a:path>
                <a:path w="859789" h="71755">
                  <a:moveTo>
                    <a:pt x="859535" y="57912"/>
                  </a:moveTo>
                  <a:lnTo>
                    <a:pt x="833628" y="57912"/>
                  </a:lnTo>
                  <a:lnTo>
                    <a:pt x="847344" y="45720"/>
                  </a:lnTo>
                  <a:lnTo>
                    <a:pt x="859535" y="45720"/>
                  </a:lnTo>
                  <a:lnTo>
                    <a:pt x="859535" y="57912"/>
                  </a:lnTo>
                  <a:close/>
                </a:path>
              </a:pathLst>
            </a:custGeom>
            <a:solidFill>
              <a:srgbClr val="2D75B6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2328536" y="4894807"/>
            <a:ext cx="817251" cy="770707"/>
            <a:chOff x="1363979" y="5141976"/>
            <a:chExt cx="858519" cy="809625"/>
          </a:xfrm>
        </p:grpSpPr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93520" y="5141976"/>
              <a:ext cx="697991" cy="697991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376171" y="5893307"/>
              <a:ext cx="833755" cy="45720"/>
            </a:xfrm>
            <a:custGeom>
              <a:avLst/>
              <a:gdLst/>
              <a:ahLst/>
              <a:cxnLst/>
              <a:rect l="l" t="t" r="r" b="b"/>
              <a:pathLst>
                <a:path w="833755" h="45720">
                  <a:moveTo>
                    <a:pt x="833628" y="45720"/>
                  </a:moveTo>
                  <a:lnTo>
                    <a:pt x="0" y="45720"/>
                  </a:lnTo>
                  <a:lnTo>
                    <a:pt x="0" y="0"/>
                  </a:lnTo>
                  <a:lnTo>
                    <a:pt x="833628" y="0"/>
                  </a:lnTo>
                  <a:lnTo>
                    <a:pt x="833628" y="4572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  <p:sp>
          <p:nvSpPr>
            <p:cNvPr id="15" name="object 15"/>
            <p:cNvSpPr/>
            <p:nvPr/>
          </p:nvSpPr>
          <p:spPr>
            <a:xfrm>
              <a:off x="1363979" y="5879592"/>
              <a:ext cx="858519" cy="71755"/>
            </a:xfrm>
            <a:custGeom>
              <a:avLst/>
              <a:gdLst/>
              <a:ahLst/>
              <a:cxnLst/>
              <a:rect l="l" t="t" r="r" b="b"/>
              <a:pathLst>
                <a:path w="858519" h="71754">
                  <a:moveTo>
                    <a:pt x="858011" y="71628"/>
                  </a:moveTo>
                  <a:lnTo>
                    <a:pt x="0" y="71628"/>
                  </a:lnTo>
                  <a:lnTo>
                    <a:pt x="0" y="0"/>
                  </a:lnTo>
                  <a:lnTo>
                    <a:pt x="858011" y="0"/>
                  </a:lnTo>
                  <a:lnTo>
                    <a:pt x="858011" y="13716"/>
                  </a:lnTo>
                  <a:lnTo>
                    <a:pt x="24384" y="13716"/>
                  </a:lnTo>
                  <a:lnTo>
                    <a:pt x="12192" y="25908"/>
                  </a:lnTo>
                  <a:lnTo>
                    <a:pt x="24384" y="25908"/>
                  </a:lnTo>
                  <a:lnTo>
                    <a:pt x="24384" y="45720"/>
                  </a:lnTo>
                  <a:lnTo>
                    <a:pt x="12192" y="45720"/>
                  </a:lnTo>
                  <a:lnTo>
                    <a:pt x="24384" y="59436"/>
                  </a:lnTo>
                  <a:lnTo>
                    <a:pt x="858011" y="59436"/>
                  </a:lnTo>
                  <a:lnTo>
                    <a:pt x="858011" y="71628"/>
                  </a:lnTo>
                  <a:close/>
                </a:path>
                <a:path w="858519" h="71754">
                  <a:moveTo>
                    <a:pt x="24384" y="25908"/>
                  </a:moveTo>
                  <a:lnTo>
                    <a:pt x="12192" y="25908"/>
                  </a:lnTo>
                  <a:lnTo>
                    <a:pt x="24384" y="13716"/>
                  </a:lnTo>
                  <a:lnTo>
                    <a:pt x="24384" y="25908"/>
                  </a:lnTo>
                  <a:close/>
                </a:path>
                <a:path w="858519" h="71754">
                  <a:moveTo>
                    <a:pt x="833628" y="25908"/>
                  </a:moveTo>
                  <a:lnTo>
                    <a:pt x="24384" y="25908"/>
                  </a:lnTo>
                  <a:lnTo>
                    <a:pt x="24384" y="13716"/>
                  </a:lnTo>
                  <a:lnTo>
                    <a:pt x="833628" y="13716"/>
                  </a:lnTo>
                  <a:lnTo>
                    <a:pt x="833628" y="25908"/>
                  </a:lnTo>
                  <a:close/>
                </a:path>
                <a:path w="858519" h="71754">
                  <a:moveTo>
                    <a:pt x="833628" y="59436"/>
                  </a:moveTo>
                  <a:lnTo>
                    <a:pt x="833628" y="13716"/>
                  </a:lnTo>
                  <a:lnTo>
                    <a:pt x="845820" y="25908"/>
                  </a:lnTo>
                  <a:lnTo>
                    <a:pt x="858011" y="25908"/>
                  </a:lnTo>
                  <a:lnTo>
                    <a:pt x="858011" y="45720"/>
                  </a:lnTo>
                  <a:lnTo>
                    <a:pt x="845820" y="45720"/>
                  </a:lnTo>
                  <a:lnTo>
                    <a:pt x="833628" y="59436"/>
                  </a:lnTo>
                  <a:close/>
                </a:path>
                <a:path w="858519" h="71754">
                  <a:moveTo>
                    <a:pt x="858011" y="25908"/>
                  </a:moveTo>
                  <a:lnTo>
                    <a:pt x="845820" y="25908"/>
                  </a:lnTo>
                  <a:lnTo>
                    <a:pt x="833628" y="13716"/>
                  </a:lnTo>
                  <a:lnTo>
                    <a:pt x="858011" y="13716"/>
                  </a:lnTo>
                  <a:lnTo>
                    <a:pt x="858011" y="25908"/>
                  </a:lnTo>
                  <a:close/>
                </a:path>
                <a:path w="858519" h="71754">
                  <a:moveTo>
                    <a:pt x="24384" y="59436"/>
                  </a:moveTo>
                  <a:lnTo>
                    <a:pt x="12192" y="45720"/>
                  </a:lnTo>
                  <a:lnTo>
                    <a:pt x="24384" y="45720"/>
                  </a:lnTo>
                  <a:lnTo>
                    <a:pt x="24384" y="59436"/>
                  </a:lnTo>
                  <a:close/>
                </a:path>
                <a:path w="858519" h="71754">
                  <a:moveTo>
                    <a:pt x="833628" y="59436"/>
                  </a:moveTo>
                  <a:lnTo>
                    <a:pt x="24384" y="59436"/>
                  </a:lnTo>
                  <a:lnTo>
                    <a:pt x="24384" y="45720"/>
                  </a:lnTo>
                  <a:lnTo>
                    <a:pt x="833628" y="45720"/>
                  </a:lnTo>
                  <a:lnTo>
                    <a:pt x="833628" y="59436"/>
                  </a:lnTo>
                  <a:close/>
                </a:path>
                <a:path w="858519" h="71754">
                  <a:moveTo>
                    <a:pt x="858011" y="59436"/>
                  </a:moveTo>
                  <a:lnTo>
                    <a:pt x="833628" y="59436"/>
                  </a:lnTo>
                  <a:lnTo>
                    <a:pt x="845820" y="45720"/>
                  </a:lnTo>
                  <a:lnTo>
                    <a:pt x="858011" y="45720"/>
                  </a:lnTo>
                  <a:lnTo>
                    <a:pt x="858011" y="59436"/>
                  </a:lnTo>
                  <a:close/>
                </a:path>
              </a:pathLst>
            </a:custGeom>
            <a:solidFill>
              <a:srgbClr val="2D75B6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</p:grp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453301" y="3982290"/>
            <a:ext cx="664439" cy="665891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2328536" y="3766128"/>
            <a:ext cx="817251" cy="68306"/>
            <a:chOff x="1363979" y="3956303"/>
            <a:chExt cx="858519" cy="71755"/>
          </a:xfrm>
        </p:grpSpPr>
        <p:sp>
          <p:nvSpPr>
            <p:cNvPr id="18" name="object 18"/>
            <p:cNvSpPr/>
            <p:nvPr/>
          </p:nvSpPr>
          <p:spPr>
            <a:xfrm>
              <a:off x="1376171" y="3968495"/>
              <a:ext cx="833755" cy="45720"/>
            </a:xfrm>
            <a:custGeom>
              <a:avLst/>
              <a:gdLst/>
              <a:ahLst/>
              <a:cxnLst/>
              <a:rect l="l" t="t" r="r" b="b"/>
              <a:pathLst>
                <a:path w="833755" h="45720">
                  <a:moveTo>
                    <a:pt x="833628" y="45719"/>
                  </a:moveTo>
                  <a:lnTo>
                    <a:pt x="0" y="45719"/>
                  </a:lnTo>
                  <a:lnTo>
                    <a:pt x="0" y="0"/>
                  </a:lnTo>
                  <a:lnTo>
                    <a:pt x="833628" y="0"/>
                  </a:lnTo>
                  <a:lnTo>
                    <a:pt x="833628" y="45719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  <p:sp>
          <p:nvSpPr>
            <p:cNvPr id="19" name="object 19"/>
            <p:cNvSpPr/>
            <p:nvPr/>
          </p:nvSpPr>
          <p:spPr>
            <a:xfrm>
              <a:off x="1363979" y="3956303"/>
              <a:ext cx="858519" cy="71755"/>
            </a:xfrm>
            <a:custGeom>
              <a:avLst/>
              <a:gdLst/>
              <a:ahLst/>
              <a:cxnLst/>
              <a:rect l="l" t="t" r="r" b="b"/>
              <a:pathLst>
                <a:path w="858519" h="71754">
                  <a:moveTo>
                    <a:pt x="858011" y="71628"/>
                  </a:moveTo>
                  <a:lnTo>
                    <a:pt x="0" y="71628"/>
                  </a:lnTo>
                  <a:lnTo>
                    <a:pt x="0" y="0"/>
                  </a:lnTo>
                  <a:lnTo>
                    <a:pt x="858011" y="0"/>
                  </a:lnTo>
                  <a:lnTo>
                    <a:pt x="858011" y="12192"/>
                  </a:lnTo>
                  <a:lnTo>
                    <a:pt x="24384" y="12192"/>
                  </a:lnTo>
                  <a:lnTo>
                    <a:pt x="12192" y="25908"/>
                  </a:lnTo>
                  <a:lnTo>
                    <a:pt x="24384" y="25908"/>
                  </a:lnTo>
                  <a:lnTo>
                    <a:pt x="24384" y="45720"/>
                  </a:lnTo>
                  <a:lnTo>
                    <a:pt x="12192" y="45720"/>
                  </a:lnTo>
                  <a:lnTo>
                    <a:pt x="24384" y="57912"/>
                  </a:lnTo>
                  <a:lnTo>
                    <a:pt x="858011" y="57912"/>
                  </a:lnTo>
                  <a:lnTo>
                    <a:pt x="858011" y="71628"/>
                  </a:lnTo>
                  <a:close/>
                </a:path>
                <a:path w="858519" h="71754">
                  <a:moveTo>
                    <a:pt x="24384" y="25908"/>
                  </a:moveTo>
                  <a:lnTo>
                    <a:pt x="12192" y="25908"/>
                  </a:lnTo>
                  <a:lnTo>
                    <a:pt x="24384" y="12192"/>
                  </a:lnTo>
                  <a:lnTo>
                    <a:pt x="24384" y="25908"/>
                  </a:lnTo>
                  <a:close/>
                </a:path>
                <a:path w="858519" h="71754">
                  <a:moveTo>
                    <a:pt x="833628" y="25908"/>
                  </a:moveTo>
                  <a:lnTo>
                    <a:pt x="24384" y="25908"/>
                  </a:lnTo>
                  <a:lnTo>
                    <a:pt x="24384" y="12192"/>
                  </a:lnTo>
                  <a:lnTo>
                    <a:pt x="833628" y="12192"/>
                  </a:lnTo>
                  <a:lnTo>
                    <a:pt x="833628" y="25908"/>
                  </a:lnTo>
                  <a:close/>
                </a:path>
                <a:path w="858519" h="71754">
                  <a:moveTo>
                    <a:pt x="833628" y="57912"/>
                  </a:moveTo>
                  <a:lnTo>
                    <a:pt x="833628" y="12192"/>
                  </a:lnTo>
                  <a:lnTo>
                    <a:pt x="845820" y="25908"/>
                  </a:lnTo>
                  <a:lnTo>
                    <a:pt x="858011" y="25908"/>
                  </a:lnTo>
                  <a:lnTo>
                    <a:pt x="858011" y="45720"/>
                  </a:lnTo>
                  <a:lnTo>
                    <a:pt x="845820" y="45720"/>
                  </a:lnTo>
                  <a:lnTo>
                    <a:pt x="833628" y="57912"/>
                  </a:lnTo>
                  <a:close/>
                </a:path>
                <a:path w="858519" h="71754">
                  <a:moveTo>
                    <a:pt x="858011" y="25908"/>
                  </a:moveTo>
                  <a:lnTo>
                    <a:pt x="845820" y="25908"/>
                  </a:lnTo>
                  <a:lnTo>
                    <a:pt x="833628" y="12192"/>
                  </a:lnTo>
                  <a:lnTo>
                    <a:pt x="858011" y="12192"/>
                  </a:lnTo>
                  <a:lnTo>
                    <a:pt x="858011" y="25908"/>
                  </a:lnTo>
                  <a:close/>
                </a:path>
                <a:path w="858519" h="71754">
                  <a:moveTo>
                    <a:pt x="24384" y="57912"/>
                  </a:moveTo>
                  <a:lnTo>
                    <a:pt x="12192" y="45720"/>
                  </a:lnTo>
                  <a:lnTo>
                    <a:pt x="24384" y="45720"/>
                  </a:lnTo>
                  <a:lnTo>
                    <a:pt x="24384" y="57912"/>
                  </a:lnTo>
                  <a:close/>
                </a:path>
                <a:path w="858519" h="71754">
                  <a:moveTo>
                    <a:pt x="833628" y="57912"/>
                  </a:moveTo>
                  <a:lnTo>
                    <a:pt x="24384" y="57912"/>
                  </a:lnTo>
                  <a:lnTo>
                    <a:pt x="24384" y="45720"/>
                  </a:lnTo>
                  <a:lnTo>
                    <a:pt x="833628" y="45720"/>
                  </a:lnTo>
                  <a:lnTo>
                    <a:pt x="833628" y="57912"/>
                  </a:lnTo>
                  <a:close/>
                </a:path>
                <a:path w="858519" h="71754">
                  <a:moveTo>
                    <a:pt x="858011" y="57912"/>
                  </a:moveTo>
                  <a:lnTo>
                    <a:pt x="833628" y="57912"/>
                  </a:lnTo>
                  <a:lnTo>
                    <a:pt x="845820" y="45720"/>
                  </a:lnTo>
                  <a:lnTo>
                    <a:pt x="858011" y="45720"/>
                  </a:lnTo>
                  <a:lnTo>
                    <a:pt x="858011" y="57912"/>
                  </a:lnTo>
                  <a:close/>
                </a:path>
              </a:pathLst>
            </a:custGeom>
            <a:solidFill>
              <a:srgbClr val="2D75B6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2328536" y="4700407"/>
            <a:ext cx="817251" cy="67097"/>
            <a:chOff x="1363979" y="4937759"/>
            <a:chExt cx="858519" cy="70485"/>
          </a:xfrm>
        </p:grpSpPr>
        <p:sp>
          <p:nvSpPr>
            <p:cNvPr id="21" name="object 21"/>
            <p:cNvSpPr/>
            <p:nvPr/>
          </p:nvSpPr>
          <p:spPr>
            <a:xfrm>
              <a:off x="1376171" y="4949951"/>
              <a:ext cx="833755" cy="45720"/>
            </a:xfrm>
            <a:custGeom>
              <a:avLst/>
              <a:gdLst/>
              <a:ahLst/>
              <a:cxnLst/>
              <a:rect l="l" t="t" r="r" b="b"/>
              <a:pathLst>
                <a:path w="833755" h="45720">
                  <a:moveTo>
                    <a:pt x="833628" y="45719"/>
                  </a:moveTo>
                  <a:lnTo>
                    <a:pt x="0" y="45719"/>
                  </a:lnTo>
                  <a:lnTo>
                    <a:pt x="0" y="0"/>
                  </a:lnTo>
                  <a:lnTo>
                    <a:pt x="833628" y="0"/>
                  </a:lnTo>
                  <a:lnTo>
                    <a:pt x="833628" y="45719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  <p:sp>
          <p:nvSpPr>
            <p:cNvPr id="22" name="object 22"/>
            <p:cNvSpPr/>
            <p:nvPr/>
          </p:nvSpPr>
          <p:spPr>
            <a:xfrm>
              <a:off x="1363979" y="4937759"/>
              <a:ext cx="858519" cy="70485"/>
            </a:xfrm>
            <a:custGeom>
              <a:avLst/>
              <a:gdLst/>
              <a:ahLst/>
              <a:cxnLst/>
              <a:rect l="l" t="t" r="r" b="b"/>
              <a:pathLst>
                <a:path w="858519" h="70485">
                  <a:moveTo>
                    <a:pt x="858011" y="70104"/>
                  </a:moveTo>
                  <a:lnTo>
                    <a:pt x="0" y="70104"/>
                  </a:lnTo>
                  <a:lnTo>
                    <a:pt x="0" y="0"/>
                  </a:lnTo>
                  <a:lnTo>
                    <a:pt x="858011" y="0"/>
                  </a:lnTo>
                  <a:lnTo>
                    <a:pt x="858011" y="12192"/>
                  </a:lnTo>
                  <a:lnTo>
                    <a:pt x="24384" y="12192"/>
                  </a:lnTo>
                  <a:lnTo>
                    <a:pt x="12192" y="24384"/>
                  </a:lnTo>
                  <a:lnTo>
                    <a:pt x="24384" y="24384"/>
                  </a:lnTo>
                  <a:lnTo>
                    <a:pt x="24384" y="45720"/>
                  </a:lnTo>
                  <a:lnTo>
                    <a:pt x="12192" y="45720"/>
                  </a:lnTo>
                  <a:lnTo>
                    <a:pt x="24384" y="57912"/>
                  </a:lnTo>
                  <a:lnTo>
                    <a:pt x="858011" y="57912"/>
                  </a:lnTo>
                  <a:lnTo>
                    <a:pt x="858011" y="70104"/>
                  </a:lnTo>
                  <a:close/>
                </a:path>
                <a:path w="858519" h="70485">
                  <a:moveTo>
                    <a:pt x="24384" y="24384"/>
                  </a:moveTo>
                  <a:lnTo>
                    <a:pt x="12192" y="24384"/>
                  </a:lnTo>
                  <a:lnTo>
                    <a:pt x="24384" y="12192"/>
                  </a:lnTo>
                  <a:lnTo>
                    <a:pt x="24384" y="24384"/>
                  </a:lnTo>
                  <a:close/>
                </a:path>
                <a:path w="858519" h="70485">
                  <a:moveTo>
                    <a:pt x="833628" y="24384"/>
                  </a:moveTo>
                  <a:lnTo>
                    <a:pt x="24384" y="24384"/>
                  </a:lnTo>
                  <a:lnTo>
                    <a:pt x="24384" y="12192"/>
                  </a:lnTo>
                  <a:lnTo>
                    <a:pt x="833628" y="12192"/>
                  </a:lnTo>
                  <a:lnTo>
                    <a:pt x="833628" y="24384"/>
                  </a:lnTo>
                  <a:close/>
                </a:path>
                <a:path w="858519" h="70485">
                  <a:moveTo>
                    <a:pt x="833628" y="57912"/>
                  </a:moveTo>
                  <a:lnTo>
                    <a:pt x="833628" y="12192"/>
                  </a:lnTo>
                  <a:lnTo>
                    <a:pt x="845820" y="24384"/>
                  </a:lnTo>
                  <a:lnTo>
                    <a:pt x="858011" y="24384"/>
                  </a:lnTo>
                  <a:lnTo>
                    <a:pt x="858011" y="45720"/>
                  </a:lnTo>
                  <a:lnTo>
                    <a:pt x="845820" y="45720"/>
                  </a:lnTo>
                  <a:lnTo>
                    <a:pt x="833628" y="57912"/>
                  </a:lnTo>
                  <a:close/>
                </a:path>
                <a:path w="858519" h="70485">
                  <a:moveTo>
                    <a:pt x="858011" y="24384"/>
                  </a:moveTo>
                  <a:lnTo>
                    <a:pt x="845820" y="24384"/>
                  </a:lnTo>
                  <a:lnTo>
                    <a:pt x="833628" y="12192"/>
                  </a:lnTo>
                  <a:lnTo>
                    <a:pt x="858011" y="12192"/>
                  </a:lnTo>
                  <a:lnTo>
                    <a:pt x="858011" y="24384"/>
                  </a:lnTo>
                  <a:close/>
                </a:path>
                <a:path w="858519" h="70485">
                  <a:moveTo>
                    <a:pt x="24384" y="57912"/>
                  </a:moveTo>
                  <a:lnTo>
                    <a:pt x="12192" y="45720"/>
                  </a:lnTo>
                  <a:lnTo>
                    <a:pt x="24384" y="45720"/>
                  </a:lnTo>
                  <a:lnTo>
                    <a:pt x="24384" y="57912"/>
                  </a:lnTo>
                  <a:close/>
                </a:path>
                <a:path w="858519" h="70485">
                  <a:moveTo>
                    <a:pt x="833628" y="57912"/>
                  </a:moveTo>
                  <a:lnTo>
                    <a:pt x="24384" y="57912"/>
                  </a:lnTo>
                  <a:lnTo>
                    <a:pt x="24384" y="45720"/>
                  </a:lnTo>
                  <a:lnTo>
                    <a:pt x="833628" y="45720"/>
                  </a:lnTo>
                  <a:lnTo>
                    <a:pt x="833628" y="57912"/>
                  </a:lnTo>
                  <a:close/>
                </a:path>
                <a:path w="858519" h="70485">
                  <a:moveTo>
                    <a:pt x="858011" y="57912"/>
                  </a:moveTo>
                  <a:lnTo>
                    <a:pt x="833628" y="57912"/>
                  </a:lnTo>
                  <a:lnTo>
                    <a:pt x="845820" y="45720"/>
                  </a:lnTo>
                  <a:lnTo>
                    <a:pt x="858011" y="45720"/>
                  </a:lnTo>
                  <a:lnTo>
                    <a:pt x="858011" y="57912"/>
                  </a:lnTo>
                  <a:close/>
                </a:path>
              </a:pathLst>
            </a:custGeom>
            <a:solidFill>
              <a:srgbClr val="2D75B6"/>
            </a:solidFill>
          </p:spPr>
          <p:txBody>
            <a:bodyPr wrap="square" lIns="0" tIns="0" rIns="0" bIns="0" rtlCol="0"/>
            <a:lstStyle/>
            <a:p>
              <a:endParaRPr sz="1713"/>
            </a:p>
          </p:txBody>
        </p:sp>
      </p:grpSp>
      <p:sp>
        <p:nvSpPr>
          <p:cNvPr id="24" name="object 4"/>
          <p:cNvSpPr txBox="1"/>
          <p:nvPr/>
        </p:nvSpPr>
        <p:spPr>
          <a:xfrm>
            <a:off x="3556959" y="2190615"/>
            <a:ext cx="6308784" cy="443095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>
              <a:spcBef>
                <a:spcPts val="95"/>
              </a:spcBef>
            </a:pPr>
            <a:r>
              <a:rPr lang="ru-RU" sz="2800" b="1" dirty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ПУБЛИЧНЫЕ</a:t>
            </a:r>
            <a:r>
              <a:rPr lang="ru-RU" sz="2800" b="1" dirty="0" smtClean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 СЛУШАНИЯ ПО ПРОЕКТУ БЮДЖЕТА</a:t>
            </a:r>
            <a:endParaRPr sz="2800" b="1" dirty="0">
              <a:solidFill>
                <a:srgbClr val="F05C27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25" name="object 4"/>
          <p:cNvSpPr txBox="1"/>
          <p:nvPr/>
        </p:nvSpPr>
        <p:spPr>
          <a:xfrm>
            <a:off x="3542058" y="3138006"/>
            <a:ext cx="7194430" cy="443095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>
              <a:spcBef>
                <a:spcPts val="95"/>
              </a:spcBef>
            </a:pPr>
            <a:r>
              <a:rPr lang="ru-RU" sz="2800" b="1" dirty="0" smtClean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ПУБЛИЧНЫЕ СЛУШАНИЯ ПО ОТЧЕТУ ОБ ИСПОЛНЕНИИ БЮДЖЕТА</a:t>
            </a:r>
            <a:endParaRPr sz="2800" b="1" dirty="0">
              <a:solidFill>
                <a:srgbClr val="F05C27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26" name="object 4"/>
          <p:cNvSpPr txBox="1"/>
          <p:nvPr/>
        </p:nvSpPr>
        <p:spPr>
          <a:xfrm>
            <a:off x="3542058" y="4095240"/>
            <a:ext cx="7194430" cy="443095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>
              <a:spcBef>
                <a:spcPts val="95"/>
              </a:spcBef>
            </a:pPr>
            <a:r>
              <a:rPr lang="ru-RU" sz="2800" b="1" dirty="0" smtClean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ОБЩЕСТВЕННЫЕ ОБСУЖДЕНИЯ МУНИЦИПАЛЬНЫХ ПРОГРАММ</a:t>
            </a:r>
            <a:endParaRPr sz="2800" b="1" dirty="0">
              <a:solidFill>
                <a:srgbClr val="F05C27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27" name="object 4"/>
          <p:cNvSpPr txBox="1"/>
          <p:nvPr/>
        </p:nvSpPr>
        <p:spPr>
          <a:xfrm>
            <a:off x="3556959" y="4999187"/>
            <a:ext cx="6308784" cy="443095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>
              <a:spcBef>
                <a:spcPts val="95"/>
              </a:spcBef>
            </a:pPr>
            <a:r>
              <a:rPr lang="ru-RU" sz="2800" b="1" dirty="0" smtClean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ОБРАЩЕНИЯ ГРАЖДАН</a:t>
            </a:r>
            <a:endParaRPr sz="2800" b="1" dirty="0">
              <a:solidFill>
                <a:srgbClr val="F05C27"/>
              </a:solidFill>
              <a:latin typeface="Corki" panose="0000050000000000000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73062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9405"/>
            <a:ext cx="12239625" cy="5985713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2458529" y="1026853"/>
            <a:ext cx="8729932" cy="505260"/>
          </a:xfrm>
          <a:prstGeom prst="rect">
            <a:avLst/>
          </a:prstGeom>
        </p:spPr>
        <p:txBody>
          <a:bodyPr vert="horz" wrap="square" lIns="0" tIns="12694" rIns="0" bIns="0" rtlCol="0">
            <a:spAutoFit/>
          </a:bodyPr>
          <a:lstStyle/>
          <a:p>
            <a:pPr marL="12089">
              <a:spcBef>
                <a:spcPts val="100"/>
              </a:spcBef>
            </a:pPr>
            <a:r>
              <a:rPr sz="3200" b="1" dirty="0">
                <a:solidFill>
                  <a:srgbClr val="0082C8"/>
                </a:solidFill>
                <a:latin typeface="Corki" panose="00000500000000000000"/>
                <a:ea typeface="+mj-ea"/>
                <a:cs typeface="+mj-cs"/>
              </a:rPr>
              <a:t>КАК ГРАЖДАНИН УЧАСТВУЕТ В БЮДЖЕТНОМ ПРОЦЕССЕ?</a:t>
            </a:r>
          </a:p>
        </p:txBody>
      </p:sp>
      <p:sp>
        <p:nvSpPr>
          <p:cNvPr id="17" name="object 17"/>
          <p:cNvSpPr/>
          <p:nvPr/>
        </p:nvSpPr>
        <p:spPr>
          <a:xfrm>
            <a:off x="1172203" y="2069539"/>
            <a:ext cx="4314197" cy="1639207"/>
          </a:xfrm>
          <a:custGeom>
            <a:avLst/>
            <a:gdLst/>
            <a:ahLst/>
            <a:cxnLst/>
            <a:rect l="l" t="t" r="r" b="b"/>
            <a:pathLst>
              <a:path w="3237229" h="1434464">
                <a:moveTo>
                  <a:pt x="56387" y="1434083"/>
                </a:moveTo>
                <a:lnTo>
                  <a:pt x="0" y="1434083"/>
                </a:lnTo>
                <a:lnTo>
                  <a:pt x="0" y="590550"/>
                </a:lnTo>
                <a:lnTo>
                  <a:pt x="3048" y="561975"/>
                </a:lnTo>
                <a:lnTo>
                  <a:pt x="6096" y="523875"/>
                </a:lnTo>
                <a:lnTo>
                  <a:pt x="27432" y="438150"/>
                </a:lnTo>
                <a:lnTo>
                  <a:pt x="48767" y="381000"/>
                </a:lnTo>
                <a:lnTo>
                  <a:pt x="74676" y="323850"/>
                </a:lnTo>
                <a:lnTo>
                  <a:pt x="106680" y="266700"/>
                </a:lnTo>
                <a:lnTo>
                  <a:pt x="124967" y="247650"/>
                </a:lnTo>
                <a:lnTo>
                  <a:pt x="143256" y="219075"/>
                </a:lnTo>
                <a:lnTo>
                  <a:pt x="182880" y="180975"/>
                </a:lnTo>
                <a:lnTo>
                  <a:pt x="251460" y="123825"/>
                </a:lnTo>
                <a:lnTo>
                  <a:pt x="327660" y="66675"/>
                </a:lnTo>
                <a:lnTo>
                  <a:pt x="382524" y="47625"/>
                </a:lnTo>
                <a:lnTo>
                  <a:pt x="440435" y="19050"/>
                </a:lnTo>
                <a:lnTo>
                  <a:pt x="501396" y="9525"/>
                </a:lnTo>
                <a:lnTo>
                  <a:pt x="531876" y="0"/>
                </a:lnTo>
                <a:lnTo>
                  <a:pt x="2703576" y="0"/>
                </a:lnTo>
                <a:lnTo>
                  <a:pt x="2735580" y="9525"/>
                </a:lnTo>
                <a:lnTo>
                  <a:pt x="2766060" y="19050"/>
                </a:lnTo>
                <a:lnTo>
                  <a:pt x="2795016" y="19050"/>
                </a:lnTo>
                <a:lnTo>
                  <a:pt x="2852928" y="47625"/>
                </a:lnTo>
                <a:lnTo>
                  <a:pt x="627887" y="47625"/>
                </a:lnTo>
                <a:lnTo>
                  <a:pt x="597408" y="57150"/>
                </a:lnTo>
                <a:lnTo>
                  <a:pt x="541019" y="57150"/>
                </a:lnTo>
                <a:lnTo>
                  <a:pt x="512064" y="66675"/>
                </a:lnTo>
                <a:lnTo>
                  <a:pt x="486156" y="66675"/>
                </a:lnTo>
                <a:lnTo>
                  <a:pt x="457200" y="76200"/>
                </a:lnTo>
                <a:lnTo>
                  <a:pt x="458724" y="76200"/>
                </a:lnTo>
                <a:lnTo>
                  <a:pt x="431292" y="85725"/>
                </a:lnTo>
                <a:lnTo>
                  <a:pt x="379476" y="104775"/>
                </a:lnTo>
                <a:lnTo>
                  <a:pt x="381000" y="104775"/>
                </a:lnTo>
                <a:lnTo>
                  <a:pt x="355092" y="123825"/>
                </a:lnTo>
                <a:lnTo>
                  <a:pt x="356616" y="123825"/>
                </a:lnTo>
                <a:lnTo>
                  <a:pt x="330708" y="133350"/>
                </a:lnTo>
                <a:lnTo>
                  <a:pt x="332232" y="133350"/>
                </a:lnTo>
                <a:lnTo>
                  <a:pt x="307848" y="152400"/>
                </a:lnTo>
                <a:lnTo>
                  <a:pt x="309371" y="152400"/>
                </a:lnTo>
                <a:lnTo>
                  <a:pt x="284987" y="161925"/>
                </a:lnTo>
                <a:lnTo>
                  <a:pt x="286512" y="161925"/>
                </a:lnTo>
                <a:lnTo>
                  <a:pt x="263651" y="180975"/>
                </a:lnTo>
                <a:lnTo>
                  <a:pt x="265176" y="180975"/>
                </a:lnTo>
                <a:lnTo>
                  <a:pt x="243840" y="200025"/>
                </a:lnTo>
                <a:lnTo>
                  <a:pt x="204216" y="238125"/>
                </a:lnTo>
                <a:lnTo>
                  <a:pt x="205740" y="238125"/>
                </a:lnTo>
                <a:lnTo>
                  <a:pt x="185928" y="257175"/>
                </a:lnTo>
                <a:lnTo>
                  <a:pt x="187451" y="257175"/>
                </a:lnTo>
                <a:lnTo>
                  <a:pt x="175260" y="276225"/>
                </a:lnTo>
                <a:lnTo>
                  <a:pt x="170687" y="276225"/>
                </a:lnTo>
                <a:lnTo>
                  <a:pt x="153924" y="304800"/>
                </a:lnTo>
                <a:lnTo>
                  <a:pt x="138683" y="323850"/>
                </a:lnTo>
                <a:lnTo>
                  <a:pt x="140208" y="323850"/>
                </a:lnTo>
                <a:lnTo>
                  <a:pt x="124967" y="352425"/>
                </a:lnTo>
                <a:lnTo>
                  <a:pt x="126492" y="352425"/>
                </a:lnTo>
                <a:lnTo>
                  <a:pt x="112776" y="371475"/>
                </a:lnTo>
                <a:lnTo>
                  <a:pt x="100583" y="400050"/>
                </a:lnTo>
                <a:lnTo>
                  <a:pt x="102108" y="400050"/>
                </a:lnTo>
                <a:lnTo>
                  <a:pt x="91440" y="428625"/>
                </a:lnTo>
                <a:lnTo>
                  <a:pt x="85344" y="447675"/>
                </a:lnTo>
                <a:lnTo>
                  <a:pt x="82296" y="447675"/>
                </a:lnTo>
                <a:lnTo>
                  <a:pt x="76581" y="476250"/>
                </a:lnTo>
                <a:lnTo>
                  <a:pt x="74676" y="476250"/>
                </a:lnTo>
                <a:lnTo>
                  <a:pt x="62483" y="533400"/>
                </a:lnTo>
                <a:lnTo>
                  <a:pt x="64008" y="533400"/>
                </a:lnTo>
                <a:lnTo>
                  <a:pt x="59435" y="561975"/>
                </a:lnTo>
                <a:lnTo>
                  <a:pt x="56387" y="619125"/>
                </a:lnTo>
                <a:lnTo>
                  <a:pt x="56387" y="1434083"/>
                </a:lnTo>
                <a:close/>
              </a:path>
              <a:path w="3237229" h="1434464">
                <a:moveTo>
                  <a:pt x="3066288" y="285750"/>
                </a:moveTo>
                <a:lnTo>
                  <a:pt x="3048000" y="257175"/>
                </a:lnTo>
                <a:lnTo>
                  <a:pt x="3049524" y="257175"/>
                </a:lnTo>
                <a:lnTo>
                  <a:pt x="3031236" y="238125"/>
                </a:lnTo>
                <a:lnTo>
                  <a:pt x="3011424" y="219075"/>
                </a:lnTo>
                <a:lnTo>
                  <a:pt x="3012948" y="219075"/>
                </a:lnTo>
                <a:lnTo>
                  <a:pt x="2991612" y="200025"/>
                </a:lnTo>
                <a:lnTo>
                  <a:pt x="2993136" y="200025"/>
                </a:lnTo>
                <a:lnTo>
                  <a:pt x="2971800" y="180975"/>
                </a:lnTo>
                <a:lnTo>
                  <a:pt x="2948940" y="161925"/>
                </a:lnTo>
                <a:lnTo>
                  <a:pt x="2950464" y="161925"/>
                </a:lnTo>
                <a:lnTo>
                  <a:pt x="2927604" y="152400"/>
                </a:lnTo>
                <a:lnTo>
                  <a:pt x="2904744" y="133350"/>
                </a:lnTo>
                <a:lnTo>
                  <a:pt x="2880360" y="123825"/>
                </a:lnTo>
                <a:lnTo>
                  <a:pt x="2881884" y="123825"/>
                </a:lnTo>
                <a:lnTo>
                  <a:pt x="2855976" y="104775"/>
                </a:lnTo>
                <a:lnTo>
                  <a:pt x="2857500" y="104775"/>
                </a:lnTo>
                <a:lnTo>
                  <a:pt x="2830068" y="95250"/>
                </a:lnTo>
                <a:lnTo>
                  <a:pt x="2831592" y="95250"/>
                </a:lnTo>
                <a:lnTo>
                  <a:pt x="2804160" y="85725"/>
                </a:lnTo>
                <a:lnTo>
                  <a:pt x="2805684" y="85725"/>
                </a:lnTo>
                <a:lnTo>
                  <a:pt x="2778252" y="76200"/>
                </a:lnTo>
                <a:lnTo>
                  <a:pt x="2779776" y="76200"/>
                </a:lnTo>
                <a:lnTo>
                  <a:pt x="2750820" y="66675"/>
                </a:lnTo>
                <a:lnTo>
                  <a:pt x="2724912" y="66675"/>
                </a:lnTo>
                <a:lnTo>
                  <a:pt x="2694432" y="57150"/>
                </a:lnTo>
                <a:lnTo>
                  <a:pt x="2639568" y="57150"/>
                </a:lnTo>
                <a:lnTo>
                  <a:pt x="2607564" y="47625"/>
                </a:lnTo>
                <a:lnTo>
                  <a:pt x="2852928" y="47625"/>
                </a:lnTo>
                <a:lnTo>
                  <a:pt x="2907792" y="66675"/>
                </a:lnTo>
                <a:lnTo>
                  <a:pt x="2959608" y="104775"/>
                </a:lnTo>
                <a:lnTo>
                  <a:pt x="3008376" y="142875"/>
                </a:lnTo>
                <a:lnTo>
                  <a:pt x="3073908" y="200025"/>
                </a:lnTo>
                <a:lnTo>
                  <a:pt x="3112008" y="247650"/>
                </a:lnTo>
                <a:lnTo>
                  <a:pt x="3128772" y="266700"/>
                </a:lnTo>
                <a:lnTo>
                  <a:pt x="3134360" y="276225"/>
                </a:lnTo>
                <a:lnTo>
                  <a:pt x="3066288" y="276225"/>
                </a:lnTo>
                <a:lnTo>
                  <a:pt x="3066288" y="285750"/>
                </a:lnTo>
                <a:close/>
              </a:path>
              <a:path w="3237229" h="1434464">
                <a:moveTo>
                  <a:pt x="169164" y="285750"/>
                </a:moveTo>
                <a:lnTo>
                  <a:pt x="170687" y="276225"/>
                </a:lnTo>
                <a:lnTo>
                  <a:pt x="175260" y="276225"/>
                </a:lnTo>
                <a:lnTo>
                  <a:pt x="169164" y="285750"/>
                </a:lnTo>
                <a:close/>
              </a:path>
              <a:path w="3237229" h="1434464">
                <a:moveTo>
                  <a:pt x="3154680" y="457200"/>
                </a:moveTo>
                <a:lnTo>
                  <a:pt x="3144012" y="428625"/>
                </a:lnTo>
                <a:lnTo>
                  <a:pt x="3145536" y="428625"/>
                </a:lnTo>
                <a:lnTo>
                  <a:pt x="3134868" y="400050"/>
                </a:lnTo>
                <a:lnTo>
                  <a:pt x="3122676" y="371475"/>
                </a:lnTo>
                <a:lnTo>
                  <a:pt x="3110484" y="352425"/>
                </a:lnTo>
                <a:lnTo>
                  <a:pt x="3096768" y="323850"/>
                </a:lnTo>
                <a:lnTo>
                  <a:pt x="3081528" y="304800"/>
                </a:lnTo>
                <a:lnTo>
                  <a:pt x="3066288" y="276225"/>
                </a:lnTo>
                <a:lnTo>
                  <a:pt x="3134360" y="276225"/>
                </a:lnTo>
                <a:lnTo>
                  <a:pt x="3160776" y="323850"/>
                </a:lnTo>
                <a:lnTo>
                  <a:pt x="3198876" y="409575"/>
                </a:lnTo>
                <a:lnTo>
                  <a:pt x="3211068" y="447675"/>
                </a:lnTo>
                <a:lnTo>
                  <a:pt x="3153156" y="447675"/>
                </a:lnTo>
                <a:lnTo>
                  <a:pt x="3154680" y="457200"/>
                </a:lnTo>
                <a:close/>
              </a:path>
              <a:path w="3237229" h="1434464">
                <a:moveTo>
                  <a:pt x="82296" y="457200"/>
                </a:moveTo>
                <a:lnTo>
                  <a:pt x="82296" y="447675"/>
                </a:lnTo>
                <a:lnTo>
                  <a:pt x="85344" y="447675"/>
                </a:lnTo>
                <a:lnTo>
                  <a:pt x="82296" y="457200"/>
                </a:lnTo>
                <a:close/>
              </a:path>
              <a:path w="3237229" h="1434464">
                <a:moveTo>
                  <a:pt x="3236976" y="1434083"/>
                </a:moveTo>
                <a:lnTo>
                  <a:pt x="3179064" y="1434083"/>
                </a:lnTo>
                <a:lnTo>
                  <a:pt x="3179064" y="590550"/>
                </a:lnTo>
                <a:lnTo>
                  <a:pt x="3172968" y="533400"/>
                </a:lnTo>
                <a:lnTo>
                  <a:pt x="3168396" y="504825"/>
                </a:lnTo>
                <a:lnTo>
                  <a:pt x="3160776" y="476250"/>
                </a:lnTo>
                <a:lnTo>
                  <a:pt x="3162300" y="476250"/>
                </a:lnTo>
                <a:lnTo>
                  <a:pt x="3153156" y="447675"/>
                </a:lnTo>
                <a:lnTo>
                  <a:pt x="3211068" y="447675"/>
                </a:lnTo>
                <a:lnTo>
                  <a:pt x="3217164" y="466725"/>
                </a:lnTo>
                <a:lnTo>
                  <a:pt x="3229356" y="523875"/>
                </a:lnTo>
                <a:lnTo>
                  <a:pt x="3233928" y="561975"/>
                </a:lnTo>
                <a:lnTo>
                  <a:pt x="3236976" y="619125"/>
                </a:lnTo>
                <a:lnTo>
                  <a:pt x="3236976" y="1434083"/>
                </a:lnTo>
                <a:close/>
              </a:path>
              <a:path w="3237229" h="1434464">
                <a:moveTo>
                  <a:pt x="74676" y="485775"/>
                </a:moveTo>
                <a:lnTo>
                  <a:pt x="74676" y="476250"/>
                </a:lnTo>
                <a:lnTo>
                  <a:pt x="76581" y="476250"/>
                </a:lnTo>
                <a:lnTo>
                  <a:pt x="74676" y="485775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18" name="object 18"/>
          <p:cNvSpPr txBox="1"/>
          <p:nvPr/>
        </p:nvSpPr>
        <p:spPr>
          <a:xfrm>
            <a:off x="1896398" y="4356482"/>
            <a:ext cx="2855343" cy="627761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marR="4836" indent="114241" algn="ctr">
              <a:spcBef>
                <a:spcPts val="95"/>
              </a:spcBef>
            </a:pPr>
            <a:r>
              <a:rPr sz="2000" b="1" dirty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ПОМОГАЕТ ФОРМИРОВАТЬ ДОХОДНУЮ ЧАСТЬ БЮДЖЕТА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868582" y="4234764"/>
            <a:ext cx="3954563" cy="1551091"/>
          </a:xfrm>
          <a:prstGeom prst="rect">
            <a:avLst/>
          </a:prstGeom>
        </p:spPr>
        <p:txBody>
          <a:bodyPr vert="horz" wrap="square" lIns="0" tIns="12090" rIns="0" bIns="0" rtlCol="0">
            <a:spAutoFit/>
          </a:bodyPr>
          <a:lstStyle/>
          <a:p>
            <a:pPr marL="12089" marR="4836" indent="114241" algn="ctr">
              <a:spcBef>
                <a:spcPts val="95"/>
              </a:spcBef>
            </a:pPr>
            <a:r>
              <a:rPr sz="2000" b="1" dirty="0">
                <a:solidFill>
                  <a:srgbClr val="F05C27"/>
                </a:solidFill>
                <a:latin typeface="Corki" panose="00000500000000000000"/>
                <a:ea typeface="+mj-ea"/>
                <a:cs typeface="+mj-cs"/>
              </a:rPr>
              <a:t>ПОЛУЧАЕТ СОЦИАЛЬНЫЕ ГАРАНТИИ – РАСХОДНАЯ ЧАСТЬ БЮДЖЕТА (ОБРАЗОВАНИЕ, ЖКХ, КУЛЬТУРА, ФИЗИЧЕСКАЯ КУЛЬТУРА И СПОРТ, ДРУГИЕ НАПРАВЛЕНИЯ СОЦИАЛЬНЫХ ГАРАНТИЙ НАСЕЛЕНИЮ)</a:t>
            </a:r>
          </a:p>
        </p:txBody>
      </p:sp>
      <p:sp>
        <p:nvSpPr>
          <p:cNvPr id="33" name="object 33"/>
          <p:cNvSpPr/>
          <p:nvPr/>
        </p:nvSpPr>
        <p:spPr>
          <a:xfrm>
            <a:off x="1172203" y="3708746"/>
            <a:ext cx="4314197" cy="2200348"/>
          </a:xfrm>
          <a:custGeom>
            <a:avLst/>
            <a:gdLst/>
            <a:ahLst/>
            <a:cxnLst/>
            <a:rect l="l" t="t" r="r" b="b"/>
            <a:pathLst>
              <a:path w="3237229" h="1804670">
                <a:moveTo>
                  <a:pt x="2673096" y="1804416"/>
                </a:moveTo>
                <a:lnTo>
                  <a:pt x="595884" y="1804416"/>
                </a:lnTo>
                <a:lnTo>
                  <a:pt x="470916" y="1785366"/>
                </a:lnTo>
                <a:lnTo>
                  <a:pt x="440435" y="1775841"/>
                </a:lnTo>
                <a:lnTo>
                  <a:pt x="382524" y="1756791"/>
                </a:lnTo>
                <a:lnTo>
                  <a:pt x="355092" y="1747266"/>
                </a:lnTo>
                <a:lnTo>
                  <a:pt x="327660" y="1728216"/>
                </a:lnTo>
                <a:lnTo>
                  <a:pt x="301751" y="1718691"/>
                </a:lnTo>
                <a:lnTo>
                  <a:pt x="251460" y="1680591"/>
                </a:lnTo>
                <a:lnTo>
                  <a:pt x="182880" y="1623441"/>
                </a:lnTo>
                <a:lnTo>
                  <a:pt x="143256" y="1575816"/>
                </a:lnTo>
                <a:lnTo>
                  <a:pt x="106680" y="1528191"/>
                </a:lnTo>
                <a:lnTo>
                  <a:pt x="89916" y="1499616"/>
                </a:lnTo>
                <a:lnTo>
                  <a:pt x="74676" y="1480566"/>
                </a:lnTo>
                <a:lnTo>
                  <a:pt x="60960" y="1451991"/>
                </a:lnTo>
                <a:lnTo>
                  <a:pt x="27432" y="1366266"/>
                </a:lnTo>
                <a:lnTo>
                  <a:pt x="12192" y="1299591"/>
                </a:lnTo>
                <a:lnTo>
                  <a:pt x="0" y="1213866"/>
                </a:lnTo>
                <a:lnTo>
                  <a:pt x="0" y="0"/>
                </a:lnTo>
                <a:lnTo>
                  <a:pt x="56387" y="0"/>
                </a:lnTo>
                <a:lnTo>
                  <a:pt x="56387" y="1175766"/>
                </a:lnTo>
                <a:lnTo>
                  <a:pt x="59435" y="1232916"/>
                </a:lnTo>
                <a:lnTo>
                  <a:pt x="64008" y="1261491"/>
                </a:lnTo>
                <a:lnTo>
                  <a:pt x="62483" y="1261491"/>
                </a:lnTo>
                <a:lnTo>
                  <a:pt x="74676" y="1318641"/>
                </a:lnTo>
                <a:lnTo>
                  <a:pt x="82296" y="1347216"/>
                </a:lnTo>
                <a:lnTo>
                  <a:pt x="91440" y="1375791"/>
                </a:lnTo>
                <a:lnTo>
                  <a:pt x="102108" y="1404366"/>
                </a:lnTo>
                <a:lnTo>
                  <a:pt x="100583" y="1404366"/>
                </a:lnTo>
                <a:lnTo>
                  <a:pt x="112776" y="1423416"/>
                </a:lnTo>
                <a:lnTo>
                  <a:pt x="126492" y="1451991"/>
                </a:lnTo>
                <a:lnTo>
                  <a:pt x="124967" y="1451991"/>
                </a:lnTo>
                <a:lnTo>
                  <a:pt x="140208" y="1471041"/>
                </a:lnTo>
                <a:lnTo>
                  <a:pt x="138683" y="1471041"/>
                </a:lnTo>
                <a:lnTo>
                  <a:pt x="153924" y="1499616"/>
                </a:lnTo>
                <a:lnTo>
                  <a:pt x="170687" y="1518666"/>
                </a:lnTo>
                <a:lnTo>
                  <a:pt x="169164" y="1518666"/>
                </a:lnTo>
                <a:lnTo>
                  <a:pt x="187451" y="1537716"/>
                </a:lnTo>
                <a:lnTo>
                  <a:pt x="185928" y="1537716"/>
                </a:lnTo>
                <a:lnTo>
                  <a:pt x="205740" y="1566291"/>
                </a:lnTo>
                <a:lnTo>
                  <a:pt x="204216" y="1566291"/>
                </a:lnTo>
                <a:lnTo>
                  <a:pt x="243840" y="1604391"/>
                </a:lnTo>
                <a:lnTo>
                  <a:pt x="265176" y="1623441"/>
                </a:lnTo>
                <a:lnTo>
                  <a:pt x="275082" y="1623441"/>
                </a:lnTo>
                <a:lnTo>
                  <a:pt x="286512" y="1632966"/>
                </a:lnTo>
                <a:lnTo>
                  <a:pt x="284987" y="1632966"/>
                </a:lnTo>
                <a:lnTo>
                  <a:pt x="309371" y="1652016"/>
                </a:lnTo>
                <a:lnTo>
                  <a:pt x="307848" y="1652016"/>
                </a:lnTo>
                <a:lnTo>
                  <a:pt x="332232" y="1671066"/>
                </a:lnTo>
                <a:lnTo>
                  <a:pt x="330708" y="1671066"/>
                </a:lnTo>
                <a:lnTo>
                  <a:pt x="356616" y="1680591"/>
                </a:lnTo>
                <a:lnTo>
                  <a:pt x="355092" y="1680591"/>
                </a:lnTo>
                <a:lnTo>
                  <a:pt x="381000" y="1690116"/>
                </a:lnTo>
                <a:lnTo>
                  <a:pt x="379476" y="1690116"/>
                </a:lnTo>
                <a:lnTo>
                  <a:pt x="405384" y="1709166"/>
                </a:lnTo>
                <a:lnTo>
                  <a:pt x="418338" y="1709166"/>
                </a:lnTo>
                <a:lnTo>
                  <a:pt x="431292" y="1718691"/>
                </a:lnTo>
                <a:lnTo>
                  <a:pt x="457200" y="1718691"/>
                </a:lnTo>
                <a:lnTo>
                  <a:pt x="486156" y="1728216"/>
                </a:lnTo>
                <a:lnTo>
                  <a:pt x="484632" y="1728216"/>
                </a:lnTo>
                <a:lnTo>
                  <a:pt x="513587" y="1737741"/>
                </a:lnTo>
                <a:lnTo>
                  <a:pt x="512064" y="1737741"/>
                </a:lnTo>
                <a:lnTo>
                  <a:pt x="541019" y="1747266"/>
                </a:lnTo>
                <a:lnTo>
                  <a:pt x="2880360" y="1747266"/>
                </a:lnTo>
                <a:lnTo>
                  <a:pt x="2852928" y="1756791"/>
                </a:lnTo>
                <a:lnTo>
                  <a:pt x="2766060" y="1785366"/>
                </a:lnTo>
                <a:lnTo>
                  <a:pt x="2735580" y="1794891"/>
                </a:lnTo>
                <a:lnTo>
                  <a:pt x="2703576" y="1794891"/>
                </a:lnTo>
                <a:lnTo>
                  <a:pt x="2673096" y="1804416"/>
                </a:lnTo>
                <a:close/>
              </a:path>
              <a:path w="3237229" h="1804670">
                <a:moveTo>
                  <a:pt x="3052572" y="1623441"/>
                </a:moveTo>
                <a:lnTo>
                  <a:pt x="2971800" y="1623441"/>
                </a:lnTo>
                <a:lnTo>
                  <a:pt x="2993136" y="1604391"/>
                </a:lnTo>
                <a:lnTo>
                  <a:pt x="2991612" y="1604391"/>
                </a:lnTo>
                <a:lnTo>
                  <a:pt x="3012948" y="1585341"/>
                </a:lnTo>
                <a:lnTo>
                  <a:pt x="3011424" y="1585341"/>
                </a:lnTo>
                <a:lnTo>
                  <a:pt x="3031236" y="1566291"/>
                </a:lnTo>
                <a:lnTo>
                  <a:pt x="3049524" y="1537716"/>
                </a:lnTo>
                <a:lnTo>
                  <a:pt x="3048000" y="1537716"/>
                </a:lnTo>
                <a:lnTo>
                  <a:pt x="3066288" y="1518666"/>
                </a:lnTo>
                <a:lnTo>
                  <a:pt x="3081528" y="1499616"/>
                </a:lnTo>
                <a:lnTo>
                  <a:pt x="3096768" y="1471041"/>
                </a:lnTo>
                <a:lnTo>
                  <a:pt x="3110484" y="1451991"/>
                </a:lnTo>
                <a:lnTo>
                  <a:pt x="3124200" y="1423416"/>
                </a:lnTo>
                <a:lnTo>
                  <a:pt x="3122676" y="1423416"/>
                </a:lnTo>
                <a:lnTo>
                  <a:pt x="3134868" y="1404366"/>
                </a:lnTo>
                <a:lnTo>
                  <a:pt x="3145536" y="1375791"/>
                </a:lnTo>
                <a:lnTo>
                  <a:pt x="3144012" y="1375791"/>
                </a:lnTo>
                <a:lnTo>
                  <a:pt x="3154680" y="1347216"/>
                </a:lnTo>
                <a:lnTo>
                  <a:pt x="3153156" y="1347216"/>
                </a:lnTo>
                <a:lnTo>
                  <a:pt x="3162300" y="1318641"/>
                </a:lnTo>
                <a:lnTo>
                  <a:pt x="3160776" y="1318641"/>
                </a:lnTo>
                <a:lnTo>
                  <a:pt x="3168396" y="1290066"/>
                </a:lnTo>
                <a:lnTo>
                  <a:pt x="3172968" y="1261491"/>
                </a:lnTo>
                <a:lnTo>
                  <a:pt x="3179064" y="1204341"/>
                </a:lnTo>
                <a:lnTo>
                  <a:pt x="3179064" y="0"/>
                </a:lnTo>
                <a:lnTo>
                  <a:pt x="3236976" y="0"/>
                </a:lnTo>
                <a:lnTo>
                  <a:pt x="3236976" y="1175766"/>
                </a:lnTo>
                <a:lnTo>
                  <a:pt x="3233928" y="1242441"/>
                </a:lnTo>
                <a:lnTo>
                  <a:pt x="3217164" y="1337691"/>
                </a:lnTo>
                <a:lnTo>
                  <a:pt x="3198876" y="1394841"/>
                </a:lnTo>
                <a:lnTo>
                  <a:pt x="3174492" y="1451991"/>
                </a:lnTo>
                <a:lnTo>
                  <a:pt x="3145536" y="1499616"/>
                </a:lnTo>
                <a:lnTo>
                  <a:pt x="3112008" y="1556766"/>
                </a:lnTo>
                <a:lnTo>
                  <a:pt x="3093720" y="1575816"/>
                </a:lnTo>
                <a:lnTo>
                  <a:pt x="3073908" y="1604391"/>
                </a:lnTo>
                <a:lnTo>
                  <a:pt x="3052572" y="1623441"/>
                </a:lnTo>
                <a:close/>
              </a:path>
              <a:path w="3237229" h="1804670">
                <a:moveTo>
                  <a:pt x="275082" y="1623441"/>
                </a:moveTo>
                <a:lnTo>
                  <a:pt x="265176" y="1623441"/>
                </a:lnTo>
                <a:lnTo>
                  <a:pt x="263651" y="1613916"/>
                </a:lnTo>
                <a:lnTo>
                  <a:pt x="275082" y="1623441"/>
                </a:lnTo>
                <a:close/>
              </a:path>
              <a:path w="3237229" h="1804670">
                <a:moveTo>
                  <a:pt x="2946654" y="1709166"/>
                </a:moveTo>
                <a:lnTo>
                  <a:pt x="2830068" y="1709166"/>
                </a:lnTo>
                <a:lnTo>
                  <a:pt x="2857500" y="1690116"/>
                </a:lnTo>
                <a:lnTo>
                  <a:pt x="2855976" y="1690116"/>
                </a:lnTo>
                <a:lnTo>
                  <a:pt x="2881884" y="1680591"/>
                </a:lnTo>
                <a:lnTo>
                  <a:pt x="2880360" y="1680591"/>
                </a:lnTo>
                <a:lnTo>
                  <a:pt x="2904744" y="1671066"/>
                </a:lnTo>
                <a:lnTo>
                  <a:pt x="2950464" y="1632966"/>
                </a:lnTo>
                <a:lnTo>
                  <a:pt x="2948940" y="1632966"/>
                </a:lnTo>
                <a:lnTo>
                  <a:pt x="2971800" y="1613916"/>
                </a:lnTo>
                <a:lnTo>
                  <a:pt x="2971800" y="1623441"/>
                </a:lnTo>
                <a:lnTo>
                  <a:pt x="3052572" y="1623441"/>
                </a:lnTo>
                <a:lnTo>
                  <a:pt x="3031236" y="1642491"/>
                </a:lnTo>
                <a:lnTo>
                  <a:pt x="3008376" y="1661541"/>
                </a:lnTo>
                <a:lnTo>
                  <a:pt x="2959608" y="1699641"/>
                </a:lnTo>
                <a:lnTo>
                  <a:pt x="2946654" y="1709166"/>
                </a:lnTo>
                <a:close/>
              </a:path>
              <a:path w="3237229" h="1804670">
                <a:moveTo>
                  <a:pt x="418338" y="1709166"/>
                </a:moveTo>
                <a:lnTo>
                  <a:pt x="405384" y="1709166"/>
                </a:lnTo>
                <a:lnTo>
                  <a:pt x="405384" y="1699641"/>
                </a:lnTo>
                <a:lnTo>
                  <a:pt x="418338" y="1709166"/>
                </a:lnTo>
                <a:close/>
              </a:path>
              <a:path w="3237229" h="1804670">
                <a:moveTo>
                  <a:pt x="2880360" y="1747266"/>
                </a:moveTo>
                <a:lnTo>
                  <a:pt x="2694432" y="1747266"/>
                </a:lnTo>
                <a:lnTo>
                  <a:pt x="2724912" y="1737741"/>
                </a:lnTo>
                <a:lnTo>
                  <a:pt x="2723388" y="1737741"/>
                </a:lnTo>
                <a:lnTo>
                  <a:pt x="2752344" y="1728216"/>
                </a:lnTo>
                <a:lnTo>
                  <a:pt x="2750820" y="1728216"/>
                </a:lnTo>
                <a:lnTo>
                  <a:pt x="2779776" y="1718691"/>
                </a:lnTo>
                <a:lnTo>
                  <a:pt x="2804160" y="1718691"/>
                </a:lnTo>
                <a:lnTo>
                  <a:pt x="2831592" y="1699641"/>
                </a:lnTo>
                <a:lnTo>
                  <a:pt x="2830068" y="1709166"/>
                </a:lnTo>
                <a:lnTo>
                  <a:pt x="2946654" y="1709166"/>
                </a:lnTo>
                <a:lnTo>
                  <a:pt x="2933700" y="1718691"/>
                </a:lnTo>
                <a:lnTo>
                  <a:pt x="2907792" y="1728216"/>
                </a:lnTo>
                <a:lnTo>
                  <a:pt x="2880360" y="1747266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34" name="object 34"/>
          <p:cNvSpPr/>
          <p:nvPr/>
        </p:nvSpPr>
        <p:spPr>
          <a:xfrm>
            <a:off x="1516485" y="4123113"/>
            <a:ext cx="3651558" cy="72777"/>
          </a:xfrm>
          <a:custGeom>
            <a:avLst/>
            <a:gdLst/>
            <a:ahLst/>
            <a:cxnLst/>
            <a:rect l="l" t="t" r="r" b="b"/>
            <a:pathLst>
              <a:path w="2699384" h="59689">
                <a:moveTo>
                  <a:pt x="2699003" y="59435"/>
                </a:moveTo>
                <a:lnTo>
                  <a:pt x="0" y="59435"/>
                </a:lnTo>
                <a:lnTo>
                  <a:pt x="0" y="0"/>
                </a:lnTo>
                <a:lnTo>
                  <a:pt x="2699003" y="0"/>
                </a:lnTo>
                <a:lnTo>
                  <a:pt x="2699003" y="59435"/>
                </a:lnTo>
                <a:close/>
              </a:path>
            </a:pathLst>
          </a:custGeom>
          <a:solidFill>
            <a:srgbClr val="2D75B6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pic>
        <p:nvPicPr>
          <p:cNvPr id="37" name="object 9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99191" y="3450397"/>
            <a:ext cx="482577" cy="514251"/>
          </a:xfrm>
          <a:prstGeom prst="rect">
            <a:avLst/>
          </a:prstGeom>
        </p:spPr>
      </p:pic>
      <p:sp>
        <p:nvSpPr>
          <p:cNvPr id="46" name="object 4"/>
          <p:cNvSpPr/>
          <p:nvPr/>
        </p:nvSpPr>
        <p:spPr>
          <a:xfrm>
            <a:off x="2346550" y="3438542"/>
            <a:ext cx="570119" cy="540407"/>
          </a:xfrm>
          <a:custGeom>
            <a:avLst/>
            <a:gdLst/>
            <a:ahLst/>
            <a:cxnLst/>
            <a:rect l="l" t="t" r="r" b="b"/>
            <a:pathLst>
              <a:path w="284480" h="254000">
                <a:moveTo>
                  <a:pt x="48247" y="226021"/>
                </a:moveTo>
                <a:lnTo>
                  <a:pt x="46736" y="224675"/>
                </a:lnTo>
                <a:lnTo>
                  <a:pt x="45974" y="224002"/>
                </a:lnTo>
                <a:lnTo>
                  <a:pt x="44475" y="223329"/>
                </a:lnTo>
                <a:lnTo>
                  <a:pt x="41452" y="223329"/>
                </a:lnTo>
                <a:lnTo>
                  <a:pt x="39954" y="224002"/>
                </a:lnTo>
                <a:lnTo>
                  <a:pt x="37680" y="226021"/>
                </a:lnTo>
                <a:lnTo>
                  <a:pt x="37680" y="230733"/>
                </a:lnTo>
                <a:lnTo>
                  <a:pt x="39954" y="232752"/>
                </a:lnTo>
                <a:lnTo>
                  <a:pt x="41452" y="233413"/>
                </a:lnTo>
                <a:lnTo>
                  <a:pt x="44475" y="233413"/>
                </a:lnTo>
                <a:lnTo>
                  <a:pt x="45974" y="232752"/>
                </a:lnTo>
                <a:lnTo>
                  <a:pt x="48247" y="230733"/>
                </a:lnTo>
                <a:lnTo>
                  <a:pt x="48247" y="226021"/>
                </a:lnTo>
                <a:close/>
              </a:path>
              <a:path w="284480" h="254000">
                <a:moveTo>
                  <a:pt x="262343" y="92151"/>
                </a:moveTo>
                <a:lnTo>
                  <a:pt x="261594" y="90817"/>
                </a:lnTo>
                <a:lnTo>
                  <a:pt x="260832" y="90144"/>
                </a:lnTo>
                <a:lnTo>
                  <a:pt x="260083" y="88798"/>
                </a:lnTo>
                <a:lnTo>
                  <a:pt x="258572" y="88125"/>
                </a:lnTo>
                <a:lnTo>
                  <a:pt x="255549" y="88125"/>
                </a:lnTo>
                <a:lnTo>
                  <a:pt x="254050" y="88798"/>
                </a:lnTo>
                <a:lnTo>
                  <a:pt x="253288" y="90144"/>
                </a:lnTo>
                <a:lnTo>
                  <a:pt x="251790" y="90817"/>
                </a:lnTo>
                <a:lnTo>
                  <a:pt x="251790" y="96189"/>
                </a:lnTo>
                <a:lnTo>
                  <a:pt x="253288" y="96862"/>
                </a:lnTo>
                <a:lnTo>
                  <a:pt x="254050" y="97536"/>
                </a:lnTo>
                <a:lnTo>
                  <a:pt x="255549" y="98209"/>
                </a:lnTo>
                <a:lnTo>
                  <a:pt x="258572" y="98209"/>
                </a:lnTo>
                <a:lnTo>
                  <a:pt x="260083" y="97536"/>
                </a:lnTo>
                <a:lnTo>
                  <a:pt x="261594" y="96189"/>
                </a:lnTo>
                <a:lnTo>
                  <a:pt x="262343" y="94856"/>
                </a:lnTo>
                <a:lnTo>
                  <a:pt x="262343" y="92151"/>
                </a:lnTo>
                <a:close/>
              </a:path>
              <a:path w="284480" h="254000">
                <a:moveTo>
                  <a:pt x="284200" y="2019"/>
                </a:moveTo>
                <a:lnTo>
                  <a:pt x="282689" y="1358"/>
                </a:lnTo>
                <a:lnTo>
                  <a:pt x="281940" y="0"/>
                </a:lnTo>
                <a:lnTo>
                  <a:pt x="273646" y="0"/>
                </a:lnTo>
                <a:lnTo>
                  <a:pt x="273646" y="8750"/>
                </a:lnTo>
                <a:lnTo>
                  <a:pt x="273646" y="243509"/>
                </a:lnTo>
                <a:lnTo>
                  <a:pt x="233692" y="243509"/>
                </a:lnTo>
                <a:lnTo>
                  <a:pt x="234442" y="241490"/>
                </a:lnTo>
                <a:lnTo>
                  <a:pt x="235204" y="238798"/>
                </a:lnTo>
                <a:lnTo>
                  <a:pt x="235204" y="234086"/>
                </a:lnTo>
                <a:lnTo>
                  <a:pt x="234442" y="231406"/>
                </a:lnTo>
                <a:lnTo>
                  <a:pt x="233692" y="229387"/>
                </a:lnTo>
                <a:lnTo>
                  <a:pt x="245757" y="229387"/>
                </a:lnTo>
                <a:lnTo>
                  <a:pt x="254050" y="221983"/>
                </a:lnTo>
                <a:lnTo>
                  <a:pt x="254050" y="209880"/>
                </a:lnTo>
                <a:lnTo>
                  <a:pt x="253288" y="207187"/>
                </a:lnTo>
                <a:lnTo>
                  <a:pt x="252539" y="205168"/>
                </a:lnTo>
                <a:lnTo>
                  <a:pt x="260083" y="203149"/>
                </a:lnTo>
                <a:lnTo>
                  <a:pt x="266103" y="196418"/>
                </a:lnTo>
                <a:lnTo>
                  <a:pt x="266103" y="184988"/>
                </a:lnTo>
                <a:lnTo>
                  <a:pt x="264604" y="181622"/>
                </a:lnTo>
                <a:lnTo>
                  <a:pt x="262343" y="178930"/>
                </a:lnTo>
                <a:lnTo>
                  <a:pt x="262343" y="172212"/>
                </a:lnTo>
                <a:lnTo>
                  <a:pt x="262343" y="113017"/>
                </a:lnTo>
                <a:lnTo>
                  <a:pt x="260083" y="110998"/>
                </a:lnTo>
                <a:lnTo>
                  <a:pt x="254800" y="110998"/>
                </a:lnTo>
                <a:lnTo>
                  <a:pt x="254800" y="184988"/>
                </a:lnTo>
                <a:lnTo>
                  <a:pt x="254800" y="192379"/>
                </a:lnTo>
                <a:lnTo>
                  <a:pt x="251790" y="195745"/>
                </a:lnTo>
                <a:lnTo>
                  <a:pt x="171119" y="195745"/>
                </a:lnTo>
                <a:lnTo>
                  <a:pt x="168109" y="197764"/>
                </a:lnTo>
                <a:lnTo>
                  <a:pt x="168109" y="203149"/>
                </a:lnTo>
                <a:lnTo>
                  <a:pt x="171119" y="205841"/>
                </a:lnTo>
                <a:lnTo>
                  <a:pt x="239725" y="205841"/>
                </a:lnTo>
                <a:lnTo>
                  <a:pt x="243497" y="208534"/>
                </a:lnTo>
                <a:lnTo>
                  <a:pt x="243497" y="216598"/>
                </a:lnTo>
                <a:lnTo>
                  <a:pt x="239725" y="219290"/>
                </a:lnTo>
                <a:lnTo>
                  <a:pt x="171119" y="219290"/>
                </a:lnTo>
                <a:lnTo>
                  <a:pt x="168109" y="221983"/>
                </a:lnTo>
                <a:lnTo>
                  <a:pt x="168109" y="227368"/>
                </a:lnTo>
                <a:lnTo>
                  <a:pt x="171119" y="229387"/>
                </a:lnTo>
                <a:lnTo>
                  <a:pt x="220878" y="229387"/>
                </a:lnTo>
                <a:lnTo>
                  <a:pt x="223901" y="232752"/>
                </a:lnTo>
                <a:lnTo>
                  <a:pt x="223901" y="240144"/>
                </a:lnTo>
                <a:lnTo>
                  <a:pt x="220878" y="243509"/>
                </a:lnTo>
                <a:lnTo>
                  <a:pt x="107035" y="243509"/>
                </a:lnTo>
                <a:lnTo>
                  <a:pt x="103276" y="242163"/>
                </a:lnTo>
                <a:lnTo>
                  <a:pt x="99504" y="239471"/>
                </a:lnTo>
                <a:lnTo>
                  <a:pt x="86690" y="229387"/>
                </a:lnTo>
                <a:lnTo>
                  <a:pt x="86690" y="160769"/>
                </a:lnTo>
                <a:lnTo>
                  <a:pt x="95465" y="152704"/>
                </a:lnTo>
                <a:lnTo>
                  <a:pt x="99123" y="149339"/>
                </a:lnTo>
                <a:lnTo>
                  <a:pt x="110820" y="138569"/>
                </a:lnTo>
                <a:lnTo>
                  <a:pt x="115328" y="154051"/>
                </a:lnTo>
                <a:lnTo>
                  <a:pt x="116090" y="156057"/>
                </a:lnTo>
                <a:lnTo>
                  <a:pt x="118351" y="158076"/>
                </a:lnTo>
                <a:lnTo>
                  <a:pt x="234442" y="158076"/>
                </a:lnTo>
                <a:lnTo>
                  <a:pt x="237464" y="160769"/>
                </a:lnTo>
                <a:lnTo>
                  <a:pt x="237464" y="168846"/>
                </a:lnTo>
                <a:lnTo>
                  <a:pt x="234442" y="171538"/>
                </a:lnTo>
                <a:lnTo>
                  <a:pt x="171119" y="171538"/>
                </a:lnTo>
                <a:lnTo>
                  <a:pt x="168109" y="174218"/>
                </a:lnTo>
                <a:lnTo>
                  <a:pt x="168109" y="179603"/>
                </a:lnTo>
                <a:lnTo>
                  <a:pt x="171119" y="181622"/>
                </a:lnTo>
                <a:lnTo>
                  <a:pt x="251790" y="181622"/>
                </a:lnTo>
                <a:lnTo>
                  <a:pt x="254800" y="184988"/>
                </a:lnTo>
                <a:lnTo>
                  <a:pt x="254800" y="110998"/>
                </a:lnTo>
                <a:lnTo>
                  <a:pt x="254050" y="110998"/>
                </a:lnTo>
                <a:lnTo>
                  <a:pt x="251040" y="113017"/>
                </a:lnTo>
                <a:lnTo>
                  <a:pt x="251040" y="172212"/>
                </a:lnTo>
                <a:lnTo>
                  <a:pt x="250278" y="172212"/>
                </a:lnTo>
                <a:lnTo>
                  <a:pt x="248767" y="171538"/>
                </a:lnTo>
                <a:lnTo>
                  <a:pt x="247256" y="171538"/>
                </a:lnTo>
                <a:lnTo>
                  <a:pt x="248767" y="167500"/>
                </a:lnTo>
                <a:lnTo>
                  <a:pt x="248767" y="155384"/>
                </a:lnTo>
                <a:lnTo>
                  <a:pt x="240487" y="147993"/>
                </a:lnTo>
                <a:lnTo>
                  <a:pt x="220878" y="147993"/>
                </a:lnTo>
                <a:lnTo>
                  <a:pt x="227609" y="144538"/>
                </a:lnTo>
                <a:lnTo>
                  <a:pt x="237337" y="127139"/>
                </a:lnTo>
                <a:lnTo>
                  <a:pt x="237464" y="126466"/>
                </a:lnTo>
                <a:lnTo>
                  <a:pt x="235343" y="117005"/>
                </a:lnTo>
                <a:lnTo>
                  <a:pt x="231825" y="112344"/>
                </a:lnTo>
                <a:lnTo>
                  <a:pt x="229539" y="109308"/>
                </a:lnTo>
                <a:lnTo>
                  <a:pt x="226148" y="107276"/>
                </a:lnTo>
                <a:lnTo>
                  <a:pt x="226148" y="118402"/>
                </a:lnTo>
                <a:lnTo>
                  <a:pt x="226148" y="133858"/>
                </a:lnTo>
                <a:lnTo>
                  <a:pt x="219367" y="139915"/>
                </a:lnTo>
                <a:lnTo>
                  <a:pt x="202031" y="139915"/>
                </a:lnTo>
                <a:lnTo>
                  <a:pt x="195249" y="133858"/>
                </a:lnTo>
                <a:lnTo>
                  <a:pt x="195249" y="118402"/>
                </a:lnTo>
                <a:lnTo>
                  <a:pt x="202031" y="112344"/>
                </a:lnTo>
                <a:lnTo>
                  <a:pt x="219367" y="112344"/>
                </a:lnTo>
                <a:lnTo>
                  <a:pt x="226148" y="118402"/>
                </a:lnTo>
                <a:lnTo>
                  <a:pt x="226148" y="107276"/>
                </a:lnTo>
                <a:lnTo>
                  <a:pt x="220929" y="104140"/>
                </a:lnTo>
                <a:lnTo>
                  <a:pt x="210324" y="102247"/>
                </a:lnTo>
                <a:lnTo>
                  <a:pt x="200152" y="104140"/>
                </a:lnTo>
                <a:lnTo>
                  <a:pt x="191757" y="109308"/>
                </a:lnTo>
                <a:lnTo>
                  <a:pt x="186055" y="117005"/>
                </a:lnTo>
                <a:lnTo>
                  <a:pt x="183946" y="126466"/>
                </a:lnTo>
                <a:lnTo>
                  <a:pt x="185140" y="133324"/>
                </a:lnTo>
                <a:lnTo>
                  <a:pt x="188468" y="139496"/>
                </a:lnTo>
                <a:lnTo>
                  <a:pt x="193471" y="144538"/>
                </a:lnTo>
                <a:lnTo>
                  <a:pt x="199771" y="147993"/>
                </a:lnTo>
                <a:lnTo>
                  <a:pt x="169608" y="147993"/>
                </a:lnTo>
                <a:lnTo>
                  <a:pt x="169608" y="53822"/>
                </a:lnTo>
                <a:lnTo>
                  <a:pt x="176606" y="51358"/>
                </a:lnTo>
                <a:lnTo>
                  <a:pt x="182613" y="47256"/>
                </a:lnTo>
                <a:lnTo>
                  <a:pt x="187210" y="41897"/>
                </a:lnTo>
                <a:lnTo>
                  <a:pt x="189966" y="35661"/>
                </a:lnTo>
                <a:lnTo>
                  <a:pt x="231432" y="35661"/>
                </a:lnTo>
                <a:lnTo>
                  <a:pt x="234073" y="41897"/>
                </a:lnTo>
                <a:lnTo>
                  <a:pt x="238404" y="47256"/>
                </a:lnTo>
                <a:lnTo>
                  <a:pt x="244157" y="51358"/>
                </a:lnTo>
                <a:lnTo>
                  <a:pt x="251040" y="53822"/>
                </a:lnTo>
                <a:lnTo>
                  <a:pt x="251040" y="71983"/>
                </a:lnTo>
                <a:lnTo>
                  <a:pt x="254050" y="73990"/>
                </a:lnTo>
                <a:lnTo>
                  <a:pt x="260083" y="73990"/>
                </a:lnTo>
                <a:lnTo>
                  <a:pt x="262343" y="71983"/>
                </a:lnTo>
                <a:lnTo>
                  <a:pt x="262343" y="46418"/>
                </a:lnTo>
                <a:lnTo>
                  <a:pt x="260083" y="44399"/>
                </a:lnTo>
                <a:lnTo>
                  <a:pt x="248767" y="44399"/>
                </a:lnTo>
                <a:lnTo>
                  <a:pt x="241985" y="38341"/>
                </a:lnTo>
                <a:lnTo>
                  <a:pt x="241985" y="35661"/>
                </a:lnTo>
                <a:lnTo>
                  <a:pt x="241985" y="28257"/>
                </a:lnTo>
                <a:lnTo>
                  <a:pt x="239725" y="25565"/>
                </a:lnTo>
                <a:lnTo>
                  <a:pt x="181673" y="25565"/>
                </a:lnTo>
                <a:lnTo>
                  <a:pt x="179412" y="28257"/>
                </a:lnTo>
                <a:lnTo>
                  <a:pt x="179412" y="38341"/>
                </a:lnTo>
                <a:lnTo>
                  <a:pt x="172631" y="44399"/>
                </a:lnTo>
                <a:lnTo>
                  <a:pt x="161315" y="44399"/>
                </a:lnTo>
                <a:lnTo>
                  <a:pt x="158305" y="46418"/>
                </a:lnTo>
                <a:lnTo>
                  <a:pt x="158305" y="147993"/>
                </a:lnTo>
                <a:lnTo>
                  <a:pt x="147751" y="147993"/>
                </a:lnTo>
                <a:lnTo>
                  <a:pt x="147751" y="111671"/>
                </a:lnTo>
                <a:lnTo>
                  <a:pt x="147751" y="69964"/>
                </a:lnTo>
                <a:lnTo>
                  <a:pt x="147751" y="28257"/>
                </a:lnTo>
                <a:lnTo>
                  <a:pt x="147751" y="8750"/>
                </a:lnTo>
                <a:lnTo>
                  <a:pt x="273646" y="8750"/>
                </a:lnTo>
                <a:lnTo>
                  <a:pt x="273646" y="0"/>
                </a:lnTo>
                <a:lnTo>
                  <a:pt x="138709" y="0"/>
                </a:lnTo>
                <a:lnTo>
                  <a:pt x="136448" y="2019"/>
                </a:lnTo>
                <a:lnTo>
                  <a:pt x="136448" y="18173"/>
                </a:lnTo>
                <a:lnTo>
                  <a:pt x="136448" y="28257"/>
                </a:lnTo>
                <a:lnTo>
                  <a:pt x="136448" y="47091"/>
                </a:lnTo>
                <a:lnTo>
                  <a:pt x="136448" y="69964"/>
                </a:lnTo>
                <a:lnTo>
                  <a:pt x="136448" y="111671"/>
                </a:lnTo>
                <a:lnTo>
                  <a:pt x="126644" y="78041"/>
                </a:lnTo>
                <a:lnTo>
                  <a:pt x="130416" y="76009"/>
                </a:lnTo>
                <a:lnTo>
                  <a:pt x="134175" y="73317"/>
                </a:lnTo>
                <a:lnTo>
                  <a:pt x="136448" y="69964"/>
                </a:lnTo>
                <a:lnTo>
                  <a:pt x="136448" y="47091"/>
                </a:lnTo>
                <a:lnTo>
                  <a:pt x="128905" y="53822"/>
                </a:lnTo>
                <a:lnTo>
                  <a:pt x="131165" y="61214"/>
                </a:lnTo>
                <a:lnTo>
                  <a:pt x="125882" y="68618"/>
                </a:lnTo>
                <a:lnTo>
                  <a:pt x="118351" y="69964"/>
                </a:lnTo>
                <a:lnTo>
                  <a:pt x="115328" y="71310"/>
                </a:lnTo>
                <a:lnTo>
                  <a:pt x="113830" y="73990"/>
                </a:lnTo>
                <a:lnTo>
                  <a:pt x="113830" y="75336"/>
                </a:lnTo>
                <a:lnTo>
                  <a:pt x="114579" y="76009"/>
                </a:lnTo>
                <a:lnTo>
                  <a:pt x="135686" y="147993"/>
                </a:lnTo>
                <a:lnTo>
                  <a:pt x="125133" y="147993"/>
                </a:lnTo>
                <a:lnTo>
                  <a:pt x="122326" y="138569"/>
                </a:lnTo>
                <a:lnTo>
                  <a:pt x="119113" y="127812"/>
                </a:lnTo>
                <a:lnTo>
                  <a:pt x="119113" y="127139"/>
                </a:lnTo>
                <a:lnTo>
                  <a:pt x="118351" y="126466"/>
                </a:lnTo>
                <a:lnTo>
                  <a:pt x="91960" y="39014"/>
                </a:lnTo>
                <a:lnTo>
                  <a:pt x="136448" y="28257"/>
                </a:lnTo>
                <a:lnTo>
                  <a:pt x="136448" y="18173"/>
                </a:lnTo>
                <a:lnTo>
                  <a:pt x="83667" y="30949"/>
                </a:lnTo>
                <a:lnTo>
                  <a:pt x="80657" y="31623"/>
                </a:lnTo>
                <a:lnTo>
                  <a:pt x="79146" y="34315"/>
                </a:lnTo>
                <a:lnTo>
                  <a:pt x="79908" y="37007"/>
                </a:lnTo>
                <a:lnTo>
                  <a:pt x="107035" y="127812"/>
                </a:lnTo>
                <a:lnTo>
                  <a:pt x="83667" y="149339"/>
                </a:lnTo>
                <a:lnTo>
                  <a:pt x="80657" y="145300"/>
                </a:lnTo>
                <a:lnTo>
                  <a:pt x="75374" y="142608"/>
                </a:lnTo>
                <a:lnTo>
                  <a:pt x="75374" y="154724"/>
                </a:lnTo>
                <a:lnTo>
                  <a:pt x="75374" y="240817"/>
                </a:lnTo>
                <a:lnTo>
                  <a:pt x="73113" y="243509"/>
                </a:lnTo>
                <a:lnTo>
                  <a:pt x="13563" y="243509"/>
                </a:lnTo>
                <a:lnTo>
                  <a:pt x="10553" y="240817"/>
                </a:lnTo>
                <a:lnTo>
                  <a:pt x="10553" y="154724"/>
                </a:lnTo>
                <a:lnTo>
                  <a:pt x="13563" y="152704"/>
                </a:lnTo>
                <a:lnTo>
                  <a:pt x="37680" y="152704"/>
                </a:lnTo>
                <a:lnTo>
                  <a:pt x="37680" y="212572"/>
                </a:lnTo>
                <a:lnTo>
                  <a:pt x="39954" y="214579"/>
                </a:lnTo>
                <a:lnTo>
                  <a:pt x="45974" y="214579"/>
                </a:lnTo>
                <a:lnTo>
                  <a:pt x="48247" y="212572"/>
                </a:lnTo>
                <a:lnTo>
                  <a:pt x="48247" y="152704"/>
                </a:lnTo>
                <a:lnTo>
                  <a:pt x="73113" y="152704"/>
                </a:lnTo>
                <a:lnTo>
                  <a:pt x="75374" y="154724"/>
                </a:lnTo>
                <a:lnTo>
                  <a:pt x="75374" y="142608"/>
                </a:lnTo>
                <a:lnTo>
                  <a:pt x="6781" y="142608"/>
                </a:lnTo>
                <a:lnTo>
                  <a:pt x="0" y="149339"/>
                </a:lnTo>
                <a:lnTo>
                  <a:pt x="0" y="246875"/>
                </a:lnTo>
                <a:lnTo>
                  <a:pt x="6781" y="252920"/>
                </a:lnTo>
                <a:lnTo>
                  <a:pt x="77647" y="252920"/>
                </a:lnTo>
                <a:lnTo>
                  <a:pt x="84429" y="248221"/>
                </a:lnTo>
                <a:lnTo>
                  <a:pt x="85598" y="243509"/>
                </a:lnTo>
                <a:lnTo>
                  <a:pt x="85928" y="242163"/>
                </a:lnTo>
                <a:lnTo>
                  <a:pt x="92722" y="246875"/>
                </a:lnTo>
                <a:lnTo>
                  <a:pt x="97993" y="250913"/>
                </a:lnTo>
                <a:lnTo>
                  <a:pt x="104025" y="253593"/>
                </a:lnTo>
                <a:lnTo>
                  <a:pt x="281940" y="253593"/>
                </a:lnTo>
                <a:lnTo>
                  <a:pt x="284200" y="250913"/>
                </a:lnTo>
                <a:lnTo>
                  <a:pt x="284200" y="243509"/>
                </a:lnTo>
                <a:lnTo>
                  <a:pt x="284200" y="8750"/>
                </a:lnTo>
                <a:lnTo>
                  <a:pt x="284200" y="2019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10"/>
          <p:cNvSpPr/>
          <p:nvPr/>
        </p:nvSpPr>
        <p:spPr>
          <a:xfrm>
            <a:off x="7789653" y="3477150"/>
            <a:ext cx="523999" cy="513654"/>
          </a:xfrm>
          <a:custGeom>
            <a:avLst/>
            <a:gdLst/>
            <a:ahLst/>
            <a:cxnLst/>
            <a:rect l="l" t="t" r="r" b="b"/>
            <a:pathLst>
              <a:path w="288290" h="268604">
                <a:moveTo>
                  <a:pt x="46977" y="20231"/>
                </a:moveTo>
                <a:lnTo>
                  <a:pt x="43891" y="17119"/>
                </a:lnTo>
                <a:lnTo>
                  <a:pt x="37731" y="17119"/>
                </a:lnTo>
                <a:lnTo>
                  <a:pt x="35420" y="20231"/>
                </a:lnTo>
                <a:lnTo>
                  <a:pt x="35420" y="26466"/>
                </a:lnTo>
                <a:lnTo>
                  <a:pt x="37731" y="28803"/>
                </a:lnTo>
                <a:lnTo>
                  <a:pt x="40817" y="28803"/>
                </a:lnTo>
                <a:lnTo>
                  <a:pt x="43891" y="28803"/>
                </a:lnTo>
                <a:lnTo>
                  <a:pt x="46977" y="26466"/>
                </a:lnTo>
                <a:lnTo>
                  <a:pt x="46977" y="20231"/>
                </a:lnTo>
                <a:close/>
              </a:path>
              <a:path w="288290" h="268604">
                <a:moveTo>
                  <a:pt x="73926" y="61493"/>
                </a:moveTo>
                <a:lnTo>
                  <a:pt x="71615" y="59156"/>
                </a:lnTo>
                <a:lnTo>
                  <a:pt x="66230" y="54483"/>
                </a:lnTo>
                <a:lnTo>
                  <a:pt x="59296" y="52158"/>
                </a:lnTo>
                <a:lnTo>
                  <a:pt x="45427" y="52158"/>
                </a:lnTo>
                <a:lnTo>
                  <a:pt x="38506" y="54483"/>
                </a:lnTo>
                <a:lnTo>
                  <a:pt x="31572" y="61493"/>
                </a:lnTo>
                <a:lnTo>
                  <a:pt x="30797" y="64604"/>
                </a:lnTo>
                <a:lnTo>
                  <a:pt x="35420" y="69278"/>
                </a:lnTo>
                <a:lnTo>
                  <a:pt x="38506" y="70065"/>
                </a:lnTo>
                <a:lnTo>
                  <a:pt x="40817" y="67716"/>
                </a:lnTo>
                <a:lnTo>
                  <a:pt x="44665" y="64604"/>
                </a:lnTo>
                <a:lnTo>
                  <a:pt x="48514" y="63055"/>
                </a:lnTo>
                <a:lnTo>
                  <a:pt x="52362" y="63055"/>
                </a:lnTo>
                <a:lnTo>
                  <a:pt x="56984" y="63055"/>
                </a:lnTo>
                <a:lnTo>
                  <a:pt x="60833" y="64604"/>
                </a:lnTo>
                <a:lnTo>
                  <a:pt x="66230" y="70065"/>
                </a:lnTo>
                <a:lnTo>
                  <a:pt x="70078" y="69278"/>
                </a:lnTo>
                <a:lnTo>
                  <a:pt x="71615" y="66941"/>
                </a:lnTo>
                <a:lnTo>
                  <a:pt x="73926" y="64604"/>
                </a:lnTo>
                <a:lnTo>
                  <a:pt x="73926" y="61493"/>
                </a:lnTo>
                <a:close/>
              </a:path>
              <a:path w="288290" h="268604">
                <a:moveTo>
                  <a:pt x="126301" y="100418"/>
                </a:moveTo>
                <a:lnTo>
                  <a:pt x="123990" y="98082"/>
                </a:lnTo>
                <a:lnTo>
                  <a:pt x="114744" y="98082"/>
                </a:lnTo>
                <a:lnTo>
                  <a:pt x="114744" y="108978"/>
                </a:lnTo>
                <a:lnTo>
                  <a:pt x="110947" y="118211"/>
                </a:lnTo>
                <a:lnTo>
                  <a:pt x="104546" y="125615"/>
                </a:lnTo>
                <a:lnTo>
                  <a:pt x="96126" y="130543"/>
                </a:lnTo>
                <a:lnTo>
                  <a:pt x="86258" y="132334"/>
                </a:lnTo>
                <a:lnTo>
                  <a:pt x="76835" y="130543"/>
                </a:lnTo>
                <a:lnTo>
                  <a:pt x="68630" y="125615"/>
                </a:lnTo>
                <a:lnTo>
                  <a:pt x="62318" y="118211"/>
                </a:lnTo>
                <a:lnTo>
                  <a:pt x="58521" y="108978"/>
                </a:lnTo>
                <a:lnTo>
                  <a:pt x="114744" y="108978"/>
                </a:lnTo>
                <a:lnTo>
                  <a:pt x="114744" y="98082"/>
                </a:lnTo>
                <a:lnTo>
                  <a:pt x="49288" y="98082"/>
                </a:lnTo>
                <a:lnTo>
                  <a:pt x="46977" y="100418"/>
                </a:lnTo>
                <a:lnTo>
                  <a:pt x="46977" y="103530"/>
                </a:lnTo>
                <a:lnTo>
                  <a:pt x="50076" y="119380"/>
                </a:lnTo>
                <a:lnTo>
                  <a:pt x="57416" y="130543"/>
                </a:lnTo>
                <a:lnTo>
                  <a:pt x="58674" y="132334"/>
                </a:lnTo>
                <a:lnTo>
                  <a:pt x="71018" y="140855"/>
                </a:lnTo>
                <a:lnTo>
                  <a:pt x="86258" y="144005"/>
                </a:lnTo>
                <a:lnTo>
                  <a:pt x="101930" y="140855"/>
                </a:lnTo>
                <a:lnTo>
                  <a:pt x="114503" y="132334"/>
                </a:lnTo>
                <a:lnTo>
                  <a:pt x="123190" y="119380"/>
                </a:lnTo>
                <a:lnTo>
                  <a:pt x="125234" y="108978"/>
                </a:lnTo>
                <a:lnTo>
                  <a:pt x="126301" y="103530"/>
                </a:lnTo>
                <a:lnTo>
                  <a:pt x="126301" y="100418"/>
                </a:lnTo>
                <a:close/>
              </a:path>
              <a:path w="288290" h="268604">
                <a:moveTo>
                  <a:pt x="137845" y="20231"/>
                </a:moveTo>
                <a:lnTo>
                  <a:pt x="135547" y="17119"/>
                </a:lnTo>
                <a:lnTo>
                  <a:pt x="60833" y="17119"/>
                </a:lnTo>
                <a:lnTo>
                  <a:pt x="58521" y="20231"/>
                </a:lnTo>
                <a:lnTo>
                  <a:pt x="58521" y="26466"/>
                </a:lnTo>
                <a:lnTo>
                  <a:pt x="60833" y="28803"/>
                </a:lnTo>
                <a:lnTo>
                  <a:pt x="63919" y="28803"/>
                </a:lnTo>
                <a:lnTo>
                  <a:pt x="135547" y="28803"/>
                </a:lnTo>
                <a:lnTo>
                  <a:pt x="137845" y="26466"/>
                </a:lnTo>
                <a:lnTo>
                  <a:pt x="137845" y="20231"/>
                </a:lnTo>
                <a:close/>
              </a:path>
              <a:path w="288290" h="268604">
                <a:moveTo>
                  <a:pt x="142481" y="64604"/>
                </a:moveTo>
                <a:lnTo>
                  <a:pt x="141706" y="61493"/>
                </a:lnTo>
                <a:lnTo>
                  <a:pt x="139395" y="59156"/>
                </a:lnTo>
                <a:lnTo>
                  <a:pt x="134010" y="54483"/>
                </a:lnTo>
                <a:lnTo>
                  <a:pt x="127838" y="52158"/>
                </a:lnTo>
                <a:lnTo>
                  <a:pt x="113982" y="52158"/>
                </a:lnTo>
                <a:lnTo>
                  <a:pt x="107048" y="54483"/>
                </a:lnTo>
                <a:lnTo>
                  <a:pt x="101663" y="59156"/>
                </a:lnTo>
                <a:lnTo>
                  <a:pt x="99352" y="61493"/>
                </a:lnTo>
                <a:lnTo>
                  <a:pt x="99352" y="64604"/>
                </a:lnTo>
                <a:lnTo>
                  <a:pt x="101663" y="66941"/>
                </a:lnTo>
                <a:lnTo>
                  <a:pt x="103200" y="69278"/>
                </a:lnTo>
                <a:lnTo>
                  <a:pt x="107048" y="70065"/>
                </a:lnTo>
                <a:lnTo>
                  <a:pt x="112445" y="64604"/>
                </a:lnTo>
                <a:lnTo>
                  <a:pt x="116293" y="63055"/>
                </a:lnTo>
                <a:lnTo>
                  <a:pt x="124764" y="63055"/>
                </a:lnTo>
                <a:lnTo>
                  <a:pt x="128612" y="64604"/>
                </a:lnTo>
                <a:lnTo>
                  <a:pt x="134010" y="70065"/>
                </a:lnTo>
                <a:lnTo>
                  <a:pt x="137845" y="69278"/>
                </a:lnTo>
                <a:lnTo>
                  <a:pt x="142481" y="64604"/>
                </a:lnTo>
                <a:close/>
              </a:path>
              <a:path w="288290" h="268604">
                <a:moveTo>
                  <a:pt x="197929" y="100418"/>
                </a:moveTo>
                <a:lnTo>
                  <a:pt x="195618" y="98082"/>
                </a:lnTo>
                <a:lnTo>
                  <a:pt x="189458" y="98082"/>
                </a:lnTo>
                <a:lnTo>
                  <a:pt x="186372" y="100418"/>
                </a:lnTo>
                <a:lnTo>
                  <a:pt x="186372" y="106641"/>
                </a:lnTo>
                <a:lnTo>
                  <a:pt x="189458" y="108978"/>
                </a:lnTo>
                <a:lnTo>
                  <a:pt x="192532" y="108978"/>
                </a:lnTo>
                <a:lnTo>
                  <a:pt x="195618" y="108978"/>
                </a:lnTo>
                <a:lnTo>
                  <a:pt x="197929" y="106641"/>
                </a:lnTo>
                <a:lnTo>
                  <a:pt x="197929" y="100418"/>
                </a:lnTo>
                <a:close/>
              </a:path>
              <a:path w="288290" h="268604">
                <a:moveTo>
                  <a:pt x="243370" y="218744"/>
                </a:moveTo>
                <a:lnTo>
                  <a:pt x="242150" y="212509"/>
                </a:lnTo>
                <a:lnTo>
                  <a:pt x="240360" y="203403"/>
                </a:lnTo>
                <a:lnTo>
                  <a:pt x="240258" y="202895"/>
                </a:lnTo>
                <a:lnTo>
                  <a:pt x="231813" y="190030"/>
                </a:lnTo>
                <a:lnTo>
                  <a:pt x="231813" y="212509"/>
                </a:lnTo>
                <a:lnTo>
                  <a:pt x="175590" y="212509"/>
                </a:lnTo>
                <a:lnTo>
                  <a:pt x="179400" y="203403"/>
                </a:lnTo>
                <a:lnTo>
                  <a:pt x="185801" y="196265"/>
                </a:lnTo>
                <a:lnTo>
                  <a:pt x="194221" y="191604"/>
                </a:lnTo>
                <a:lnTo>
                  <a:pt x="203504" y="190030"/>
                </a:lnTo>
                <a:lnTo>
                  <a:pt x="204647" y="190030"/>
                </a:lnTo>
                <a:lnTo>
                  <a:pt x="213512" y="191604"/>
                </a:lnTo>
                <a:lnTo>
                  <a:pt x="221716" y="196265"/>
                </a:lnTo>
                <a:lnTo>
                  <a:pt x="228028" y="203403"/>
                </a:lnTo>
                <a:lnTo>
                  <a:pt x="231813" y="212509"/>
                </a:lnTo>
                <a:lnTo>
                  <a:pt x="231813" y="190030"/>
                </a:lnTo>
                <a:lnTo>
                  <a:pt x="219316" y="181406"/>
                </a:lnTo>
                <a:lnTo>
                  <a:pt x="204089" y="178257"/>
                </a:lnTo>
                <a:lnTo>
                  <a:pt x="188404" y="181406"/>
                </a:lnTo>
                <a:lnTo>
                  <a:pt x="175691" y="190030"/>
                </a:lnTo>
                <a:lnTo>
                  <a:pt x="167157" y="202895"/>
                </a:lnTo>
                <a:lnTo>
                  <a:pt x="164045" y="218744"/>
                </a:lnTo>
                <a:lnTo>
                  <a:pt x="164045" y="221856"/>
                </a:lnTo>
                <a:lnTo>
                  <a:pt x="166344" y="224193"/>
                </a:lnTo>
                <a:lnTo>
                  <a:pt x="241058" y="224193"/>
                </a:lnTo>
                <a:lnTo>
                  <a:pt x="243370" y="221856"/>
                </a:lnTo>
                <a:lnTo>
                  <a:pt x="243370" y="218744"/>
                </a:lnTo>
                <a:close/>
              </a:path>
              <a:path w="288290" h="268604">
                <a:moveTo>
                  <a:pt x="254927" y="100418"/>
                </a:moveTo>
                <a:lnTo>
                  <a:pt x="252603" y="98082"/>
                </a:lnTo>
                <a:lnTo>
                  <a:pt x="211797" y="98082"/>
                </a:lnTo>
                <a:lnTo>
                  <a:pt x="209486" y="100418"/>
                </a:lnTo>
                <a:lnTo>
                  <a:pt x="209486" y="106641"/>
                </a:lnTo>
                <a:lnTo>
                  <a:pt x="211797" y="108978"/>
                </a:lnTo>
                <a:lnTo>
                  <a:pt x="214871" y="108978"/>
                </a:lnTo>
                <a:lnTo>
                  <a:pt x="252603" y="108978"/>
                </a:lnTo>
                <a:lnTo>
                  <a:pt x="254927" y="106641"/>
                </a:lnTo>
                <a:lnTo>
                  <a:pt x="254927" y="100418"/>
                </a:lnTo>
                <a:close/>
              </a:path>
              <a:path w="288290" h="268604">
                <a:moveTo>
                  <a:pt x="259549" y="142455"/>
                </a:moveTo>
                <a:lnTo>
                  <a:pt x="254927" y="137782"/>
                </a:lnTo>
                <a:lnTo>
                  <a:pt x="251841" y="137007"/>
                </a:lnTo>
                <a:lnTo>
                  <a:pt x="248767" y="139331"/>
                </a:lnTo>
                <a:lnTo>
                  <a:pt x="245681" y="142455"/>
                </a:lnTo>
                <a:lnTo>
                  <a:pt x="241833" y="144005"/>
                </a:lnTo>
                <a:lnTo>
                  <a:pt x="233349" y="144005"/>
                </a:lnTo>
                <a:lnTo>
                  <a:pt x="229501" y="142455"/>
                </a:lnTo>
                <a:lnTo>
                  <a:pt x="224116" y="137007"/>
                </a:lnTo>
                <a:lnTo>
                  <a:pt x="220268" y="137782"/>
                </a:lnTo>
                <a:lnTo>
                  <a:pt x="218732" y="140119"/>
                </a:lnTo>
                <a:lnTo>
                  <a:pt x="216420" y="142455"/>
                </a:lnTo>
                <a:lnTo>
                  <a:pt x="216420" y="146354"/>
                </a:lnTo>
                <a:lnTo>
                  <a:pt x="218732" y="147904"/>
                </a:lnTo>
                <a:lnTo>
                  <a:pt x="224116" y="152577"/>
                </a:lnTo>
                <a:lnTo>
                  <a:pt x="231051" y="154901"/>
                </a:lnTo>
                <a:lnTo>
                  <a:pt x="244919" y="154901"/>
                </a:lnTo>
                <a:lnTo>
                  <a:pt x="251066" y="152577"/>
                </a:lnTo>
                <a:lnTo>
                  <a:pt x="256463" y="147904"/>
                </a:lnTo>
                <a:lnTo>
                  <a:pt x="258775" y="146354"/>
                </a:lnTo>
                <a:lnTo>
                  <a:pt x="259549" y="142455"/>
                </a:lnTo>
                <a:close/>
              </a:path>
              <a:path w="288290" h="268604">
                <a:moveTo>
                  <a:pt x="288036" y="79908"/>
                </a:moveTo>
                <a:lnTo>
                  <a:pt x="283425" y="74739"/>
                </a:lnTo>
                <a:lnTo>
                  <a:pt x="279565" y="74739"/>
                </a:lnTo>
                <a:lnTo>
                  <a:pt x="279565" y="88747"/>
                </a:lnTo>
                <a:lnTo>
                  <a:pt x="279565" y="161912"/>
                </a:lnTo>
                <a:lnTo>
                  <a:pt x="262724" y="215138"/>
                </a:lnTo>
                <a:lnTo>
                  <a:pt x="218732" y="251434"/>
                </a:lnTo>
                <a:lnTo>
                  <a:pt x="206400" y="256882"/>
                </a:lnTo>
                <a:lnTo>
                  <a:pt x="201015" y="256882"/>
                </a:lnTo>
                <a:lnTo>
                  <a:pt x="165011" y="237337"/>
                </a:lnTo>
                <a:lnTo>
                  <a:pt x="134099" y="194843"/>
                </a:lnTo>
                <a:lnTo>
                  <a:pt x="130098" y="175933"/>
                </a:lnTo>
                <a:lnTo>
                  <a:pt x="128612" y="168922"/>
                </a:lnTo>
                <a:lnTo>
                  <a:pt x="134188" y="164592"/>
                </a:lnTo>
                <a:lnTo>
                  <a:pt x="139585" y="159677"/>
                </a:lnTo>
                <a:lnTo>
                  <a:pt x="144640" y="154355"/>
                </a:lnTo>
                <a:lnTo>
                  <a:pt x="149415" y="148678"/>
                </a:lnTo>
                <a:lnTo>
                  <a:pt x="154800" y="152577"/>
                </a:lnTo>
                <a:lnTo>
                  <a:pt x="160959" y="154914"/>
                </a:lnTo>
                <a:lnTo>
                  <a:pt x="174828" y="154914"/>
                </a:lnTo>
                <a:lnTo>
                  <a:pt x="181762" y="152577"/>
                </a:lnTo>
                <a:lnTo>
                  <a:pt x="185610" y="148678"/>
                </a:lnTo>
                <a:lnTo>
                  <a:pt x="186372" y="147904"/>
                </a:lnTo>
                <a:lnTo>
                  <a:pt x="188696" y="146354"/>
                </a:lnTo>
                <a:lnTo>
                  <a:pt x="189153" y="144005"/>
                </a:lnTo>
                <a:lnTo>
                  <a:pt x="189458" y="142455"/>
                </a:lnTo>
                <a:lnTo>
                  <a:pt x="184835" y="137782"/>
                </a:lnTo>
                <a:lnTo>
                  <a:pt x="181762" y="137007"/>
                </a:lnTo>
                <a:lnTo>
                  <a:pt x="176364" y="142455"/>
                </a:lnTo>
                <a:lnTo>
                  <a:pt x="171742" y="144005"/>
                </a:lnTo>
                <a:lnTo>
                  <a:pt x="164045" y="144005"/>
                </a:lnTo>
                <a:lnTo>
                  <a:pt x="159423" y="142455"/>
                </a:lnTo>
                <a:lnTo>
                  <a:pt x="156337" y="139331"/>
                </a:lnTo>
                <a:lnTo>
                  <a:pt x="163106" y="127127"/>
                </a:lnTo>
                <a:lnTo>
                  <a:pt x="168275" y="114046"/>
                </a:lnTo>
                <a:lnTo>
                  <a:pt x="171716" y="100368"/>
                </a:lnTo>
                <a:lnTo>
                  <a:pt x="173278" y="86410"/>
                </a:lnTo>
                <a:lnTo>
                  <a:pt x="276491" y="86410"/>
                </a:lnTo>
                <a:lnTo>
                  <a:pt x="279565" y="88747"/>
                </a:lnTo>
                <a:lnTo>
                  <a:pt x="279565" y="74739"/>
                </a:lnTo>
                <a:lnTo>
                  <a:pt x="173278" y="74739"/>
                </a:lnTo>
                <a:lnTo>
                  <a:pt x="173278" y="6223"/>
                </a:lnTo>
                <a:lnTo>
                  <a:pt x="173278" y="2324"/>
                </a:lnTo>
                <a:lnTo>
                  <a:pt x="170713" y="0"/>
                </a:lnTo>
                <a:lnTo>
                  <a:pt x="162496" y="0"/>
                </a:lnTo>
                <a:lnTo>
                  <a:pt x="162496" y="8572"/>
                </a:lnTo>
                <a:lnTo>
                  <a:pt x="162496" y="80962"/>
                </a:lnTo>
                <a:lnTo>
                  <a:pt x="145656" y="135153"/>
                </a:lnTo>
                <a:lnTo>
                  <a:pt x="101663" y="171259"/>
                </a:lnTo>
                <a:lnTo>
                  <a:pt x="89331" y="176707"/>
                </a:lnTo>
                <a:lnTo>
                  <a:pt x="83947" y="176707"/>
                </a:lnTo>
                <a:lnTo>
                  <a:pt x="46837" y="155943"/>
                </a:lnTo>
                <a:lnTo>
                  <a:pt x="15189" y="108966"/>
                </a:lnTo>
                <a:lnTo>
                  <a:pt x="10782" y="80962"/>
                </a:lnTo>
                <a:lnTo>
                  <a:pt x="10782" y="8572"/>
                </a:lnTo>
                <a:lnTo>
                  <a:pt x="13855" y="6223"/>
                </a:lnTo>
                <a:lnTo>
                  <a:pt x="159423" y="6223"/>
                </a:lnTo>
                <a:lnTo>
                  <a:pt x="162496" y="8572"/>
                </a:lnTo>
                <a:lnTo>
                  <a:pt x="162496" y="0"/>
                </a:lnTo>
                <a:lnTo>
                  <a:pt x="2298" y="0"/>
                </a:lnTo>
                <a:lnTo>
                  <a:pt x="0" y="2324"/>
                </a:lnTo>
                <a:lnTo>
                  <a:pt x="0" y="80962"/>
                </a:lnTo>
                <a:lnTo>
                  <a:pt x="4826" y="112636"/>
                </a:lnTo>
                <a:lnTo>
                  <a:pt x="39636" y="164592"/>
                </a:lnTo>
                <a:lnTo>
                  <a:pt x="75476" y="185267"/>
                </a:lnTo>
                <a:lnTo>
                  <a:pt x="82397" y="188379"/>
                </a:lnTo>
                <a:lnTo>
                  <a:pt x="90881" y="188379"/>
                </a:lnTo>
                <a:lnTo>
                  <a:pt x="97802" y="185267"/>
                </a:lnTo>
                <a:lnTo>
                  <a:pt x="106273" y="181381"/>
                </a:lnTo>
                <a:lnTo>
                  <a:pt x="113982" y="178257"/>
                </a:lnTo>
                <a:lnTo>
                  <a:pt x="116547" y="176707"/>
                </a:lnTo>
                <a:lnTo>
                  <a:pt x="117830" y="175933"/>
                </a:lnTo>
                <a:lnTo>
                  <a:pt x="125044" y="202996"/>
                </a:lnTo>
                <a:lnTo>
                  <a:pt x="159092" y="247523"/>
                </a:lnTo>
                <a:lnTo>
                  <a:pt x="192532" y="266230"/>
                </a:lnTo>
                <a:lnTo>
                  <a:pt x="198450" y="268224"/>
                </a:lnTo>
                <a:lnTo>
                  <a:pt x="208965" y="268224"/>
                </a:lnTo>
                <a:lnTo>
                  <a:pt x="214871" y="266230"/>
                </a:lnTo>
                <a:lnTo>
                  <a:pt x="223342" y="262331"/>
                </a:lnTo>
                <a:lnTo>
                  <a:pt x="232054" y="256882"/>
                </a:lnTo>
                <a:lnTo>
                  <a:pt x="250710" y="245224"/>
                </a:lnTo>
                <a:lnTo>
                  <a:pt x="271868" y="221754"/>
                </a:lnTo>
                <a:lnTo>
                  <a:pt x="285508" y="193471"/>
                </a:lnTo>
                <a:lnTo>
                  <a:pt x="288036" y="177038"/>
                </a:lnTo>
                <a:lnTo>
                  <a:pt x="288036" y="86410"/>
                </a:lnTo>
                <a:lnTo>
                  <a:pt x="288036" y="79908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8" name="object 5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26214" y="3450397"/>
            <a:ext cx="624321" cy="454133"/>
          </a:xfrm>
          <a:prstGeom prst="rect">
            <a:avLst/>
          </a:prstGeom>
        </p:spPr>
      </p:pic>
      <p:pic>
        <p:nvPicPr>
          <p:cNvPr id="51" name="object 3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573394" y="3396697"/>
            <a:ext cx="544935" cy="55608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2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158420" y="3462223"/>
            <a:ext cx="481611" cy="451158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46309" y="3439829"/>
            <a:ext cx="605257" cy="540407"/>
          </a:xfrm>
          <a:prstGeom prst="rect">
            <a:avLst/>
          </a:prstGeom>
        </p:spPr>
      </p:pic>
      <p:sp>
        <p:nvSpPr>
          <p:cNvPr id="58" name="Прямоугольник 57"/>
          <p:cNvSpPr/>
          <p:nvPr/>
        </p:nvSpPr>
        <p:spPr>
          <a:xfrm>
            <a:off x="1587259" y="2439531"/>
            <a:ext cx="3502325" cy="677108"/>
          </a:xfrm>
          <a:prstGeom prst="rect">
            <a:avLst/>
          </a:prstGeom>
          <a:solidFill>
            <a:srgbClr val="0082C8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9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ki" panose="00000500000000000000" pitchFamily="2" charset="-52"/>
              </a:rPr>
              <a:t>ГРАЖДАНИН</a:t>
            </a:r>
          </a:p>
          <a:p>
            <a:pPr algn="ctr"/>
            <a:r>
              <a:rPr lang="ru-RU" sz="19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ki" panose="00000500000000000000" pitchFamily="2" charset="-52"/>
              </a:rPr>
              <a:t> КАК НАЛОГОПЛАТЕЛЬЩИК</a:t>
            </a:r>
            <a:endParaRPr lang="ru-RU" sz="19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rki" panose="00000500000000000000" pitchFamily="2" charset="-52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7090511" y="2443055"/>
            <a:ext cx="3510699" cy="677108"/>
          </a:xfrm>
          <a:prstGeom prst="rect">
            <a:avLst/>
          </a:prstGeom>
          <a:solidFill>
            <a:srgbClr val="0082C8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9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ki" panose="00000500000000000000" pitchFamily="2" charset="-52"/>
              </a:rPr>
              <a:t>ГРАЖДАНИН</a:t>
            </a:r>
          </a:p>
          <a:p>
            <a:pPr algn="ctr"/>
            <a:r>
              <a:rPr lang="ru-RU" sz="1900" b="0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ki" panose="00000500000000000000" pitchFamily="2" charset="-52"/>
              </a:rPr>
              <a:t> КАК ПОЛУЧАТЕЛЬ СОЦИАЛЬНЫХ ГАРАНТИЙ</a:t>
            </a:r>
            <a:endParaRPr lang="ru-RU" sz="19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rki" panose="00000500000000000000" pitchFamily="2" charset="-52"/>
            </a:endParaRPr>
          </a:p>
        </p:txBody>
      </p:sp>
      <p:sp>
        <p:nvSpPr>
          <p:cNvPr id="60" name="object 17"/>
          <p:cNvSpPr/>
          <p:nvPr/>
        </p:nvSpPr>
        <p:spPr>
          <a:xfrm>
            <a:off x="6668289" y="2069538"/>
            <a:ext cx="4314197" cy="1639207"/>
          </a:xfrm>
          <a:custGeom>
            <a:avLst/>
            <a:gdLst/>
            <a:ahLst/>
            <a:cxnLst/>
            <a:rect l="l" t="t" r="r" b="b"/>
            <a:pathLst>
              <a:path w="3237229" h="1434464">
                <a:moveTo>
                  <a:pt x="56387" y="1434083"/>
                </a:moveTo>
                <a:lnTo>
                  <a:pt x="0" y="1434083"/>
                </a:lnTo>
                <a:lnTo>
                  <a:pt x="0" y="590550"/>
                </a:lnTo>
                <a:lnTo>
                  <a:pt x="3048" y="561975"/>
                </a:lnTo>
                <a:lnTo>
                  <a:pt x="6096" y="523875"/>
                </a:lnTo>
                <a:lnTo>
                  <a:pt x="27432" y="438150"/>
                </a:lnTo>
                <a:lnTo>
                  <a:pt x="48767" y="381000"/>
                </a:lnTo>
                <a:lnTo>
                  <a:pt x="74676" y="323850"/>
                </a:lnTo>
                <a:lnTo>
                  <a:pt x="106680" y="266700"/>
                </a:lnTo>
                <a:lnTo>
                  <a:pt x="124967" y="247650"/>
                </a:lnTo>
                <a:lnTo>
                  <a:pt x="143256" y="219075"/>
                </a:lnTo>
                <a:lnTo>
                  <a:pt x="182880" y="180975"/>
                </a:lnTo>
                <a:lnTo>
                  <a:pt x="251460" y="123825"/>
                </a:lnTo>
                <a:lnTo>
                  <a:pt x="327660" y="66675"/>
                </a:lnTo>
                <a:lnTo>
                  <a:pt x="382524" y="47625"/>
                </a:lnTo>
                <a:lnTo>
                  <a:pt x="440435" y="19050"/>
                </a:lnTo>
                <a:lnTo>
                  <a:pt x="501396" y="9525"/>
                </a:lnTo>
                <a:lnTo>
                  <a:pt x="531876" y="0"/>
                </a:lnTo>
                <a:lnTo>
                  <a:pt x="2703576" y="0"/>
                </a:lnTo>
                <a:lnTo>
                  <a:pt x="2735580" y="9525"/>
                </a:lnTo>
                <a:lnTo>
                  <a:pt x="2766060" y="19050"/>
                </a:lnTo>
                <a:lnTo>
                  <a:pt x="2795016" y="19050"/>
                </a:lnTo>
                <a:lnTo>
                  <a:pt x="2852928" y="47625"/>
                </a:lnTo>
                <a:lnTo>
                  <a:pt x="627887" y="47625"/>
                </a:lnTo>
                <a:lnTo>
                  <a:pt x="597408" y="57150"/>
                </a:lnTo>
                <a:lnTo>
                  <a:pt x="541019" y="57150"/>
                </a:lnTo>
                <a:lnTo>
                  <a:pt x="512064" y="66675"/>
                </a:lnTo>
                <a:lnTo>
                  <a:pt x="486156" y="66675"/>
                </a:lnTo>
                <a:lnTo>
                  <a:pt x="457200" y="76200"/>
                </a:lnTo>
                <a:lnTo>
                  <a:pt x="458724" y="76200"/>
                </a:lnTo>
                <a:lnTo>
                  <a:pt x="431292" y="85725"/>
                </a:lnTo>
                <a:lnTo>
                  <a:pt x="379476" y="104775"/>
                </a:lnTo>
                <a:lnTo>
                  <a:pt x="381000" y="104775"/>
                </a:lnTo>
                <a:lnTo>
                  <a:pt x="355092" y="123825"/>
                </a:lnTo>
                <a:lnTo>
                  <a:pt x="356616" y="123825"/>
                </a:lnTo>
                <a:lnTo>
                  <a:pt x="330708" y="133350"/>
                </a:lnTo>
                <a:lnTo>
                  <a:pt x="332232" y="133350"/>
                </a:lnTo>
                <a:lnTo>
                  <a:pt x="307848" y="152400"/>
                </a:lnTo>
                <a:lnTo>
                  <a:pt x="309371" y="152400"/>
                </a:lnTo>
                <a:lnTo>
                  <a:pt x="284987" y="161925"/>
                </a:lnTo>
                <a:lnTo>
                  <a:pt x="286512" y="161925"/>
                </a:lnTo>
                <a:lnTo>
                  <a:pt x="263651" y="180975"/>
                </a:lnTo>
                <a:lnTo>
                  <a:pt x="265176" y="180975"/>
                </a:lnTo>
                <a:lnTo>
                  <a:pt x="243840" y="200025"/>
                </a:lnTo>
                <a:lnTo>
                  <a:pt x="204216" y="238125"/>
                </a:lnTo>
                <a:lnTo>
                  <a:pt x="205740" y="238125"/>
                </a:lnTo>
                <a:lnTo>
                  <a:pt x="185928" y="257175"/>
                </a:lnTo>
                <a:lnTo>
                  <a:pt x="187451" y="257175"/>
                </a:lnTo>
                <a:lnTo>
                  <a:pt x="175260" y="276225"/>
                </a:lnTo>
                <a:lnTo>
                  <a:pt x="170687" y="276225"/>
                </a:lnTo>
                <a:lnTo>
                  <a:pt x="153924" y="304800"/>
                </a:lnTo>
                <a:lnTo>
                  <a:pt x="138683" y="323850"/>
                </a:lnTo>
                <a:lnTo>
                  <a:pt x="140208" y="323850"/>
                </a:lnTo>
                <a:lnTo>
                  <a:pt x="124967" y="352425"/>
                </a:lnTo>
                <a:lnTo>
                  <a:pt x="126492" y="352425"/>
                </a:lnTo>
                <a:lnTo>
                  <a:pt x="112776" y="371475"/>
                </a:lnTo>
                <a:lnTo>
                  <a:pt x="100583" y="400050"/>
                </a:lnTo>
                <a:lnTo>
                  <a:pt x="102108" y="400050"/>
                </a:lnTo>
                <a:lnTo>
                  <a:pt x="91440" y="428625"/>
                </a:lnTo>
                <a:lnTo>
                  <a:pt x="85344" y="447675"/>
                </a:lnTo>
                <a:lnTo>
                  <a:pt x="82296" y="447675"/>
                </a:lnTo>
                <a:lnTo>
                  <a:pt x="76581" y="476250"/>
                </a:lnTo>
                <a:lnTo>
                  <a:pt x="74676" y="476250"/>
                </a:lnTo>
                <a:lnTo>
                  <a:pt x="62483" y="533400"/>
                </a:lnTo>
                <a:lnTo>
                  <a:pt x="64008" y="533400"/>
                </a:lnTo>
                <a:lnTo>
                  <a:pt x="59435" y="561975"/>
                </a:lnTo>
                <a:lnTo>
                  <a:pt x="56387" y="619125"/>
                </a:lnTo>
                <a:lnTo>
                  <a:pt x="56387" y="1434083"/>
                </a:lnTo>
                <a:close/>
              </a:path>
              <a:path w="3237229" h="1434464">
                <a:moveTo>
                  <a:pt x="3066288" y="285750"/>
                </a:moveTo>
                <a:lnTo>
                  <a:pt x="3048000" y="257175"/>
                </a:lnTo>
                <a:lnTo>
                  <a:pt x="3049524" y="257175"/>
                </a:lnTo>
                <a:lnTo>
                  <a:pt x="3031236" y="238125"/>
                </a:lnTo>
                <a:lnTo>
                  <a:pt x="3011424" y="219075"/>
                </a:lnTo>
                <a:lnTo>
                  <a:pt x="3012948" y="219075"/>
                </a:lnTo>
                <a:lnTo>
                  <a:pt x="2991612" y="200025"/>
                </a:lnTo>
                <a:lnTo>
                  <a:pt x="2993136" y="200025"/>
                </a:lnTo>
                <a:lnTo>
                  <a:pt x="2971800" y="180975"/>
                </a:lnTo>
                <a:lnTo>
                  <a:pt x="2948940" y="161925"/>
                </a:lnTo>
                <a:lnTo>
                  <a:pt x="2950464" y="161925"/>
                </a:lnTo>
                <a:lnTo>
                  <a:pt x="2927604" y="152400"/>
                </a:lnTo>
                <a:lnTo>
                  <a:pt x="2904744" y="133350"/>
                </a:lnTo>
                <a:lnTo>
                  <a:pt x="2880360" y="123825"/>
                </a:lnTo>
                <a:lnTo>
                  <a:pt x="2881884" y="123825"/>
                </a:lnTo>
                <a:lnTo>
                  <a:pt x="2855976" y="104775"/>
                </a:lnTo>
                <a:lnTo>
                  <a:pt x="2857500" y="104775"/>
                </a:lnTo>
                <a:lnTo>
                  <a:pt x="2830068" y="95250"/>
                </a:lnTo>
                <a:lnTo>
                  <a:pt x="2831592" y="95250"/>
                </a:lnTo>
                <a:lnTo>
                  <a:pt x="2804160" y="85725"/>
                </a:lnTo>
                <a:lnTo>
                  <a:pt x="2805684" y="85725"/>
                </a:lnTo>
                <a:lnTo>
                  <a:pt x="2778252" y="76200"/>
                </a:lnTo>
                <a:lnTo>
                  <a:pt x="2779776" y="76200"/>
                </a:lnTo>
                <a:lnTo>
                  <a:pt x="2750820" y="66675"/>
                </a:lnTo>
                <a:lnTo>
                  <a:pt x="2724912" y="66675"/>
                </a:lnTo>
                <a:lnTo>
                  <a:pt x="2694432" y="57150"/>
                </a:lnTo>
                <a:lnTo>
                  <a:pt x="2639568" y="57150"/>
                </a:lnTo>
                <a:lnTo>
                  <a:pt x="2607564" y="47625"/>
                </a:lnTo>
                <a:lnTo>
                  <a:pt x="2852928" y="47625"/>
                </a:lnTo>
                <a:lnTo>
                  <a:pt x="2907792" y="66675"/>
                </a:lnTo>
                <a:lnTo>
                  <a:pt x="2959608" y="104775"/>
                </a:lnTo>
                <a:lnTo>
                  <a:pt x="3008376" y="142875"/>
                </a:lnTo>
                <a:lnTo>
                  <a:pt x="3073908" y="200025"/>
                </a:lnTo>
                <a:lnTo>
                  <a:pt x="3112008" y="247650"/>
                </a:lnTo>
                <a:lnTo>
                  <a:pt x="3128772" y="266700"/>
                </a:lnTo>
                <a:lnTo>
                  <a:pt x="3134360" y="276225"/>
                </a:lnTo>
                <a:lnTo>
                  <a:pt x="3066288" y="276225"/>
                </a:lnTo>
                <a:lnTo>
                  <a:pt x="3066288" y="285750"/>
                </a:lnTo>
                <a:close/>
              </a:path>
              <a:path w="3237229" h="1434464">
                <a:moveTo>
                  <a:pt x="169164" y="285750"/>
                </a:moveTo>
                <a:lnTo>
                  <a:pt x="170687" y="276225"/>
                </a:lnTo>
                <a:lnTo>
                  <a:pt x="175260" y="276225"/>
                </a:lnTo>
                <a:lnTo>
                  <a:pt x="169164" y="285750"/>
                </a:lnTo>
                <a:close/>
              </a:path>
              <a:path w="3237229" h="1434464">
                <a:moveTo>
                  <a:pt x="3154680" y="457200"/>
                </a:moveTo>
                <a:lnTo>
                  <a:pt x="3144012" y="428625"/>
                </a:lnTo>
                <a:lnTo>
                  <a:pt x="3145536" y="428625"/>
                </a:lnTo>
                <a:lnTo>
                  <a:pt x="3134868" y="400050"/>
                </a:lnTo>
                <a:lnTo>
                  <a:pt x="3122676" y="371475"/>
                </a:lnTo>
                <a:lnTo>
                  <a:pt x="3110484" y="352425"/>
                </a:lnTo>
                <a:lnTo>
                  <a:pt x="3096768" y="323850"/>
                </a:lnTo>
                <a:lnTo>
                  <a:pt x="3081528" y="304800"/>
                </a:lnTo>
                <a:lnTo>
                  <a:pt x="3066288" y="276225"/>
                </a:lnTo>
                <a:lnTo>
                  <a:pt x="3134360" y="276225"/>
                </a:lnTo>
                <a:lnTo>
                  <a:pt x="3160776" y="323850"/>
                </a:lnTo>
                <a:lnTo>
                  <a:pt x="3198876" y="409575"/>
                </a:lnTo>
                <a:lnTo>
                  <a:pt x="3211068" y="447675"/>
                </a:lnTo>
                <a:lnTo>
                  <a:pt x="3153156" y="447675"/>
                </a:lnTo>
                <a:lnTo>
                  <a:pt x="3154680" y="457200"/>
                </a:lnTo>
                <a:close/>
              </a:path>
              <a:path w="3237229" h="1434464">
                <a:moveTo>
                  <a:pt x="82296" y="457200"/>
                </a:moveTo>
                <a:lnTo>
                  <a:pt x="82296" y="447675"/>
                </a:lnTo>
                <a:lnTo>
                  <a:pt x="85344" y="447675"/>
                </a:lnTo>
                <a:lnTo>
                  <a:pt x="82296" y="457200"/>
                </a:lnTo>
                <a:close/>
              </a:path>
              <a:path w="3237229" h="1434464">
                <a:moveTo>
                  <a:pt x="3236976" y="1434083"/>
                </a:moveTo>
                <a:lnTo>
                  <a:pt x="3179064" y="1434083"/>
                </a:lnTo>
                <a:lnTo>
                  <a:pt x="3179064" y="590550"/>
                </a:lnTo>
                <a:lnTo>
                  <a:pt x="3172968" y="533400"/>
                </a:lnTo>
                <a:lnTo>
                  <a:pt x="3168396" y="504825"/>
                </a:lnTo>
                <a:lnTo>
                  <a:pt x="3160776" y="476250"/>
                </a:lnTo>
                <a:lnTo>
                  <a:pt x="3162300" y="476250"/>
                </a:lnTo>
                <a:lnTo>
                  <a:pt x="3153156" y="447675"/>
                </a:lnTo>
                <a:lnTo>
                  <a:pt x="3211068" y="447675"/>
                </a:lnTo>
                <a:lnTo>
                  <a:pt x="3217164" y="466725"/>
                </a:lnTo>
                <a:lnTo>
                  <a:pt x="3229356" y="523875"/>
                </a:lnTo>
                <a:lnTo>
                  <a:pt x="3233928" y="561975"/>
                </a:lnTo>
                <a:lnTo>
                  <a:pt x="3236976" y="619125"/>
                </a:lnTo>
                <a:lnTo>
                  <a:pt x="3236976" y="1434083"/>
                </a:lnTo>
                <a:close/>
              </a:path>
              <a:path w="3237229" h="1434464">
                <a:moveTo>
                  <a:pt x="74676" y="485775"/>
                </a:moveTo>
                <a:lnTo>
                  <a:pt x="74676" y="476250"/>
                </a:lnTo>
                <a:lnTo>
                  <a:pt x="76581" y="476250"/>
                </a:lnTo>
                <a:lnTo>
                  <a:pt x="74676" y="485775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61" name="object 33"/>
          <p:cNvSpPr/>
          <p:nvPr/>
        </p:nvSpPr>
        <p:spPr>
          <a:xfrm>
            <a:off x="6668289" y="3707522"/>
            <a:ext cx="4314197" cy="2200348"/>
          </a:xfrm>
          <a:custGeom>
            <a:avLst/>
            <a:gdLst/>
            <a:ahLst/>
            <a:cxnLst/>
            <a:rect l="l" t="t" r="r" b="b"/>
            <a:pathLst>
              <a:path w="3237229" h="1804670">
                <a:moveTo>
                  <a:pt x="2673096" y="1804416"/>
                </a:moveTo>
                <a:lnTo>
                  <a:pt x="595884" y="1804416"/>
                </a:lnTo>
                <a:lnTo>
                  <a:pt x="470916" y="1785366"/>
                </a:lnTo>
                <a:lnTo>
                  <a:pt x="440435" y="1775841"/>
                </a:lnTo>
                <a:lnTo>
                  <a:pt x="382524" y="1756791"/>
                </a:lnTo>
                <a:lnTo>
                  <a:pt x="355092" y="1747266"/>
                </a:lnTo>
                <a:lnTo>
                  <a:pt x="327660" y="1728216"/>
                </a:lnTo>
                <a:lnTo>
                  <a:pt x="301751" y="1718691"/>
                </a:lnTo>
                <a:lnTo>
                  <a:pt x="251460" y="1680591"/>
                </a:lnTo>
                <a:lnTo>
                  <a:pt x="182880" y="1623441"/>
                </a:lnTo>
                <a:lnTo>
                  <a:pt x="143256" y="1575816"/>
                </a:lnTo>
                <a:lnTo>
                  <a:pt x="106680" y="1528191"/>
                </a:lnTo>
                <a:lnTo>
                  <a:pt x="89916" y="1499616"/>
                </a:lnTo>
                <a:lnTo>
                  <a:pt x="74676" y="1480566"/>
                </a:lnTo>
                <a:lnTo>
                  <a:pt x="60960" y="1451991"/>
                </a:lnTo>
                <a:lnTo>
                  <a:pt x="27432" y="1366266"/>
                </a:lnTo>
                <a:lnTo>
                  <a:pt x="12192" y="1299591"/>
                </a:lnTo>
                <a:lnTo>
                  <a:pt x="0" y="1213866"/>
                </a:lnTo>
                <a:lnTo>
                  <a:pt x="0" y="0"/>
                </a:lnTo>
                <a:lnTo>
                  <a:pt x="56387" y="0"/>
                </a:lnTo>
                <a:lnTo>
                  <a:pt x="56387" y="1175766"/>
                </a:lnTo>
                <a:lnTo>
                  <a:pt x="59435" y="1232916"/>
                </a:lnTo>
                <a:lnTo>
                  <a:pt x="64008" y="1261491"/>
                </a:lnTo>
                <a:lnTo>
                  <a:pt x="62483" y="1261491"/>
                </a:lnTo>
                <a:lnTo>
                  <a:pt x="74676" y="1318641"/>
                </a:lnTo>
                <a:lnTo>
                  <a:pt x="82296" y="1347216"/>
                </a:lnTo>
                <a:lnTo>
                  <a:pt x="91440" y="1375791"/>
                </a:lnTo>
                <a:lnTo>
                  <a:pt x="102108" y="1404366"/>
                </a:lnTo>
                <a:lnTo>
                  <a:pt x="100583" y="1404366"/>
                </a:lnTo>
                <a:lnTo>
                  <a:pt x="112776" y="1423416"/>
                </a:lnTo>
                <a:lnTo>
                  <a:pt x="126492" y="1451991"/>
                </a:lnTo>
                <a:lnTo>
                  <a:pt x="124967" y="1451991"/>
                </a:lnTo>
                <a:lnTo>
                  <a:pt x="140208" y="1471041"/>
                </a:lnTo>
                <a:lnTo>
                  <a:pt x="138683" y="1471041"/>
                </a:lnTo>
                <a:lnTo>
                  <a:pt x="153924" y="1499616"/>
                </a:lnTo>
                <a:lnTo>
                  <a:pt x="170687" y="1518666"/>
                </a:lnTo>
                <a:lnTo>
                  <a:pt x="169164" y="1518666"/>
                </a:lnTo>
                <a:lnTo>
                  <a:pt x="187451" y="1537716"/>
                </a:lnTo>
                <a:lnTo>
                  <a:pt x="185928" y="1537716"/>
                </a:lnTo>
                <a:lnTo>
                  <a:pt x="205740" y="1566291"/>
                </a:lnTo>
                <a:lnTo>
                  <a:pt x="204216" y="1566291"/>
                </a:lnTo>
                <a:lnTo>
                  <a:pt x="243840" y="1604391"/>
                </a:lnTo>
                <a:lnTo>
                  <a:pt x="265176" y="1623441"/>
                </a:lnTo>
                <a:lnTo>
                  <a:pt x="275082" y="1623441"/>
                </a:lnTo>
                <a:lnTo>
                  <a:pt x="286512" y="1632966"/>
                </a:lnTo>
                <a:lnTo>
                  <a:pt x="284987" y="1632966"/>
                </a:lnTo>
                <a:lnTo>
                  <a:pt x="309371" y="1652016"/>
                </a:lnTo>
                <a:lnTo>
                  <a:pt x="307848" y="1652016"/>
                </a:lnTo>
                <a:lnTo>
                  <a:pt x="332232" y="1671066"/>
                </a:lnTo>
                <a:lnTo>
                  <a:pt x="330708" y="1671066"/>
                </a:lnTo>
                <a:lnTo>
                  <a:pt x="356616" y="1680591"/>
                </a:lnTo>
                <a:lnTo>
                  <a:pt x="355092" y="1680591"/>
                </a:lnTo>
                <a:lnTo>
                  <a:pt x="381000" y="1690116"/>
                </a:lnTo>
                <a:lnTo>
                  <a:pt x="379476" y="1690116"/>
                </a:lnTo>
                <a:lnTo>
                  <a:pt x="405384" y="1709166"/>
                </a:lnTo>
                <a:lnTo>
                  <a:pt x="418338" y="1709166"/>
                </a:lnTo>
                <a:lnTo>
                  <a:pt x="431292" y="1718691"/>
                </a:lnTo>
                <a:lnTo>
                  <a:pt x="457200" y="1718691"/>
                </a:lnTo>
                <a:lnTo>
                  <a:pt x="486156" y="1728216"/>
                </a:lnTo>
                <a:lnTo>
                  <a:pt x="484632" y="1728216"/>
                </a:lnTo>
                <a:lnTo>
                  <a:pt x="513587" y="1737741"/>
                </a:lnTo>
                <a:lnTo>
                  <a:pt x="512064" y="1737741"/>
                </a:lnTo>
                <a:lnTo>
                  <a:pt x="541019" y="1747266"/>
                </a:lnTo>
                <a:lnTo>
                  <a:pt x="2880360" y="1747266"/>
                </a:lnTo>
                <a:lnTo>
                  <a:pt x="2852928" y="1756791"/>
                </a:lnTo>
                <a:lnTo>
                  <a:pt x="2766060" y="1785366"/>
                </a:lnTo>
                <a:lnTo>
                  <a:pt x="2735580" y="1794891"/>
                </a:lnTo>
                <a:lnTo>
                  <a:pt x="2703576" y="1794891"/>
                </a:lnTo>
                <a:lnTo>
                  <a:pt x="2673096" y="1804416"/>
                </a:lnTo>
                <a:close/>
              </a:path>
              <a:path w="3237229" h="1804670">
                <a:moveTo>
                  <a:pt x="3052572" y="1623441"/>
                </a:moveTo>
                <a:lnTo>
                  <a:pt x="2971800" y="1623441"/>
                </a:lnTo>
                <a:lnTo>
                  <a:pt x="2993136" y="1604391"/>
                </a:lnTo>
                <a:lnTo>
                  <a:pt x="2991612" y="1604391"/>
                </a:lnTo>
                <a:lnTo>
                  <a:pt x="3012948" y="1585341"/>
                </a:lnTo>
                <a:lnTo>
                  <a:pt x="3011424" y="1585341"/>
                </a:lnTo>
                <a:lnTo>
                  <a:pt x="3031236" y="1566291"/>
                </a:lnTo>
                <a:lnTo>
                  <a:pt x="3049524" y="1537716"/>
                </a:lnTo>
                <a:lnTo>
                  <a:pt x="3048000" y="1537716"/>
                </a:lnTo>
                <a:lnTo>
                  <a:pt x="3066288" y="1518666"/>
                </a:lnTo>
                <a:lnTo>
                  <a:pt x="3081528" y="1499616"/>
                </a:lnTo>
                <a:lnTo>
                  <a:pt x="3096768" y="1471041"/>
                </a:lnTo>
                <a:lnTo>
                  <a:pt x="3110484" y="1451991"/>
                </a:lnTo>
                <a:lnTo>
                  <a:pt x="3124200" y="1423416"/>
                </a:lnTo>
                <a:lnTo>
                  <a:pt x="3122676" y="1423416"/>
                </a:lnTo>
                <a:lnTo>
                  <a:pt x="3134868" y="1404366"/>
                </a:lnTo>
                <a:lnTo>
                  <a:pt x="3145536" y="1375791"/>
                </a:lnTo>
                <a:lnTo>
                  <a:pt x="3144012" y="1375791"/>
                </a:lnTo>
                <a:lnTo>
                  <a:pt x="3154680" y="1347216"/>
                </a:lnTo>
                <a:lnTo>
                  <a:pt x="3153156" y="1347216"/>
                </a:lnTo>
                <a:lnTo>
                  <a:pt x="3162300" y="1318641"/>
                </a:lnTo>
                <a:lnTo>
                  <a:pt x="3160776" y="1318641"/>
                </a:lnTo>
                <a:lnTo>
                  <a:pt x="3168396" y="1290066"/>
                </a:lnTo>
                <a:lnTo>
                  <a:pt x="3172968" y="1261491"/>
                </a:lnTo>
                <a:lnTo>
                  <a:pt x="3179064" y="1204341"/>
                </a:lnTo>
                <a:lnTo>
                  <a:pt x="3179064" y="0"/>
                </a:lnTo>
                <a:lnTo>
                  <a:pt x="3236976" y="0"/>
                </a:lnTo>
                <a:lnTo>
                  <a:pt x="3236976" y="1175766"/>
                </a:lnTo>
                <a:lnTo>
                  <a:pt x="3233928" y="1242441"/>
                </a:lnTo>
                <a:lnTo>
                  <a:pt x="3217164" y="1337691"/>
                </a:lnTo>
                <a:lnTo>
                  <a:pt x="3198876" y="1394841"/>
                </a:lnTo>
                <a:lnTo>
                  <a:pt x="3174492" y="1451991"/>
                </a:lnTo>
                <a:lnTo>
                  <a:pt x="3145536" y="1499616"/>
                </a:lnTo>
                <a:lnTo>
                  <a:pt x="3112008" y="1556766"/>
                </a:lnTo>
                <a:lnTo>
                  <a:pt x="3093720" y="1575816"/>
                </a:lnTo>
                <a:lnTo>
                  <a:pt x="3073908" y="1604391"/>
                </a:lnTo>
                <a:lnTo>
                  <a:pt x="3052572" y="1623441"/>
                </a:lnTo>
                <a:close/>
              </a:path>
              <a:path w="3237229" h="1804670">
                <a:moveTo>
                  <a:pt x="275082" y="1623441"/>
                </a:moveTo>
                <a:lnTo>
                  <a:pt x="265176" y="1623441"/>
                </a:lnTo>
                <a:lnTo>
                  <a:pt x="263651" y="1613916"/>
                </a:lnTo>
                <a:lnTo>
                  <a:pt x="275082" y="1623441"/>
                </a:lnTo>
                <a:close/>
              </a:path>
              <a:path w="3237229" h="1804670">
                <a:moveTo>
                  <a:pt x="2946654" y="1709166"/>
                </a:moveTo>
                <a:lnTo>
                  <a:pt x="2830068" y="1709166"/>
                </a:lnTo>
                <a:lnTo>
                  <a:pt x="2857500" y="1690116"/>
                </a:lnTo>
                <a:lnTo>
                  <a:pt x="2855976" y="1690116"/>
                </a:lnTo>
                <a:lnTo>
                  <a:pt x="2881884" y="1680591"/>
                </a:lnTo>
                <a:lnTo>
                  <a:pt x="2880360" y="1680591"/>
                </a:lnTo>
                <a:lnTo>
                  <a:pt x="2904744" y="1671066"/>
                </a:lnTo>
                <a:lnTo>
                  <a:pt x="2950464" y="1632966"/>
                </a:lnTo>
                <a:lnTo>
                  <a:pt x="2948940" y="1632966"/>
                </a:lnTo>
                <a:lnTo>
                  <a:pt x="2971800" y="1613916"/>
                </a:lnTo>
                <a:lnTo>
                  <a:pt x="2971800" y="1623441"/>
                </a:lnTo>
                <a:lnTo>
                  <a:pt x="3052572" y="1623441"/>
                </a:lnTo>
                <a:lnTo>
                  <a:pt x="3031236" y="1642491"/>
                </a:lnTo>
                <a:lnTo>
                  <a:pt x="3008376" y="1661541"/>
                </a:lnTo>
                <a:lnTo>
                  <a:pt x="2959608" y="1699641"/>
                </a:lnTo>
                <a:lnTo>
                  <a:pt x="2946654" y="1709166"/>
                </a:lnTo>
                <a:close/>
              </a:path>
              <a:path w="3237229" h="1804670">
                <a:moveTo>
                  <a:pt x="418338" y="1709166"/>
                </a:moveTo>
                <a:lnTo>
                  <a:pt x="405384" y="1709166"/>
                </a:lnTo>
                <a:lnTo>
                  <a:pt x="405384" y="1699641"/>
                </a:lnTo>
                <a:lnTo>
                  <a:pt x="418338" y="1709166"/>
                </a:lnTo>
                <a:close/>
              </a:path>
              <a:path w="3237229" h="1804670">
                <a:moveTo>
                  <a:pt x="2880360" y="1747266"/>
                </a:moveTo>
                <a:lnTo>
                  <a:pt x="2694432" y="1747266"/>
                </a:lnTo>
                <a:lnTo>
                  <a:pt x="2724912" y="1737741"/>
                </a:lnTo>
                <a:lnTo>
                  <a:pt x="2723388" y="1737741"/>
                </a:lnTo>
                <a:lnTo>
                  <a:pt x="2752344" y="1728216"/>
                </a:lnTo>
                <a:lnTo>
                  <a:pt x="2750820" y="1728216"/>
                </a:lnTo>
                <a:lnTo>
                  <a:pt x="2779776" y="1718691"/>
                </a:lnTo>
                <a:lnTo>
                  <a:pt x="2804160" y="1718691"/>
                </a:lnTo>
                <a:lnTo>
                  <a:pt x="2831592" y="1699641"/>
                </a:lnTo>
                <a:lnTo>
                  <a:pt x="2830068" y="1709166"/>
                </a:lnTo>
                <a:lnTo>
                  <a:pt x="2946654" y="1709166"/>
                </a:lnTo>
                <a:lnTo>
                  <a:pt x="2933700" y="1718691"/>
                </a:lnTo>
                <a:lnTo>
                  <a:pt x="2907792" y="1728216"/>
                </a:lnTo>
                <a:lnTo>
                  <a:pt x="2880360" y="1747266"/>
                </a:lnTo>
                <a:close/>
              </a:path>
            </a:pathLst>
          </a:custGeom>
          <a:solidFill>
            <a:srgbClr val="41709C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  <p:sp>
        <p:nvSpPr>
          <p:cNvPr id="62" name="object 34"/>
          <p:cNvSpPr/>
          <p:nvPr/>
        </p:nvSpPr>
        <p:spPr>
          <a:xfrm>
            <a:off x="7020081" y="4120952"/>
            <a:ext cx="3651558" cy="72777"/>
          </a:xfrm>
          <a:custGeom>
            <a:avLst/>
            <a:gdLst/>
            <a:ahLst/>
            <a:cxnLst/>
            <a:rect l="l" t="t" r="r" b="b"/>
            <a:pathLst>
              <a:path w="2699384" h="59689">
                <a:moveTo>
                  <a:pt x="2699003" y="59435"/>
                </a:moveTo>
                <a:lnTo>
                  <a:pt x="0" y="59435"/>
                </a:lnTo>
                <a:lnTo>
                  <a:pt x="0" y="0"/>
                </a:lnTo>
                <a:lnTo>
                  <a:pt x="2699003" y="0"/>
                </a:lnTo>
                <a:lnTo>
                  <a:pt x="2699003" y="59435"/>
                </a:lnTo>
                <a:close/>
              </a:path>
            </a:pathLst>
          </a:custGeom>
          <a:solidFill>
            <a:srgbClr val="2D75B6"/>
          </a:solidFill>
        </p:spPr>
        <p:txBody>
          <a:bodyPr wrap="square" lIns="0" tIns="0" rIns="0" bIns="0" rtlCol="0"/>
          <a:lstStyle/>
          <a:p>
            <a:endParaRPr sz="1713"/>
          </a:p>
        </p:txBody>
      </p:sp>
    </p:spTree>
    <p:extLst>
      <p:ext uri="{BB962C8B-B14F-4D97-AF65-F5344CB8AC3E}">
        <p14:creationId xmlns:p14="http://schemas.microsoft.com/office/powerpoint/2010/main" val="1431245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3815" y="30901"/>
            <a:ext cx="10556677" cy="810124"/>
          </a:xfrm>
        </p:spPr>
        <p:txBody>
          <a:bodyPr/>
          <a:lstStyle/>
          <a:p>
            <a:pPr algn="ctr"/>
            <a:r>
              <a:rPr lang="ru-RU" dirty="0" smtClean="0">
                <a:latin typeface="Corki" panose="00000500000000000000"/>
              </a:rPr>
              <a:t> </a:t>
            </a:r>
            <a:r>
              <a:rPr lang="ru-RU" sz="3200" dirty="0" smtClean="0">
                <a:solidFill>
                  <a:srgbClr val="0082C8"/>
                </a:solidFill>
                <a:latin typeface="Corki" panose="00000500000000000000"/>
              </a:rPr>
              <a:t>ОСНОВЫ ФОРМИРОВАНИЯ БЮДЖЕТА</a:t>
            </a:r>
            <a:endParaRPr lang="ru-RU" sz="3200" dirty="0">
              <a:solidFill>
                <a:srgbClr val="0082C8"/>
              </a:solidFill>
              <a:latin typeface="Corki" panose="0000050000000000000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2697" y="1443437"/>
            <a:ext cx="12236928" cy="54191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D25FE9CE-84FA-F8D9-FFAC-058EE3B4C8CF}"/>
              </a:ext>
            </a:extLst>
          </p:cNvPr>
          <p:cNvSpPr/>
          <p:nvPr/>
        </p:nvSpPr>
        <p:spPr>
          <a:xfrm>
            <a:off x="1249450" y="4898225"/>
            <a:ext cx="19087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chemeClr val="bg2">
                  <a:lumMod val="1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09291" y="846318"/>
            <a:ext cx="10556677" cy="766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>
                <a:latin typeface="Corki" panose="00000500000000000000"/>
              </a:rPr>
              <a:t> </a:t>
            </a:r>
            <a:r>
              <a:rPr lang="ru-RU" sz="2200" b="1" dirty="0" smtClean="0">
                <a:latin typeface="Corki" panose="00000500000000000000"/>
              </a:rPr>
              <a:t>БЮДЖЕТ ЗАТО Г.СЕВЕРОМОРСК </a:t>
            </a:r>
          </a:p>
          <a:p>
            <a:pPr algn="ctr"/>
            <a:r>
              <a:rPr lang="ru-RU" sz="2200" b="1" dirty="0" smtClean="0">
                <a:latin typeface="Corki" panose="00000500000000000000"/>
              </a:rPr>
              <a:t>РАЗРАБАТЫВАЕТСЯ И УТВЕРЖДАЕТСЯ:</a:t>
            </a:r>
            <a:endParaRPr lang="ru-RU" sz="2200" b="1" dirty="0">
              <a:latin typeface="Corki" panose="0000050000000000000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19461" y="1999757"/>
            <a:ext cx="2891136" cy="784434"/>
          </a:xfrm>
          <a:prstGeom prst="rect">
            <a:avLst/>
          </a:prstGeom>
          <a:solidFill>
            <a:srgbClr val="EF995F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400" dirty="0" smtClean="0">
                <a:latin typeface="Corki" panose="00000500000000000000"/>
              </a:rPr>
              <a:t>В ФОРМЕ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orki" panose="00000500000000000000"/>
              </a:rPr>
              <a:t>РЕШЕНИЯ </a:t>
            </a:r>
          </a:p>
          <a:p>
            <a:pPr algn="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orki" panose="00000500000000000000"/>
              </a:rPr>
              <a:t>СОВЕТА ДЕПУТАТОВ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orki" panose="0000050000000000000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566713" y="1954602"/>
            <a:ext cx="4690872" cy="80399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400" dirty="0" smtClean="0">
                <a:latin typeface="Corki" panose="00000500000000000000"/>
              </a:rPr>
              <a:t>СРОКОМ НА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/>
              </a:rPr>
              <a:t>ТРИ ГОДА </a:t>
            </a:r>
            <a:r>
              <a:rPr lang="ru-RU" sz="2400" dirty="0" smtClean="0">
                <a:latin typeface="Corki" panose="00000500000000000000"/>
              </a:rPr>
              <a:t>– НА 2026 ГОД И ПЛАНОВЫЙ ПЕРИОД 2027 И 2028 ГОДОВ</a:t>
            </a:r>
            <a:endParaRPr lang="ru-RU" sz="2400" dirty="0">
              <a:latin typeface="Corki" panose="0000050000000000000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522209" y="1954603"/>
            <a:ext cx="3321336" cy="84628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400" dirty="0" smtClean="0">
                <a:latin typeface="Corki" panose="00000500000000000000"/>
              </a:rPr>
              <a:t>ДЕЙСТВУЕТ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/>
              </a:rPr>
              <a:t>С 01 ЯНВАРЯ</a:t>
            </a:r>
          </a:p>
          <a:p>
            <a:pPr algn="r"/>
            <a:r>
              <a:rPr lang="ru-RU" sz="2400" b="1" dirty="0" smtClean="0">
                <a:solidFill>
                  <a:srgbClr val="0082C8"/>
                </a:solidFill>
                <a:latin typeface="Corki" panose="00000500000000000000"/>
              </a:rPr>
              <a:t> ПО 31 ДЕКАБРЯ </a:t>
            </a:r>
            <a:r>
              <a:rPr lang="ru-RU" sz="2400" dirty="0" smtClean="0">
                <a:latin typeface="Corki" panose="00000500000000000000"/>
              </a:rPr>
              <a:t>2026 ГОДА</a:t>
            </a:r>
            <a:endParaRPr lang="ru-RU" sz="2400" dirty="0">
              <a:latin typeface="Corki" panose="0000050000000000000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19461" y="1999757"/>
            <a:ext cx="750971" cy="773801"/>
          </a:xfrm>
          <a:prstGeom prst="rect">
            <a:avLst/>
          </a:prstGeom>
          <a:solidFill>
            <a:srgbClr val="F05C27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1400" b="1" dirty="0">
              <a:solidFill>
                <a:schemeClr val="accent2">
                  <a:lumMod val="60000"/>
                  <a:lumOff val="40000"/>
                </a:schemeClr>
              </a:solidFill>
              <a:latin typeface="Corki" panose="0000050000000000000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98C0ED48-6716-234E-B89B-FB5290D42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711" y="2085839"/>
            <a:ext cx="504470" cy="61837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703519" y="3350526"/>
            <a:ext cx="10556677" cy="766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>
                <a:latin typeface="Corki" panose="00000500000000000000"/>
              </a:rPr>
              <a:t> </a:t>
            </a:r>
            <a:r>
              <a:rPr lang="ru-RU" sz="2000" b="1" dirty="0" smtClean="0">
                <a:latin typeface="Corki" panose="00000500000000000000"/>
              </a:rPr>
              <a:t>ФОРМИРУЕТСЯ НА ОСНОВАНИИ:</a:t>
            </a:r>
            <a:endParaRPr lang="ru-RU" sz="2000" b="1" dirty="0">
              <a:latin typeface="Corki" panose="0000050000000000000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D25FE9CE-84FA-F8D9-FFAC-058EE3B4C8CF}"/>
              </a:ext>
            </a:extLst>
          </p:cNvPr>
          <p:cNvSpPr/>
          <p:nvPr/>
        </p:nvSpPr>
        <p:spPr>
          <a:xfrm>
            <a:off x="1401850" y="5050625"/>
            <a:ext cx="19087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chemeClr val="bg2">
                  <a:lumMod val="1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D25FE9CE-84FA-F8D9-FFAC-058EE3B4C8CF}"/>
              </a:ext>
            </a:extLst>
          </p:cNvPr>
          <p:cNvSpPr/>
          <p:nvPr/>
        </p:nvSpPr>
        <p:spPr>
          <a:xfrm>
            <a:off x="1554250" y="5203025"/>
            <a:ext cx="19087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endParaRPr lang="ru-RU" dirty="0">
              <a:solidFill>
                <a:schemeClr val="bg2">
                  <a:lumMod val="1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859071" y="4391219"/>
            <a:ext cx="2947543" cy="7569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Corki" panose="00000500000000000000"/>
              </a:rPr>
              <a:t>Основных </a:t>
            </a:r>
            <a:r>
              <a:rPr lang="ru-RU" sz="1800" dirty="0">
                <a:latin typeface="Corki" panose="00000500000000000000"/>
              </a:rPr>
              <a:t>направлений </a:t>
            </a:r>
          </a:p>
          <a:p>
            <a:r>
              <a:rPr lang="ru-RU" sz="1800" dirty="0">
                <a:latin typeface="Corki" panose="00000500000000000000"/>
              </a:rPr>
              <a:t>б</a:t>
            </a:r>
            <a:r>
              <a:rPr lang="ru-RU" sz="1800" dirty="0" smtClean="0">
                <a:latin typeface="Corki" panose="00000500000000000000"/>
              </a:rPr>
              <a:t>юджетной, налоговой, долговой политики</a:t>
            </a:r>
            <a:endParaRPr lang="ru-RU" sz="1800" dirty="0">
              <a:latin typeface="Corki" panose="0000050000000000000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970033" y="4427438"/>
            <a:ext cx="3337414" cy="766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Corki" panose="00000500000000000000"/>
              </a:rPr>
              <a:t>Положений </a:t>
            </a:r>
            <a:r>
              <a:rPr lang="ru-RU" sz="1800" dirty="0">
                <a:latin typeface="Corki" panose="00000500000000000000"/>
              </a:rPr>
              <a:t>Президента РФ, определяющих бюджетную политику</a:t>
            </a:r>
          </a:p>
        </p:txBody>
      </p:sp>
      <p:sp>
        <p:nvSpPr>
          <p:cNvPr id="30" name="Заголовок 1"/>
          <p:cNvSpPr txBox="1">
            <a:spLocks/>
          </p:cNvSpPr>
          <p:nvPr/>
        </p:nvSpPr>
        <p:spPr>
          <a:xfrm>
            <a:off x="4898297" y="4380587"/>
            <a:ext cx="3213326" cy="652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Corki" panose="00000500000000000000"/>
              </a:rPr>
              <a:t>Бюджетного прогноза на долгосрочный период</a:t>
            </a:r>
            <a:endParaRPr lang="ru-RU" sz="1800" dirty="0">
              <a:latin typeface="Corki" panose="0000050000000000000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3173220" y="5592340"/>
            <a:ext cx="3379007" cy="766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Corki" panose="00000500000000000000"/>
              </a:rPr>
              <a:t>Прогноза </a:t>
            </a:r>
            <a:r>
              <a:rPr lang="ru-RU" sz="1800" dirty="0">
                <a:latin typeface="Corki" panose="00000500000000000000"/>
              </a:rPr>
              <a:t>социально-экономического развития </a:t>
            </a: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8169006" y="4970045"/>
            <a:ext cx="3990108" cy="766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>
                <a:latin typeface="Corki" panose="00000500000000000000"/>
              </a:rPr>
              <a:t> </a:t>
            </a:r>
            <a:endParaRPr lang="ru-RU" sz="1800" b="1" dirty="0">
              <a:latin typeface="Corki" panose="00000500000000000000"/>
            </a:endParaRPr>
          </a:p>
        </p:txBody>
      </p:sp>
      <p:sp>
        <p:nvSpPr>
          <p:cNvPr id="33" name="Заголовок 1"/>
          <p:cNvSpPr txBox="1">
            <a:spLocks/>
          </p:cNvSpPr>
          <p:nvPr/>
        </p:nvSpPr>
        <p:spPr>
          <a:xfrm>
            <a:off x="7563255" y="5592340"/>
            <a:ext cx="2375249" cy="766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smtClean="0">
                <a:latin typeface="Corki" panose="00000500000000000000"/>
              </a:rPr>
              <a:t>Муниципальных программ ЗАТО</a:t>
            </a:r>
            <a:endParaRPr lang="ru-RU" sz="1800" dirty="0">
              <a:latin typeface="Corki" panose="00000500000000000000"/>
            </a:endParaRPr>
          </a:p>
        </p:txBody>
      </p:sp>
      <p:sp>
        <p:nvSpPr>
          <p:cNvPr id="34" name="Заголовок 1"/>
          <p:cNvSpPr txBox="1">
            <a:spLocks/>
          </p:cNvSpPr>
          <p:nvPr/>
        </p:nvSpPr>
        <p:spPr>
          <a:xfrm>
            <a:off x="595012" y="3002772"/>
            <a:ext cx="11356195" cy="408112"/>
          </a:xfrm>
          <a:prstGeom prst="rect">
            <a:avLst/>
          </a:prstGeom>
          <a:ln>
            <a:noFill/>
            <a:prstDash val="sysDot"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latin typeface="Corki" panose="00000500000000000000"/>
              </a:rPr>
              <a:t>...........................................................................................................................................</a:t>
            </a:r>
          </a:p>
        </p:txBody>
      </p:sp>
      <p:pic>
        <p:nvPicPr>
          <p:cNvPr id="24" name="object 3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8600" y="4459054"/>
            <a:ext cx="448056" cy="448056"/>
          </a:xfrm>
          <a:prstGeom prst="rect">
            <a:avLst/>
          </a:prstGeom>
        </p:spPr>
      </p:pic>
      <p:pic>
        <p:nvPicPr>
          <p:cNvPr id="2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35258" y="4436510"/>
            <a:ext cx="588240" cy="417575"/>
          </a:xfrm>
          <a:prstGeom prst="rect">
            <a:avLst/>
          </a:prstGeom>
        </p:spPr>
      </p:pic>
      <p:pic>
        <p:nvPicPr>
          <p:cNvPr id="35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17805" y="4433456"/>
            <a:ext cx="444919" cy="444919"/>
          </a:xfrm>
          <a:prstGeom prst="rect">
            <a:avLst/>
          </a:prstGeom>
        </p:spPr>
      </p:pic>
      <p:pic>
        <p:nvPicPr>
          <p:cNvPr id="36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47782" y="5784715"/>
            <a:ext cx="425196" cy="425195"/>
          </a:xfrm>
          <a:prstGeom prst="rect">
            <a:avLst/>
          </a:prstGeom>
        </p:spPr>
      </p:pic>
      <p:pic>
        <p:nvPicPr>
          <p:cNvPr id="37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670706" y="5715225"/>
            <a:ext cx="487491" cy="493651"/>
          </a:xfrm>
          <a:prstGeom prst="rect">
            <a:avLst/>
          </a:prstGeom>
        </p:spPr>
      </p:pic>
      <p:grpSp>
        <p:nvGrpSpPr>
          <p:cNvPr id="38" name="object 29"/>
          <p:cNvGrpSpPr/>
          <p:nvPr/>
        </p:nvGrpSpPr>
        <p:grpSpPr>
          <a:xfrm>
            <a:off x="3564117" y="1967962"/>
            <a:ext cx="763988" cy="777271"/>
            <a:chOff x="4152174" y="1982494"/>
            <a:chExt cx="846342" cy="854781"/>
          </a:xfrm>
        </p:grpSpPr>
        <p:sp>
          <p:nvSpPr>
            <p:cNvPr id="39" name="object 30"/>
            <p:cNvSpPr/>
            <p:nvPr/>
          </p:nvSpPr>
          <p:spPr>
            <a:xfrm>
              <a:off x="4152174" y="1982494"/>
              <a:ext cx="846342" cy="854781"/>
            </a:xfrm>
            <a:custGeom>
              <a:avLst/>
              <a:gdLst/>
              <a:ahLst/>
              <a:cxnLst/>
              <a:rect l="l" t="t" r="r" b="b"/>
              <a:pathLst>
                <a:path w="721360" h="721360">
                  <a:moveTo>
                    <a:pt x="720851" y="0"/>
                  </a:moveTo>
                  <a:lnTo>
                    <a:pt x="0" y="0"/>
                  </a:lnTo>
                  <a:lnTo>
                    <a:pt x="0" y="720851"/>
                  </a:lnTo>
                  <a:lnTo>
                    <a:pt x="720851" y="720851"/>
                  </a:lnTo>
                  <a:lnTo>
                    <a:pt x="720851" y="0"/>
                  </a:lnTo>
                  <a:close/>
                </a:path>
              </a:pathLst>
            </a:custGeom>
            <a:solidFill>
              <a:srgbClr val="0082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31"/>
            <p:cNvSpPr/>
            <p:nvPr/>
          </p:nvSpPr>
          <p:spPr>
            <a:xfrm>
              <a:off x="4288024" y="2072278"/>
              <a:ext cx="588672" cy="630970"/>
            </a:xfrm>
            <a:custGeom>
              <a:avLst/>
              <a:gdLst/>
              <a:ahLst/>
              <a:cxnLst/>
              <a:rect l="l" t="t" r="r" b="b"/>
              <a:pathLst>
                <a:path w="416560" h="445769">
                  <a:moveTo>
                    <a:pt x="352640" y="169659"/>
                  </a:moveTo>
                  <a:lnTo>
                    <a:pt x="66738" y="169659"/>
                  </a:lnTo>
                  <a:lnTo>
                    <a:pt x="66738" y="183578"/>
                  </a:lnTo>
                  <a:lnTo>
                    <a:pt x="66738" y="236753"/>
                  </a:lnTo>
                  <a:lnTo>
                    <a:pt x="66738" y="386143"/>
                  </a:lnTo>
                  <a:lnTo>
                    <a:pt x="352640" y="386143"/>
                  </a:lnTo>
                  <a:lnTo>
                    <a:pt x="352640" y="370954"/>
                  </a:lnTo>
                  <a:lnTo>
                    <a:pt x="82321" y="370954"/>
                  </a:lnTo>
                  <a:lnTo>
                    <a:pt x="82321" y="319049"/>
                  </a:lnTo>
                  <a:lnTo>
                    <a:pt x="134607" y="319049"/>
                  </a:lnTo>
                  <a:lnTo>
                    <a:pt x="134607" y="370789"/>
                  </a:lnTo>
                  <a:lnTo>
                    <a:pt x="149072" y="370789"/>
                  </a:lnTo>
                  <a:lnTo>
                    <a:pt x="149072" y="319049"/>
                  </a:lnTo>
                  <a:lnTo>
                    <a:pt x="202476" y="319049"/>
                  </a:lnTo>
                  <a:lnTo>
                    <a:pt x="202476" y="370789"/>
                  </a:lnTo>
                  <a:lnTo>
                    <a:pt x="216928" y="370789"/>
                  </a:lnTo>
                  <a:lnTo>
                    <a:pt x="216928" y="319049"/>
                  </a:lnTo>
                  <a:lnTo>
                    <a:pt x="269201" y="319049"/>
                  </a:lnTo>
                  <a:lnTo>
                    <a:pt x="269201" y="370789"/>
                  </a:lnTo>
                  <a:lnTo>
                    <a:pt x="284797" y="370789"/>
                  </a:lnTo>
                  <a:lnTo>
                    <a:pt x="284797" y="319049"/>
                  </a:lnTo>
                  <a:lnTo>
                    <a:pt x="337070" y="319049"/>
                  </a:lnTo>
                  <a:lnTo>
                    <a:pt x="337070" y="370789"/>
                  </a:lnTo>
                  <a:lnTo>
                    <a:pt x="352640" y="370789"/>
                  </a:lnTo>
                  <a:lnTo>
                    <a:pt x="352640" y="319049"/>
                  </a:lnTo>
                  <a:lnTo>
                    <a:pt x="352640" y="318858"/>
                  </a:lnTo>
                  <a:lnTo>
                    <a:pt x="352640" y="303847"/>
                  </a:lnTo>
                  <a:lnTo>
                    <a:pt x="82321" y="303847"/>
                  </a:lnTo>
                  <a:lnTo>
                    <a:pt x="82321" y="251942"/>
                  </a:lnTo>
                  <a:lnTo>
                    <a:pt x="134607" y="251942"/>
                  </a:lnTo>
                  <a:lnTo>
                    <a:pt x="134607" y="303390"/>
                  </a:lnTo>
                  <a:lnTo>
                    <a:pt x="149072" y="303390"/>
                  </a:lnTo>
                  <a:lnTo>
                    <a:pt x="149072" y="251942"/>
                  </a:lnTo>
                  <a:lnTo>
                    <a:pt x="202476" y="251942"/>
                  </a:lnTo>
                  <a:lnTo>
                    <a:pt x="202476" y="303390"/>
                  </a:lnTo>
                  <a:lnTo>
                    <a:pt x="216928" y="303390"/>
                  </a:lnTo>
                  <a:lnTo>
                    <a:pt x="216928" y="251942"/>
                  </a:lnTo>
                  <a:lnTo>
                    <a:pt x="269201" y="251942"/>
                  </a:lnTo>
                  <a:lnTo>
                    <a:pt x="269201" y="303390"/>
                  </a:lnTo>
                  <a:lnTo>
                    <a:pt x="284797" y="303390"/>
                  </a:lnTo>
                  <a:lnTo>
                    <a:pt x="284797" y="251942"/>
                  </a:lnTo>
                  <a:lnTo>
                    <a:pt x="337070" y="251942"/>
                  </a:lnTo>
                  <a:lnTo>
                    <a:pt x="337070" y="303390"/>
                  </a:lnTo>
                  <a:lnTo>
                    <a:pt x="352640" y="303390"/>
                  </a:lnTo>
                  <a:lnTo>
                    <a:pt x="352640" y="184061"/>
                  </a:lnTo>
                  <a:lnTo>
                    <a:pt x="337070" y="184061"/>
                  </a:lnTo>
                  <a:lnTo>
                    <a:pt x="337070" y="236753"/>
                  </a:lnTo>
                  <a:lnTo>
                    <a:pt x="284797" y="236753"/>
                  </a:lnTo>
                  <a:lnTo>
                    <a:pt x="284797" y="184061"/>
                  </a:lnTo>
                  <a:lnTo>
                    <a:pt x="269201" y="184061"/>
                  </a:lnTo>
                  <a:lnTo>
                    <a:pt x="269201" y="236753"/>
                  </a:lnTo>
                  <a:lnTo>
                    <a:pt x="216928" y="236753"/>
                  </a:lnTo>
                  <a:lnTo>
                    <a:pt x="216928" y="184061"/>
                  </a:lnTo>
                  <a:lnTo>
                    <a:pt x="202476" y="184061"/>
                  </a:lnTo>
                  <a:lnTo>
                    <a:pt x="202476" y="236753"/>
                  </a:lnTo>
                  <a:lnTo>
                    <a:pt x="149072" y="236753"/>
                  </a:lnTo>
                  <a:lnTo>
                    <a:pt x="149072" y="184061"/>
                  </a:lnTo>
                  <a:lnTo>
                    <a:pt x="134607" y="184061"/>
                  </a:lnTo>
                  <a:lnTo>
                    <a:pt x="134607" y="236753"/>
                  </a:lnTo>
                  <a:lnTo>
                    <a:pt x="82321" y="236753"/>
                  </a:lnTo>
                  <a:lnTo>
                    <a:pt x="82321" y="183578"/>
                  </a:lnTo>
                  <a:lnTo>
                    <a:pt x="352640" y="183578"/>
                  </a:lnTo>
                  <a:lnTo>
                    <a:pt x="352640" y="169659"/>
                  </a:lnTo>
                  <a:close/>
                </a:path>
                <a:path w="416560" h="445769">
                  <a:moveTo>
                    <a:pt x="416052" y="27863"/>
                  </a:moveTo>
                  <a:lnTo>
                    <a:pt x="359321" y="27863"/>
                  </a:lnTo>
                  <a:lnTo>
                    <a:pt x="359321" y="12661"/>
                  </a:lnTo>
                  <a:lnTo>
                    <a:pt x="359321" y="1270"/>
                  </a:lnTo>
                  <a:lnTo>
                    <a:pt x="357644" y="1270"/>
                  </a:lnTo>
                  <a:lnTo>
                    <a:pt x="357644" y="0"/>
                  </a:lnTo>
                  <a:lnTo>
                    <a:pt x="344868" y="0"/>
                  </a:lnTo>
                  <a:lnTo>
                    <a:pt x="344868" y="12661"/>
                  </a:lnTo>
                  <a:lnTo>
                    <a:pt x="344868" y="27863"/>
                  </a:lnTo>
                  <a:lnTo>
                    <a:pt x="344868" y="43053"/>
                  </a:lnTo>
                  <a:lnTo>
                    <a:pt x="344868" y="58242"/>
                  </a:lnTo>
                  <a:lnTo>
                    <a:pt x="307035" y="58242"/>
                  </a:lnTo>
                  <a:lnTo>
                    <a:pt x="307035" y="43053"/>
                  </a:lnTo>
                  <a:lnTo>
                    <a:pt x="307035" y="27863"/>
                  </a:lnTo>
                  <a:lnTo>
                    <a:pt x="307035" y="12661"/>
                  </a:lnTo>
                  <a:lnTo>
                    <a:pt x="344868" y="12661"/>
                  </a:lnTo>
                  <a:lnTo>
                    <a:pt x="344868" y="0"/>
                  </a:lnTo>
                  <a:lnTo>
                    <a:pt x="294259" y="0"/>
                  </a:lnTo>
                  <a:lnTo>
                    <a:pt x="294259" y="1270"/>
                  </a:lnTo>
                  <a:lnTo>
                    <a:pt x="292569" y="1270"/>
                  </a:lnTo>
                  <a:lnTo>
                    <a:pt x="292569" y="12661"/>
                  </a:lnTo>
                  <a:lnTo>
                    <a:pt x="292569" y="27863"/>
                  </a:lnTo>
                  <a:lnTo>
                    <a:pt x="126822" y="27863"/>
                  </a:lnTo>
                  <a:lnTo>
                    <a:pt x="126822" y="12661"/>
                  </a:lnTo>
                  <a:lnTo>
                    <a:pt x="126822" y="1270"/>
                  </a:lnTo>
                  <a:lnTo>
                    <a:pt x="125133" y="1270"/>
                  </a:lnTo>
                  <a:lnTo>
                    <a:pt x="125133" y="0"/>
                  </a:lnTo>
                  <a:lnTo>
                    <a:pt x="112356" y="0"/>
                  </a:lnTo>
                  <a:lnTo>
                    <a:pt x="112356" y="12661"/>
                  </a:lnTo>
                  <a:lnTo>
                    <a:pt x="112356" y="27863"/>
                  </a:lnTo>
                  <a:lnTo>
                    <a:pt x="112356" y="43053"/>
                  </a:lnTo>
                  <a:lnTo>
                    <a:pt x="112356" y="58242"/>
                  </a:lnTo>
                  <a:lnTo>
                    <a:pt x="74536" y="58242"/>
                  </a:lnTo>
                  <a:lnTo>
                    <a:pt x="74536" y="43053"/>
                  </a:lnTo>
                  <a:lnTo>
                    <a:pt x="74536" y="31661"/>
                  </a:lnTo>
                  <a:lnTo>
                    <a:pt x="74536" y="27863"/>
                  </a:lnTo>
                  <a:lnTo>
                    <a:pt x="74536" y="12661"/>
                  </a:lnTo>
                  <a:lnTo>
                    <a:pt x="112356" y="12661"/>
                  </a:lnTo>
                  <a:lnTo>
                    <a:pt x="112356" y="0"/>
                  </a:lnTo>
                  <a:lnTo>
                    <a:pt x="61201" y="0"/>
                  </a:lnTo>
                  <a:lnTo>
                    <a:pt x="61201" y="1270"/>
                  </a:lnTo>
                  <a:lnTo>
                    <a:pt x="58953" y="1270"/>
                  </a:lnTo>
                  <a:lnTo>
                    <a:pt x="58953" y="12661"/>
                  </a:lnTo>
                  <a:lnTo>
                    <a:pt x="58953" y="27863"/>
                  </a:lnTo>
                  <a:lnTo>
                    <a:pt x="1828" y="27863"/>
                  </a:lnTo>
                  <a:lnTo>
                    <a:pt x="1828" y="31661"/>
                  </a:lnTo>
                  <a:lnTo>
                    <a:pt x="0" y="31661"/>
                  </a:lnTo>
                  <a:lnTo>
                    <a:pt x="0" y="43053"/>
                  </a:lnTo>
                  <a:lnTo>
                    <a:pt x="0" y="110147"/>
                  </a:lnTo>
                  <a:lnTo>
                    <a:pt x="0" y="124079"/>
                  </a:lnTo>
                  <a:lnTo>
                    <a:pt x="0" y="430453"/>
                  </a:lnTo>
                  <a:lnTo>
                    <a:pt x="0" y="441845"/>
                  </a:lnTo>
                  <a:lnTo>
                    <a:pt x="1689" y="441845"/>
                  </a:lnTo>
                  <a:lnTo>
                    <a:pt x="1689" y="445643"/>
                  </a:lnTo>
                  <a:lnTo>
                    <a:pt x="416052" y="445643"/>
                  </a:lnTo>
                  <a:lnTo>
                    <a:pt x="416052" y="441845"/>
                  </a:lnTo>
                  <a:lnTo>
                    <a:pt x="416052" y="430453"/>
                  </a:lnTo>
                  <a:lnTo>
                    <a:pt x="416052" y="124396"/>
                  </a:lnTo>
                  <a:lnTo>
                    <a:pt x="404939" y="124396"/>
                  </a:lnTo>
                  <a:lnTo>
                    <a:pt x="404939" y="430453"/>
                  </a:lnTo>
                  <a:lnTo>
                    <a:pt x="14452" y="430453"/>
                  </a:lnTo>
                  <a:lnTo>
                    <a:pt x="14452" y="124079"/>
                  </a:lnTo>
                  <a:lnTo>
                    <a:pt x="416052" y="124079"/>
                  </a:lnTo>
                  <a:lnTo>
                    <a:pt x="416052" y="110147"/>
                  </a:lnTo>
                  <a:lnTo>
                    <a:pt x="14452" y="110147"/>
                  </a:lnTo>
                  <a:lnTo>
                    <a:pt x="14452" y="43053"/>
                  </a:lnTo>
                  <a:lnTo>
                    <a:pt x="58953" y="43053"/>
                  </a:lnTo>
                  <a:lnTo>
                    <a:pt x="58953" y="58242"/>
                  </a:lnTo>
                  <a:lnTo>
                    <a:pt x="58953" y="69634"/>
                  </a:lnTo>
                  <a:lnTo>
                    <a:pt x="61315" y="69634"/>
                  </a:lnTo>
                  <a:lnTo>
                    <a:pt x="61315" y="72174"/>
                  </a:lnTo>
                  <a:lnTo>
                    <a:pt x="125044" y="72174"/>
                  </a:lnTo>
                  <a:lnTo>
                    <a:pt x="125044" y="69634"/>
                  </a:lnTo>
                  <a:lnTo>
                    <a:pt x="126822" y="69634"/>
                  </a:lnTo>
                  <a:lnTo>
                    <a:pt x="126822" y="58242"/>
                  </a:lnTo>
                  <a:lnTo>
                    <a:pt x="126822" y="43053"/>
                  </a:lnTo>
                  <a:lnTo>
                    <a:pt x="292569" y="43053"/>
                  </a:lnTo>
                  <a:lnTo>
                    <a:pt x="292569" y="58242"/>
                  </a:lnTo>
                  <a:lnTo>
                    <a:pt x="292569" y="69634"/>
                  </a:lnTo>
                  <a:lnTo>
                    <a:pt x="294347" y="69634"/>
                  </a:lnTo>
                  <a:lnTo>
                    <a:pt x="294347" y="72174"/>
                  </a:lnTo>
                  <a:lnTo>
                    <a:pt x="357555" y="72174"/>
                  </a:lnTo>
                  <a:lnTo>
                    <a:pt x="357555" y="69634"/>
                  </a:lnTo>
                  <a:lnTo>
                    <a:pt x="359321" y="69634"/>
                  </a:lnTo>
                  <a:lnTo>
                    <a:pt x="359321" y="58242"/>
                  </a:lnTo>
                  <a:lnTo>
                    <a:pt x="359321" y="43053"/>
                  </a:lnTo>
                  <a:lnTo>
                    <a:pt x="404939" y="43053"/>
                  </a:lnTo>
                  <a:lnTo>
                    <a:pt x="404939" y="110020"/>
                  </a:lnTo>
                  <a:lnTo>
                    <a:pt x="416052" y="110020"/>
                  </a:lnTo>
                  <a:lnTo>
                    <a:pt x="416052" y="43053"/>
                  </a:lnTo>
                  <a:lnTo>
                    <a:pt x="416052" y="42633"/>
                  </a:lnTo>
                  <a:lnTo>
                    <a:pt x="416052" y="2786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3" name="object 32"/>
          <p:cNvGrpSpPr/>
          <p:nvPr/>
        </p:nvGrpSpPr>
        <p:grpSpPr>
          <a:xfrm>
            <a:off x="8522208" y="1967963"/>
            <a:ext cx="685799" cy="832928"/>
            <a:chOff x="8663940" y="1962521"/>
            <a:chExt cx="614172" cy="832928"/>
          </a:xfrm>
        </p:grpSpPr>
        <p:sp>
          <p:nvSpPr>
            <p:cNvPr id="44" name="object 33"/>
            <p:cNvSpPr/>
            <p:nvPr/>
          </p:nvSpPr>
          <p:spPr>
            <a:xfrm>
              <a:off x="8663940" y="1962521"/>
              <a:ext cx="614172" cy="832928"/>
            </a:xfrm>
            <a:custGeom>
              <a:avLst/>
              <a:gdLst/>
              <a:ahLst/>
              <a:cxnLst/>
              <a:rect l="l" t="t" r="r" b="b"/>
              <a:pathLst>
                <a:path w="721359" h="719455">
                  <a:moveTo>
                    <a:pt x="720851" y="0"/>
                  </a:moveTo>
                  <a:lnTo>
                    <a:pt x="0" y="0"/>
                  </a:lnTo>
                  <a:lnTo>
                    <a:pt x="0" y="719327"/>
                  </a:lnTo>
                  <a:lnTo>
                    <a:pt x="720851" y="719327"/>
                  </a:lnTo>
                  <a:lnTo>
                    <a:pt x="720851" y="0"/>
                  </a:lnTo>
                  <a:close/>
                </a:path>
              </a:pathLst>
            </a:custGeom>
            <a:solidFill>
              <a:srgbClr val="0082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674530" y="2107692"/>
              <a:ext cx="603582" cy="5699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8306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06799"/>
            <a:ext cx="12239625" cy="5985713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25833" y="87377"/>
            <a:ext cx="10748993" cy="76384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Corki" panose="00000500000000000000"/>
              </a:rPr>
              <a:t>ПАРАМЕТРЫ </a:t>
            </a:r>
            <a:r>
              <a:rPr lang="ru-RU" sz="2800" b="1" dirty="0" smtClean="0">
                <a:latin typeface="Corki" panose="00000500000000000000"/>
              </a:rPr>
              <a:t>ПРОГНОЗА СОЦИАЛЬНО-ЭКОНОМИЧЕСКОГО </a:t>
            </a:r>
            <a:r>
              <a:rPr lang="ru-RU" sz="2800" b="1" dirty="0">
                <a:latin typeface="Corki" panose="00000500000000000000"/>
              </a:rPr>
              <a:t>РАЗВИТИЯ</a:t>
            </a:r>
            <a:r>
              <a:rPr lang="ru-RU" sz="18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object 65"/>
          <p:cNvGrpSpPr/>
          <p:nvPr/>
        </p:nvGrpSpPr>
        <p:grpSpPr>
          <a:xfrm>
            <a:off x="385425" y="1059328"/>
            <a:ext cx="3061624" cy="7056310"/>
            <a:chOff x="113989" y="1103307"/>
            <a:chExt cx="3061624" cy="5295167"/>
          </a:xfrm>
          <a:solidFill>
            <a:schemeClr val="accent2">
              <a:lumMod val="75000"/>
            </a:schemeClr>
          </a:solidFill>
        </p:grpSpPr>
        <p:sp>
          <p:nvSpPr>
            <p:cNvPr id="8" name="object 66"/>
            <p:cNvSpPr/>
            <p:nvPr/>
          </p:nvSpPr>
          <p:spPr>
            <a:xfrm>
              <a:off x="113989" y="1103307"/>
              <a:ext cx="3027045" cy="642373"/>
            </a:xfrm>
            <a:custGeom>
              <a:avLst/>
              <a:gdLst/>
              <a:ahLst/>
              <a:cxnLst/>
              <a:rect l="l" t="t" r="r" b="b"/>
              <a:pathLst>
                <a:path w="3027045" h="664844">
                  <a:moveTo>
                    <a:pt x="2915920" y="0"/>
                  </a:moveTo>
                  <a:lnTo>
                    <a:pt x="110744" y="0"/>
                  </a:lnTo>
                  <a:lnTo>
                    <a:pt x="67637" y="8695"/>
                  </a:lnTo>
                  <a:lnTo>
                    <a:pt x="32435" y="32416"/>
                  </a:lnTo>
                  <a:lnTo>
                    <a:pt x="8702" y="67615"/>
                  </a:lnTo>
                  <a:lnTo>
                    <a:pt x="0" y="110743"/>
                  </a:lnTo>
                  <a:lnTo>
                    <a:pt x="0" y="553719"/>
                  </a:lnTo>
                  <a:lnTo>
                    <a:pt x="8702" y="596848"/>
                  </a:lnTo>
                  <a:lnTo>
                    <a:pt x="32435" y="632047"/>
                  </a:lnTo>
                  <a:lnTo>
                    <a:pt x="67637" y="655768"/>
                  </a:lnTo>
                  <a:lnTo>
                    <a:pt x="110744" y="664463"/>
                  </a:lnTo>
                  <a:lnTo>
                    <a:pt x="2915920" y="664463"/>
                  </a:lnTo>
                  <a:lnTo>
                    <a:pt x="2959048" y="655768"/>
                  </a:lnTo>
                  <a:lnTo>
                    <a:pt x="2994247" y="632047"/>
                  </a:lnTo>
                  <a:lnTo>
                    <a:pt x="3017968" y="596848"/>
                  </a:lnTo>
                  <a:lnTo>
                    <a:pt x="3026664" y="553719"/>
                  </a:lnTo>
                  <a:lnTo>
                    <a:pt x="3026664" y="110743"/>
                  </a:lnTo>
                  <a:lnTo>
                    <a:pt x="3017968" y="67615"/>
                  </a:lnTo>
                  <a:lnTo>
                    <a:pt x="2994247" y="32416"/>
                  </a:lnTo>
                  <a:lnTo>
                    <a:pt x="2959048" y="8695"/>
                  </a:lnTo>
                  <a:lnTo>
                    <a:pt x="2915920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object 69"/>
            <p:cNvSpPr/>
            <p:nvPr/>
          </p:nvSpPr>
          <p:spPr>
            <a:xfrm>
              <a:off x="227647" y="1172620"/>
              <a:ext cx="603885" cy="523500"/>
            </a:xfrm>
            <a:custGeom>
              <a:avLst/>
              <a:gdLst/>
              <a:ahLst/>
              <a:cxnLst/>
              <a:rect l="l" t="t" r="r" b="b"/>
              <a:pathLst>
                <a:path w="603885" h="602614">
                  <a:moveTo>
                    <a:pt x="103276" y="537591"/>
                  </a:moveTo>
                  <a:lnTo>
                    <a:pt x="100037" y="534365"/>
                  </a:lnTo>
                  <a:lnTo>
                    <a:pt x="98425" y="532752"/>
                  </a:lnTo>
                  <a:lnTo>
                    <a:pt x="95199" y="531139"/>
                  </a:lnTo>
                  <a:lnTo>
                    <a:pt x="88747" y="531139"/>
                  </a:lnTo>
                  <a:lnTo>
                    <a:pt x="85521" y="532752"/>
                  </a:lnTo>
                  <a:lnTo>
                    <a:pt x="80683" y="537591"/>
                  </a:lnTo>
                  <a:lnTo>
                    <a:pt x="80683" y="548894"/>
                  </a:lnTo>
                  <a:lnTo>
                    <a:pt x="85521" y="553732"/>
                  </a:lnTo>
                  <a:lnTo>
                    <a:pt x="88747" y="555345"/>
                  </a:lnTo>
                  <a:lnTo>
                    <a:pt x="95199" y="555345"/>
                  </a:lnTo>
                  <a:lnTo>
                    <a:pt x="98425" y="553732"/>
                  </a:lnTo>
                  <a:lnTo>
                    <a:pt x="103276" y="548894"/>
                  </a:lnTo>
                  <a:lnTo>
                    <a:pt x="103276" y="537591"/>
                  </a:lnTo>
                  <a:close/>
                </a:path>
                <a:path w="603885" h="602614">
                  <a:moveTo>
                    <a:pt x="561568" y="216319"/>
                  </a:moveTo>
                  <a:lnTo>
                    <a:pt x="559955" y="213093"/>
                  </a:lnTo>
                  <a:lnTo>
                    <a:pt x="558342" y="211480"/>
                  </a:lnTo>
                  <a:lnTo>
                    <a:pt x="556729" y="208254"/>
                  </a:lnTo>
                  <a:lnTo>
                    <a:pt x="553504" y="206641"/>
                  </a:lnTo>
                  <a:lnTo>
                    <a:pt x="547039" y="206641"/>
                  </a:lnTo>
                  <a:lnTo>
                    <a:pt x="543814" y="208254"/>
                  </a:lnTo>
                  <a:lnTo>
                    <a:pt x="542201" y="211480"/>
                  </a:lnTo>
                  <a:lnTo>
                    <a:pt x="538975" y="213093"/>
                  </a:lnTo>
                  <a:lnTo>
                    <a:pt x="538975" y="226009"/>
                  </a:lnTo>
                  <a:lnTo>
                    <a:pt x="542201" y="227622"/>
                  </a:lnTo>
                  <a:lnTo>
                    <a:pt x="543814" y="229235"/>
                  </a:lnTo>
                  <a:lnTo>
                    <a:pt x="547039" y="230847"/>
                  </a:lnTo>
                  <a:lnTo>
                    <a:pt x="553504" y="230847"/>
                  </a:lnTo>
                  <a:lnTo>
                    <a:pt x="556729" y="229235"/>
                  </a:lnTo>
                  <a:lnTo>
                    <a:pt x="559955" y="226009"/>
                  </a:lnTo>
                  <a:lnTo>
                    <a:pt x="561568" y="222796"/>
                  </a:lnTo>
                  <a:lnTo>
                    <a:pt x="561568" y="216319"/>
                  </a:lnTo>
                  <a:close/>
                </a:path>
                <a:path w="603885" h="602614">
                  <a:moveTo>
                    <a:pt x="603504" y="0"/>
                  </a:moveTo>
                  <a:lnTo>
                    <a:pt x="585762" y="0"/>
                  </a:lnTo>
                  <a:lnTo>
                    <a:pt x="585762" y="16129"/>
                  </a:lnTo>
                  <a:lnTo>
                    <a:pt x="585762" y="579564"/>
                  </a:lnTo>
                  <a:lnTo>
                    <a:pt x="500240" y="579564"/>
                  </a:lnTo>
                  <a:lnTo>
                    <a:pt x="501853" y="574725"/>
                  </a:lnTo>
                  <a:lnTo>
                    <a:pt x="503466" y="568261"/>
                  </a:lnTo>
                  <a:lnTo>
                    <a:pt x="503466" y="556958"/>
                  </a:lnTo>
                  <a:lnTo>
                    <a:pt x="501853" y="550506"/>
                  </a:lnTo>
                  <a:lnTo>
                    <a:pt x="500240" y="545668"/>
                  </a:lnTo>
                  <a:lnTo>
                    <a:pt x="503466" y="545668"/>
                  </a:lnTo>
                  <a:lnTo>
                    <a:pt x="519303" y="542531"/>
                  </a:lnTo>
                  <a:lnTo>
                    <a:pt x="532117" y="533958"/>
                  </a:lnTo>
                  <a:lnTo>
                    <a:pt x="540689" y="521144"/>
                  </a:lnTo>
                  <a:lnTo>
                    <a:pt x="543814" y="505307"/>
                  </a:lnTo>
                  <a:lnTo>
                    <a:pt x="543814" y="498843"/>
                  </a:lnTo>
                  <a:lnTo>
                    <a:pt x="542201" y="492391"/>
                  </a:lnTo>
                  <a:lnTo>
                    <a:pt x="540588" y="487540"/>
                  </a:lnTo>
                  <a:lnTo>
                    <a:pt x="551929" y="481939"/>
                  </a:lnTo>
                  <a:lnTo>
                    <a:pt x="561162" y="473011"/>
                  </a:lnTo>
                  <a:lnTo>
                    <a:pt x="567359" y="461657"/>
                  </a:lnTo>
                  <a:lnTo>
                    <a:pt x="569620" y="448792"/>
                  </a:lnTo>
                  <a:lnTo>
                    <a:pt x="569048" y="441833"/>
                  </a:lnTo>
                  <a:lnTo>
                    <a:pt x="567410" y="435483"/>
                  </a:lnTo>
                  <a:lnTo>
                    <a:pt x="564870" y="429729"/>
                  </a:lnTo>
                  <a:lnTo>
                    <a:pt x="561568" y="424586"/>
                  </a:lnTo>
                  <a:lnTo>
                    <a:pt x="561568" y="408444"/>
                  </a:lnTo>
                  <a:lnTo>
                    <a:pt x="561568" y="266369"/>
                  </a:lnTo>
                  <a:lnTo>
                    <a:pt x="556729" y="261531"/>
                  </a:lnTo>
                  <a:lnTo>
                    <a:pt x="545426" y="261531"/>
                  </a:lnTo>
                  <a:lnTo>
                    <a:pt x="545426" y="439115"/>
                  </a:lnTo>
                  <a:lnTo>
                    <a:pt x="545426" y="456869"/>
                  </a:lnTo>
                  <a:lnTo>
                    <a:pt x="538975" y="464947"/>
                  </a:lnTo>
                  <a:lnTo>
                    <a:pt x="366306" y="464947"/>
                  </a:lnTo>
                  <a:lnTo>
                    <a:pt x="359854" y="469785"/>
                  </a:lnTo>
                  <a:lnTo>
                    <a:pt x="359854" y="482701"/>
                  </a:lnTo>
                  <a:lnTo>
                    <a:pt x="366306" y="489165"/>
                  </a:lnTo>
                  <a:lnTo>
                    <a:pt x="513168" y="489165"/>
                  </a:lnTo>
                  <a:lnTo>
                    <a:pt x="521220" y="495617"/>
                  </a:lnTo>
                  <a:lnTo>
                    <a:pt x="521220" y="514985"/>
                  </a:lnTo>
                  <a:lnTo>
                    <a:pt x="513168" y="521449"/>
                  </a:lnTo>
                  <a:lnTo>
                    <a:pt x="366306" y="521449"/>
                  </a:lnTo>
                  <a:lnTo>
                    <a:pt x="359854" y="527900"/>
                  </a:lnTo>
                  <a:lnTo>
                    <a:pt x="359854" y="540816"/>
                  </a:lnTo>
                  <a:lnTo>
                    <a:pt x="366306" y="545668"/>
                  </a:lnTo>
                  <a:lnTo>
                    <a:pt x="472795" y="545668"/>
                  </a:lnTo>
                  <a:lnTo>
                    <a:pt x="479272" y="553732"/>
                  </a:lnTo>
                  <a:lnTo>
                    <a:pt x="479272" y="571487"/>
                  </a:lnTo>
                  <a:lnTo>
                    <a:pt x="472795" y="579564"/>
                  </a:lnTo>
                  <a:lnTo>
                    <a:pt x="237210" y="579564"/>
                  </a:lnTo>
                  <a:lnTo>
                    <a:pt x="231152" y="578954"/>
                  </a:lnTo>
                  <a:lnTo>
                    <a:pt x="185572" y="545668"/>
                  </a:lnTo>
                  <a:lnTo>
                    <a:pt x="185572" y="381000"/>
                  </a:lnTo>
                  <a:lnTo>
                    <a:pt x="204343" y="361632"/>
                  </a:lnTo>
                  <a:lnTo>
                    <a:pt x="212178" y="353542"/>
                  </a:lnTo>
                  <a:lnTo>
                    <a:pt x="237210" y="327723"/>
                  </a:lnTo>
                  <a:lnTo>
                    <a:pt x="246888" y="364858"/>
                  </a:lnTo>
                  <a:lnTo>
                    <a:pt x="248500" y="369697"/>
                  </a:lnTo>
                  <a:lnTo>
                    <a:pt x="253352" y="374535"/>
                  </a:lnTo>
                  <a:lnTo>
                    <a:pt x="501853" y="374535"/>
                  </a:lnTo>
                  <a:lnTo>
                    <a:pt x="508304" y="381000"/>
                  </a:lnTo>
                  <a:lnTo>
                    <a:pt x="508304" y="400367"/>
                  </a:lnTo>
                  <a:lnTo>
                    <a:pt x="501853" y="406831"/>
                  </a:lnTo>
                  <a:lnTo>
                    <a:pt x="366306" y="406831"/>
                  </a:lnTo>
                  <a:lnTo>
                    <a:pt x="359854" y="413283"/>
                  </a:lnTo>
                  <a:lnTo>
                    <a:pt x="359854" y="426199"/>
                  </a:lnTo>
                  <a:lnTo>
                    <a:pt x="366306" y="431038"/>
                  </a:lnTo>
                  <a:lnTo>
                    <a:pt x="538975" y="431038"/>
                  </a:lnTo>
                  <a:lnTo>
                    <a:pt x="545426" y="439115"/>
                  </a:lnTo>
                  <a:lnTo>
                    <a:pt x="545426" y="261531"/>
                  </a:lnTo>
                  <a:lnTo>
                    <a:pt x="543814" y="261531"/>
                  </a:lnTo>
                  <a:lnTo>
                    <a:pt x="537362" y="266369"/>
                  </a:lnTo>
                  <a:lnTo>
                    <a:pt x="537362" y="408444"/>
                  </a:lnTo>
                  <a:lnTo>
                    <a:pt x="535749" y="408444"/>
                  </a:lnTo>
                  <a:lnTo>
                    <a:pt x="532511" y="406831"/>
                  </a:lnTo>
                  <a:lnTo>
                    <a:pt x="529285" y="406831"/>
                  </a:lnTo>
                  <a:lnTo>
                    <a:pt x="532511" y="397141"/>
                  </a:lnTo>
                  <a:lnTo>
                    <a:pt x="532511" y="390677"/>
                  </a:lnTo>
                  <a:lnTo>
                    <a:pt x="529386" y="374840"/>
                  </a:lnTo>
                  <a:lnTo>
                    <a:pt x="520814" y="362026"/>
                  </a:lnTo>
                  <a:lnTo>
                    <a:pt x="508012" y="353453"/>
                  </a:lnTo>
                  <a:lnTo>
                    <a:pt x="492163" y="350316"/>
                  </a:lnTo>
                  <a:lnTo>
                    <a:pt x="472795" y="350316"/>
                  </a:lnTo>
                  <a:lnTo>
                    <a:pt x="487210" y="342023"/>
                  </a:lnTo>
                  <a:lnTo>
                    <a:pt x="497497" y="330949"/>
                  </a:lnTo>
                  <a:lnTo>
                    <a:pt x="498424" y="329946"/>
                  </a:lnTo>
                  <a:lnTo>
                    <a:pt x="505714" y="315137"/>
                  </a:lnTo>
                  <a:lnTo>
                    <a:pt x="508304" y="298653"/>
                  </a:lnTo>
                  <a:lnTo>
                    <a:pt x="503770" y="275958"/>
                  </a:lnTo>
                  <a:lnTo>
                    <a:pt x="496252" y="264756"/>
                  </a:lnTo>
                  <a:lnTo>
                    <a:pt x="491363" y="257492"/>
                  </a:lnTo>
                  <a:lnTo>
                    <a:pt x="484098" y="252615"/>
                  </a:lnTo>
                  <a:lnTo>
                    <a:pt x="484098" y="298653"/>
                  </a:lnTo>
                  <a:lnTo>
                    <a:pt x="481533" y="311188"/>
                  </a:lnTo>
                  <a:lnTo>
                    <a:pt x="474421" y="321462"/>
                  </a:lnTo>
                  <a:lnTo>
                    <a:pt x="463677" y="328396"/>
                  </a:lnTo>
                  <a:lnTo>
                    <a:pt x="450215" y="330949"/>
                  </a:lnTo>
                  <a:lnTo>
                    <a:pt x="437680" y="328396"/>
                  </a:lnTo>
                  <a:lnTo>
                    <a:pt x="427418" y="321462"/>
                  </a:lnTo>
                  <a:lnTo>
                    <a:pt x="420497" y="311188"/>
                  </a:lnTo>
                  <a:lnTo>
                    <a:pt x="417944" y="298653"/>
                  </a:lnTo>
                  <a:lnTo>
                    <a:pt x="420497" y="285191"/>
                  </a:lnTo>
                  <a:lnTo>
                    <a:pt x="427418" y="274447"/>
                  </a:lnTo>
                  <a:lnTo>
                    <a:pt x="437680" y="267335"/>
                  </a:lnTo>
                  <a:lnTo>
                    <a:pt x="450215" y="264756"/>
                  </a:lnTo>
                  <a:lnTo>
                    <a:pt x="463677" y="267335"/>
                  </a:lnTo>
                  <a:lnTo>
                    <a:pt x="474421" y="274447"/>
                  </a:lnTo>
                  <a:lnTo>
                    <a:pt x="481533" y="285191"/>
                  </a:lnTo>
                  <a:lnTo>
                    <a:pt x="484098" y="298653"/>
                  </a:lnTo>
                  <a:lnTo>
                    <a:pt x="484098" y="252615"/>
                  </a:lnTo>
                  <a:lnTo>
                    <a:pt x="472909" y="245084"/>
                  </a:lnTo>
                  <a:lnTo>
                    <a:pt x="450215" y="240550"/>
                  </a:lnTo>
                  <a:lnTo>
                    <a:pt x="428459" y="245084"/>
                  </a:lnTo>
                  <a:lnTo>
                    <a:pt x="410489" y="257492"/>
                  </a:lnTo>
                  <a:lnTo>
                    <a:pt x="398259" y="275958"/>
                  </a:lnTo>
                  <a:lnTo>
                    <a:pt x="393750" y="298653"/>
                  </a:lnTo>
                  <a:lnTo>
                    <a:pt x="396316" y="315137"/>
                  </a:lnTo>
                  <a:lnTo>
                    <a:pt x="403428" y="329946"/>
                  </a:lnTo>
                  <a:lnTo>
                    <a:pt x="414159" y="342023"/>
                  </a:lnTo>
                  <a:lnTo>
                    <a:pt x="427621" y="350316"/>
                  </a:lnTo>
                  <a:lnTo>
                    <a:pt x="363080" y="350316"/>
                  </a:lnTo>
                  <a:lnTo>
                    <a:pt x="363080" y="124307"/>
                  </a:lnTo>
                  <a:lnTo>
                    <a:pt x="378028" y="118414"/>
                  </a:lnTo>
                  <a:lnTo>
                    <a:pt x="390715" y="108572"/>
                  </a:lnTo>
                  <a:lnTo>
                    <a:pt x="400062" y="95707"/>
                  </a:lnTo>
                  <a:lnTo>
                    <a:pt x="405028" y="80721"/>
                  </a:lnTo>
                  <a:lnTo>
                    <a:pt x="495414" y="80721"/>
                  </a:lnTo>
                  <a:lnTo>
                    <a:pt x="501053" y="95707"/>
                  </a:lnTo>
                  <a:lnTo>
                    <a:pt x="510336" y="108572"/>
                  </a:lnTo>
                  <a:lnTo>
                    <a:pt x="522643" y="118414"/>
                  </a:lnTo>
                  <a:lnTo>
                    <a:pt x="537362" y="124307"/>
                  </a:lnTo>
                  <a:lnTo>
                    <a:pt x="537362" y="167894"/>
                  </a:lnTo>
                  <a:lnTo>
                    <a:pt x="543814" y="172732"/>
                  </a:lnTo>
                  <a:lnTo>
                    <a:pt x="556729" y="172732"/>
                  </a:lnTo>
                  <a:lnTo>
                    <a:pt x="561568" y="167894"/>
                  </a:lnTo>
                  <a:lnTo>
                    <a:pt x="561568" y="106553"/>
                  </a:lnTo>
                  <a:lnTo>
                    <a:pt x="556729" y="101714"/>
                  </a:lnTo>
                  <a:lnTo>
                    <a:pt x="550265" y="101714"/>
                  </a:lnTo>
                  <a:lnTo>
                    <a:pt x="537730" y="99161"/>
                  </a:lnTo>
                  <a:lnTo>
                    <a:pt x="527469" y="92227"/>
                  </a:lnTo>
                  <a:lnTo>
                    <a:pt x="520547" y="81953"/>
                  </a:lnTo>
                  <a:lnTo>
                    <a:pt x="520293" y="80721"/>
                  </a:lnTo>
                  <a:lnTo>
                    <a:pt x="517994" y="69418"/>
                  </a:lnTo>
                  <a:lnTo>
                    <a:pt x="517994" y="62966"/>
                  </a:lnTo>
                  <a:lnTo>
                    <a:pt x="513168" y="56489"/>
                  </a:lnTo>
                  <a:lnTo>
                    <a:pt x="388886" y="56489"/>
                  </a:lnTo>
                  <a:lnTo>
                    <a:pt x="384048" y="62966"/>
                  </a:lnTo>
                  <a:lnTo>
                    <a:pt x="384048" y="69418"/>
                  </a:lnTo>
                  <a:lnTo>
                    <a:pt x="381508" y="81953"/>
                  </a:lnTo>
                  <a:lnTo>
                    <a:pt x="374573" y="92227"/>
                  </a:lnTo>
                  <a:lnTo>
                    <a:pt x="364299" y="99161"/>
                  </a:lnTo>
                  <a:lnTo>
                    <a:pt x="351777" y="101714"/>
                  </a:lnTo>
                  <a:lnTo>
                    <a:pt x="345325" y="101714"/>
                  </a:lnTo>
                  <a:lnTo>
                    <a:pt x="338874" y="106553"/>
                  </a:lnTo>
                  <a:lnTo>
                    <a:pt x="338874" y="350316"/>
                  </a:lnTo>
                  <a:lnTo>
                    <a:pt x="316280" y="350316"/>
                  </a:lnTo>
                  <a:lnTo>
                    <a:pt x="316280" y="263144"/>
                  </a:lnTo>
                  <a:lnTo>
                    <a:pt x="316280" y="163055"/>
                  </a:lnTo>
                  <a:lnTo>
                    <a:pt x="316280" y="62966"/>
                  </a:lnTo>
                  <a:lnTo>
                    <a:pt x="316280" y="16129"/>
                  </a:lnTo>
                  <a:lnTo>
                    <a:pt x="585762" y="16129"/>
                  </a:lnTo>
                  <a:lnTo>
                    <a:pt x="585762" y="0"/>
                  </a:lnTo>
                  <a:lnTo>
                    <a:pt x="292087" y="0"/>
                  </a:lnTo>
                  <a:lnTo>
                    <a:pt x="292087" y="38747"/>
                  </a:lnTo>
                  <a:lnTo>
                    <a:pt x="292087" y="62966"/>
                  </a:lnTo>
                  <a:lnTo>
                    <a:pt x="292087" y="108165"/>
                  </a:lnTo>
                  <a:lnTo>
                    <a:pt x="292087" y="163055"/>
                  </a:lnTo>
                  <a:lnTo>
                    <a:pt x="292087" y="263144"/>
                  </a:lnTo>
                  <a:lnTo>
                    <a:pt x="271081" y="182435"/>
                  </a:lnTo>
                  <a:lnTo>
                    <a:pt x="277088" y="178485"/>
                  </a:lnTo>
                  <a:lnTo>
                    <a:pt x="282790" y="173939"/>
                  </a:lnTo>
                  <a:lnTo>
                    <a:pt x="287896" y="168795"/>
                  </a:lnTo>
                  <a:lnTo>
                    <a:pt x="292087" y="163055"/>
                  </a:lnTo>
                  <a:lnTo>
                    <a:pt x="292087" y="108165"/>
                  </a:lnTo>
                  <a:lnTo>
                    <a:pt x="275945" y="124307"/>
                  </a:lnTo>
                  <a:lnTo>
                    <a:pt x="276720" y="137401"/>
                  </a:lnTo>
                  <a:lnTo>
                    <a:pt x="272503" y="149136"/>
                  </a:lnTo>
                  <a:lnTo>
                    <a:pt x="264363" y="158140"/>
                  </a:lnTo>
                  <a:lnTo>
                    <a:pt x="253352" y="163055"/>
                  </a:lnTo>
                  <a:lnTo>
                    <a:pt x="246888" y="166281"/>
                  </a:lnTo>
                  <a:lnTo>
                    <a:pt x="243662" y="172732"/>
                  </a:lnTo>
                  <a:lnTo>
                    <a:pt x="243662" y="175958"/>
                  </a:lnTo>
                  <a:lnTo>
                    <a:pt x="245275" y="177571"/>
                  </a:lnTo>
                  <a:lnTo>
                    <a:pt x="290449" y="350316"/>
                  </a:lnTo>
                  <a:lnTo>
                    <a:pt x="267868" y="350316"/>
                  </a:lnTo>
                  <a:lnTo>
                    <a:pt x="261848" y="327723"/>
                  </a:lnTo>
                  <a:lnTo>
                    <a:pt x="254965" y="301891"/>
                  </a:lnTo>
                  <a:lnTo>
                    <a:pt x="254965" y="300278"/>
                  </a:lnTo>
                  <a:lnTo>
                    <a:pt x="253352" y="298653"/>
                  </a:lnTo>
                  <a:lnTo>
                    <a:pt x="196862" y="88785"/>
                  </a:lnTo>
                  <a:lnTo>
                    <a:pt x="292087" y="62966"/>
                  </a:lnTo>
                  <a:lnTo>
                    <a:pt x="292087" y="38747"/>
                  </a:lnTo>
                  <a:lnTo>
                    <a:pt x="179120" y="69418"/>
                  </a:lnTo>
                  <a:lnTo>
                    <a:pt x="172656" y="71031"/>
                  </a:lnTo>
                  <a:lnTo>
                    <a:pt x="169430" y="77495"/>
                  </a:lnTo>
                  <a:lnTo>
                    <a:pt x="171043" y="83947"/>
                  </a:lnTo>
                  <a:lnTo>
                    <a:pt x="229133" y="301891"/>
                  </a:lnTo>
                  <a:lnTo>
                    <a:pt x="179120" y="353542"/>
                  </a:lnTo>
                  <a:lnTo>
                    <a:pt x="173443" y="346938"/>
                  </a:lnTo>
                  <a:lnTo>
                    <a:pt x="166408" y="341845"/>
                  </a:lnTo>
                  <a:lnTo>
                    <a:pt x="161366" y="339763"/>
                  </a:lnTo>
                  <a:lnTo>
                    <a:pt x="161366" y="366471"/>
                  </a:lnTo>
                  <a:lnTo>
                    <a:pt x="161366" y="573112"/>
                  </a:lnTo>
                  <a:lnTo>
                    <a:pt x="156527" y="579564"/>
                  </a:lnTo>
                  <a:lnTo>
                    <a:pt x="29044" y="579564"/>
                  </a:lnTo>
                  <a:lnTo>
                    <a:pt x="22580" y="573112"/>
                  </a:lnTo>
                  <a:lnTo>
                    <a:pt x="22580" y="366471"/>
                  </a:lnTo>
                  <a:lnTo>
                    <a:pt x="29044" y="361632"/>
                  </a:lnTo>
                  <a:lnTo>
                    <a:pt x="80683" y="361632"/>
                  </a:lnTo>
                  <a:lnTo>
                    <a:pt x="80683" y="505307"/>
                  </a:lnTo>
                  <a:lnTo>
                    <a:pt x="85521" y="510146"/>
                  </a:lnTo>
                  <a:lnTo>
                    <a:pt x="98425" y="510146"/>
                  </a:lnTo>
                  <a:lnTo>
                    <a:pt x="103276" y="505307"/>
                  </a:lnTo>
                  <a:lnTo>
                    <a:pt x="103276" y="361632"/>
                  </a:lnTo>
                  <a:lnTo>
                    <a:pt x="156527" y="361632"/>
                  </a:lnTo>
                  <a:lnTo>
                    <a:pt x="161366" y="366471"/>
                  </a:lnTo>
                  <a:lnTo>
                    <a:pt x="161366" y="339763"/>
                  </a:lnTo>
                  <a:lnTo>
                    <a:pt x="158470" y="338556"/>
                  </a:lnTo>
                  <a:lnTo>
                    <a:pt x="150063" y="337400"/>
                  </a:lnTo>
                  <a:lnTo>
                    <a:pt x="35496" y="337400"/>
                  </a:lnTo>
                  <a:lnTo>
                    <a:pt x="21094" y="340220"/>
                  </a:lnTo>
                  <a:lnTo>
                    <a:pt x="9880" y="347891"/>
                  </a:lnTo>
                  <a:lnTo>
                    <a:pt x="2590" y="359194"/>
                  </a:lnTo>
                  <a:lnTo>
                    <a:pt x="0" y="372922"/>
                  </a:lnTo>
                  <a:lnTo>
                    <a:pt x="0" y="566648"/>
                  </a:lnTo>
                  <a:lnTo>
                    <a:pt x="2590" y="581050"/>
                  </a:lnTo>
                  <a:lnTo>
                    <a:pt x="9880" y="592277"/>
                  </a:lnTo>
                  <a:lnTo>
                    <a:pt x="21094" y="599567"/>
                  </a:lnTo>
                  <a:lnTo>
                    <a:pt x="35496" y="602170"/>
                  </a:lnTo>
                  <a:lnTo>
                    <a:pt x="150063" y="602170"/>
                  </a:lnTo>
                  <a:lnTo>
                    <a:pt x="161721" y="600176"/>
                  </a:lnTo>
                  <a:lnTo>
                    <a:pt x="171856" y="594702"/>
                  </a:lnTo>
                  <a:lnTo>
                    <a:pt x="179565" y="586498"/>
                  </a:lnTo>
                  <a:lnTo>
                    <a:pt x="182562" y="579564"/>
                  </a:lnTo>
                  <a:lnTo>
                    <a:pt x="183959" y="576338"/>
                  </a:lnTo>
                  <a:lnTo>
                    <a:pt x="216636" y="598538"/>
                  </a:lnTo>
                  <a:lnTo>
                    <a:pt x="237210" y="602170"/>
                  </a:lnTo>
                  <a:lnTo>
                    <a:pt x="603504" y="602170"/>
                  </a:lnTo>
                  <a:lnTo>
                    <a:pt x="603504" y="579564"/>
                  </a:lnTo>
                  <a:lnTo>
                    <a:pt x="603504" y="16129"/>
                  </a:lnTo>
                  <a:lnTo>
                    <a:pt x="603504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bject 70"/>
            <p:cNvSpPr/>
            <p:nvPr/>
          </p:nvSpPr>
          <p:spPr>
            <a:xfrm>
              <a:off x="121157" y="1785239"/>
              <a:ext cx="3027045" cy="693420"/>
            </a:xfrm>
            <a:custGeom>
              <a:avLst/>
              <a:gdLst/>
              <a:ahLst/>
              <a:cxnLst/>
              <a:rect l="l" t="t" r="r" b="b"/>
              <a:pathLst>
                <a:path w="3027045" h="693419">
                  <a:moveTo>
                    <a:pt x="2911094" y="0"/>
                  </a:moveTo>
                  <a:lnTo>
                    <a:pt x="115570" y="0"/>
                  </a:lnTo>
                  <a:lnTo>
                    <a:pt x="70583" y="9074"/>
                  </a:lnTo>
                  <a:lnTo>
                    <a:pt x="33848" y="33829"/>
                  </a:lnTo>
                  <a:lnTo>
                    <a:pt x="9081" y="70562"/>
                  </a:lnTo>
                  <a:lnTo>
                    <a:pt x="0" y="115569"/>
                  </a:lnTo>
                  <a:lnTo>
                    <a:pt x="0" y="577850"/>
                  </a:lnTo>
                  <a:lnTo>
                    <a:pt x="9081" y="622857"/>
                  </a:lnTo>
                  <a:lnTo>
                    <a:pt x="33848" y="659590"/>
                  </a:lnTo>
                  <a:lnTo>
                    <a:pt x="70583" y="684345"/>
                  </a:lnTo>
                  <a:lnTo>
                    <a:pt x="115570" y="693419"/>
                  </a:lnTo>
                  <a:lnTo>
                    <a:pt x="2911094" y="693419"/>
                  </a:lnTo>
                  <a:lnTo>
                    <a:pt x="2956101" y="684345"/>
                  </a:lnTo>
                  <a:lnTo>
                    <a:pt x="2992834" y="659590"/>
                  </a:lnTo>
                  <a:lnTo>
                    <a:pt x="3017589" y="622857"/>
                  </a:lnTo>
                  <a:lnTo>
                    <a:pt x="3026664" y="577850"/>
                  </a:lnTo>
                  <a:lnTo>
                    <a:pt x="3026664" y="115569"/>
                  </a:lnTo>
                  <a:lnTo>
                    <a:pt x="3017589" y="70562"/>
                  </a:lnTo>
                  <a:lnTo>
                    <a:pt x="2992834" y="33829"/>
                  </a:lnTo>
                  <a:lnTo>
                    <a:pt x="2956101" y="9074"/>
                  </a:lnTo>
                  <a:lnTo>
                    <a:pt x="2911094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4" name="object 7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0312" y="1813826"/>
              <a:ext cx="638556" cy="60667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</p:pic>
        <p:sp>
          <p:nvSpPr>
            <p:cNvPr id="15" name="object 75"/>
            <p:cNvSpPr/>
            <p:nvPr/>
          </p:nvSpPr>
          <p:spPr>
            <a:xfrm>
              <a:off x="113990" y="2536824"/>
              <a:ext cx="3027045" cy="893715"/>
            </a:xfrm>
            <a:custGeom>
              <a:avLst/>
              <a:gdLst/>
              <a:ahLst/>
              <a:cxnLst/>
              <a:rect l="l" t="t" r="r" b="b"/>
              <a:pathLst>
                <a:path w="3027045" h="696594">
                  <a:moveTo>
                    <a:pt x="2910586" y="0"/>
                  </a:moveTo>
                  <a:lnTo>
                    <a:pt x="116078" y="0"/>
                  </a:lnTo>
                  <a:lnTo>
                    <a:pt x="70894" y="9118"/>
                  </a:lnTo>
                  <a:lnTo>
                    <a:pt x="33997" y="33988"/>
                  </a:lnTo>
                  <a:lnTo>
                    <a:pt x="9121" y="70883"/>
                  </a:lnTo>
                  <a:lnTo>
                    <a:pt x="0" y="116077"/>
                  </a:lnTo>
                  <a:lnTo>
                    <a:pt x="0" y="580389"/>
                  </a:lnTo>
                  <a:lnTo>
                    <a:pt x="9121" y="625584"/>
                  </a:lnTo>
                  <a:lnTo>
                    <a:pt x="33997" y="662479"/>
                  </a:lnTo>
                  <a:lnTo>
                    <a:pt x="70894" y="687349"/>
                  </a:lnTo>
                  <a:lnTo>
                    <a:pt x="116078" y="696467"/>
                  </a:lnTo>
                  <a:lnTo>
                    <a:pt x="2910586" y="696467"/>
                  </a:lnTo>
                  <a:lnTo>
                    <a:pt x="2955780" y="687349"/>
                  </a:lnTo>
                  <a:lnTo>
                    <a:pt x="2992675" y="662479"/>
                  </a:lnTo>
                  <a:lnTo>
                    <a:pt x="3017545" y="625584"/>
                  </a:lnTo>
                  <a:lnTo>
                    <a:pt x="3026664" y="580389"/>
                  </a:lnTo>
                  <a:lnTo>
                    <a:pt x="3026664" y="116077"/>
                  </a:lnTo>
                  <a:lnTo>
                    <a:pt x="3017545" y="70883"/>
                  </a:lnTo>
                  <a:lnTo>
                    <a:pt x="2992675" y="33988"/>
                  </a:lnTo>
                  <a:lnTo>
                    <a:pt x="2955780" y="9118"/>
                  </a:lnTo>
                  <a:lnTo>
                    <a:pt x="2910586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bject 79"/>
            <p:cNvSpPr/>
            <p:nvPr/>
          </p:nvSpPr>
          <p:spPr>
            <a:xfrm>
              <a:off x="152584" y="3498471"/>
              <a:ext cx="3023029" cy="697451"/>
            </a:xfrm>
            <a:custGeom>
              <a:avLst/>
              <a:gdLst/>
              <a:ahLst/>
              <a:cxnLst/>
              <a:rect l="l" t="t" r="r" b="b"/>
              <a:pathLst>
                <a:path w="3027045" h="637539">
                  <a:moveTo>
                    <a:pt x="2920492" y="0"/>
                  </a:moveTo>
                  <a:lnTo>
                    <a:pt x="106172" y="0"/>
                  </a:lnTo>
                  <a:lnTo>
                    <a:pt x="64845" y="8338"/>
                  </a:lnTo>
                  <a:lnTo>
                    <a:pt x="31097" y="31083"/>
                  </a:lnTo>
                  <a:lnTo>
                    <a:pt x="8343" y="64829"/>
                  </a:lnTo>
                  <a:lnTo>
                    <a:pt x="0" y="106172"/>
                  </a:lnTo>
                  <a:lnTo>
                    <a:pt x="0" y="530860"/>
                  </a:lnTo>
                  <a:lnTo>
                    <a:pt x="8343" y="572202"/>
                  </a:lnTo>
                  <a:lnTo>
                    <a:pt x="31097" y="605948"/>
                  </a:lnTo>
                  <a:lnTo>
                    <a:pt x="64845" y="628693"/>
                  </a:lnTo>
                  <a:lnTo>
                    <a:pt x="106172" y="637032"/>
                  </a:lnTo>
                  <a:lnTo>
                    <a:pt x="2920492" y="637032"/>
                  </a:lnTo>
                  <a:lnTo>
                    <a:pt x="2961834" y="628693"/>
                  </a:lnTo>
                  <a:lnTo>
                    <a:pt x="2995580" y="605948"/>
                  </a:lnTo>
                  <a:lnTo>
                    <a:pt x="3018325" y="572202"/>
                  </a:lnTo>
                  <a:lnTo>
                    <a:pt x="3026664" y="530860"/>
                  </a:lnTo>
                  <a:lnTo>
                    <a:pt x="3026664" y="106172"/>
                  </a:lnTo>
                  <a:lnTo>
                    <a:pt x="3018325" y="64829"/>
                  </a:lnTo>
                  <a:lnTo>
                    <a:pt x="2995580" y="31083"/>
                  </a:lnTo>
                  <a:lnTo>
                    <a:pt x="2961834" y="8338"/>
                  </a:lnTo>
                  <a:lnTo>
                    <a:pt x="2920492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object 86"/>
            <p:cNvSpPr/>
            <p:nvPr/>
          </p:nvSpPr>
          <p:spPr>
            <a:xfrm>
              <a:off x="123062" y="4282976"/>
              <a:ext cx="3025140" cy="607199"/>
            </a:xfrm>
            <a:custGeom>
              <a:avLst/>
              <a:gdLst/>
              <a:ahLst/>
              <a:cxnLst/>
              <a:rect l="l" t="t" r="r" b="b"/>
              <a:pathLst>
                <a:path w="3025140" h="544195">
                  <a:moveTo>
                    <a:pt x="2934461" y="0"/>
                  </a:moveTo>
                  <a:lnTo>
                    <a:pt x="90678" y="0"/>
                  </a:lnTo>
                  <a:lnTo>
                    <a:pt x="55383" y="7131"/>
                  </a:lnTo>
                  <a:lnTo>
                    <a:pt x="26560" y="26574"/>
                  </a:lnTo>
                  <a:lnTo>
                    <a:pt x="7126" y="55399"/>
                  </a:lnTo>
                  <a:lnTo>
                    <a:pt x="0" y="90677"/>
                  </a:lnTo>
                  <a:lnTo>
                    <a:pt x="0" y="453389"/>
                  </a:lnTo>
                  <a:lnTo>
                    <a:pt x="7126" y="488668"/>
                  </a:lnTo>
                  <a:lnTo>
                    <a:pt x="26560" y="517493"/>
                  </a:lnTo>
                  <a:lnTo>
                    <a:pt x="55383" y="536936"/>
                  </a:lnTo>
                  <a:lnTo>
                    <a:pt x="90678" y="544067"/>
                  </a:lnTo>
                  <a:lnTo>
                    <a:pt x="2934461" y="544067"/>
                  </a:lnTo>
                  <a:lnTo>
                    <a:pt x="2969740" y="536936"/>
                  </a:lnTo>
                  <a:lnTo>
                    <a:pt x="2998565" y="517493"/>
                  </a:lnTo>
                  <a:lnTo>
                    <a:pt x="3018008" y="488668"/>
                  </a:lnTo>
                  <a:lnTo>
                    <a:pt x="3025140" y="453389"/>
                  </a:lnTo>
                  <a:lnTo>
                    <a:pt x="3025140" y="90677"/>
                  </a:lnTo>
                  <a:lnTo>
                    <a:pt x="3018008" y="55399"/>
                  </a:lnTo>
                  <a:lnTo>
                    <a:pt x="2998565" y="26574"/>
                  </a:lnTo>
                  <a:lnTo>
                    <a:pt x="2969740" y="7131"/>
                  </a:lnTo>
                  <a:lnTo>
                    <a:pt x="2934461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2" name="object 9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9592" y="2624582"/>
              <a:ext cx="638556" cy="63855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</p:pic>
        <p:sp>
          <p:nvSpPr>
            <p:cNvPr id="24" name="object 94"/>
            <p:cNvSpPr/>
            <p:nvPr/>
          </p:nvSpPr>
          <p:spPr>
            <a:xfrm>
              <a:off x="285185" y="3641018"/>
              <a:ext cx="547370" cy="443274"/>
            </a:xfrm>
            <a:custGeom>
              <a:avLst/>
              <a:gdLst/>
              <a:ahLst/>
              <a:cxnLst/>
              <a:rect l="l" t="t" r="r" b="b"/>
              <a:pathLst>
                <a:path w="547370" h="487679">
                  <a:moveTo>
                    <a:pt x="111182" y="156209"/>
                  </a:moveTo>
                  <a:lnTo>
                    <a:pt x="82701" y="157479"/>
                  </a:lnTo>
                  <a:lnTo>
                    <a:pt x="45716" y="165099"/>
                  </a:lnTo>
                  <a:lnTo>
                    <a:pt x="13669" y="179069"/>
                  </a:lnTo>
                  <a:lnTo>
                    <a:pt x="0" y="201929"/>
                  </a:lnTo>
                  <a:lnTo>
                    <a:pt x="0" y="444499"/>
                  </a:lnTo>
                  <a:lnTo>
                    <a:pt x="5303" y="458469"/>
                  </a:lnTo>
                  <a:lnTo>
                    <a:pt x="18286" y="469899"/>
                  </a:lnTo>
                  <a:lnTo>
                    <a:pt x="34561" y="477519"/>
                  </a:lnTo>
                  <a:lnTo>
                    <a:pt x="49738" y="481329"/>
                  </a:lnTo>
                  <a:lnTo>
                    <a:pt x="55590" y="483869"/>
                  </a:lnTo>
                  <a:lnTo>
                    <a:pt x="59980" y="483869"/>
                  </a:lnTo>
                  <a:lnTo>
                    <a:pt x="65831" y="485139"/>
                  </a:lnTo>
                  <a:lnTo>
                    <a:pt x="89649" y="487679"/>
                  </a:lnTo>
                  <a:lnTo>
                    <a:pt x="117033" y="487679"/>
                  </a:lnTo>
                  <a:lnTo>
                    <a:pt x="144417" y="486409"/>
                  </a:lnTo>
                  <a:lnTo>
                    <a:pt x="168235" y="481329"/>
                  </a:lnTo>
                  <a:lnTo>
                    <a:pt x="184876" y="477519"/>
                  </a:lnTo>
                  <a:lnTo>
                    <a:pt x="201517" y="468629"/>
                  </a:lnTo>
                  <a:lnTo>
                    <a:pt x="212895" y="458469"/>
                  </a:lnTo>
                  <a:lnTo>
                    <a:pt x="119411" y="458469"/>
                  </a:lnTo>
                  <a:lnTo>
                    <a:pt x="79523" y="457199"/>
                  </a:lnTo>
                  <a:lnTo>
                    <a:pt x="48275" y="452119"/>
                  </a:lnTo>
                  <a:lnTo>
                    <a:pt x="33120" y="445769"/>
                  </a:lnTo>
                  <a:lnTo>
                    <a:pt x="26880" y="440689"/>
                  </a:lnTo>
                  <a:lnTo>
                    <a:pt x="25851" y="431799"/>
                  </a:lnTo>
                  <a:lnTo>
                    <a:pt x="26331" y="415289"/>
                  </a:lnTo>
                  <a:lnTo>
                    <a:pt x="245762" y="415289"/>
                  </a:lnTo>
                  <a:lnTo>
                    <a:pt x="219438" y="411479"/>
                  </a:lnTo>
                  <a:lnTo>
                    <a:pt x="219438" y="400049"/>
                  </a:lnTo>
                  <a:lnTo>
                    <a:pt x="108255" y="400049"/>
                  </a:lnTo>
                  <a:lnTo>
                    <a:pt x="68758" y="397509"/>
                  </a:lnTo>
                  <a:lnTo>
                    <a:pt x="61443" y="396239"/>
                  </a:lnTo>
                  <a:lnTo>
                    <a:pt x="52665" y="393699"/>
                  </a:lnTo>
                  <a:lnTo>
                    <a:pt x="45350" y="391159"/>
                  </a:lnTo>
                  <a:lnTo>
                    <a:pt x="36573" y="388619"/>
                  </a:lnTo>
                  <a:lnTo>
                    <a:pt x="33646" y="387349"/>
                  </a:lnTo>
                  <a:lnTo>
                    <a:pt x="26331" y="380999"/>
                  </a:lnTo>
                  <a:lnTo>
                    <a:pt x="26331" y="355599"/>
                  </a:lnTo>
                  <a:lnTo>
                    <a:pt x="240768" y="355599"/>
                  </a:lnTo>
                  <a:lnTo>
                    <a:pt x="219438" y="350519"/>
                  </a:lnTo>
                  <a:lnTo>
                    <a:pt x="219438" y="340359"/>
                  </a:lnTo>
                  <a:lnTo>
                    <a:pt x="103867" y="340359"/>
                  </a:lnTo>
                  <a:lnTo>
                    <a:pt x="79363" y="339089"/>
                  </a:lnTo>
                  <a:lnTo>
                    <a:pt x="52665" y="334009"/>
                  </a:lnTo>
                  <a:lnTo>
                    <a:pt x="45350" y="332739"/>
                  </a:lnTo>
                  <a:lnTo>
                    <a:pt x="35109" y="328929"/>
                  </a:lnTo>
                  <a:lnTo>
                    <a:pt x="30721" y="325119"/>
                  </a:lnTo>
                  <a:lnTo>
                    <a:pt x="26949" y="321309"/>
                  </a:lnTo>
                  <a:lnTo>
                    <a:pt x="25783" y="314959"/>
                  </a:lnTo>
                  <a:lnTo>
                    <a:pt x="26331" y="297179"/>
                  </a:lnTo>
                  <a:lnTo>
                    <a:pt x="251841" y="297179"/>
                  </a:lnTo>
                  <a:lnTo>
                    <a:pt x="244127" y="295909"/>
                  </a:lnTo>
                  <a:lnTo>
                    <a:pt x="229522" y="294639"/>
                  </a:lnTo>
                  <a:lnTo>
                    <a:pt x="219438" y="290829"/>
                  </a:lnTo>
                  <a:lnTo>
                    <a:pt x="219438" y="280669"/>
                  </a:lnTo>
                  <a:lnTo>
                    <a:pt x="122885" y="280669"/>
                  </a:lnTo>
                  <a:lnTo>
                    <a:pt x="83431" y="279399"/>
                  </a:lnTo>
                  <a:lnTo>
                    <a:pt x="33738" y="267969"/>
                  </a:lnTo>
                  <a:lnTo>
                    <a:pt x="25874" y="252729"/>
                  </a:lnTo>
                  <a:lnTo>
                    <a:pt x="26331" y="237489"/>
                  </a:lnTo>
                  <a:lnTo>
                    <a:pt x="244300" y="237489"/>
                  </a:lnTo>
                  <a:lnTo>
                    <a:pt x="219438" y="232409"/>
                  </a:lnTo>
                  <a:lnTo>
                    <a:pt x="219438" y="220979"/>
                  </a:lnTo>
                  <a:lnTo>
                    <a:pt x="100941" y="220979"/>
                  </a:lnTo>
                  <a:lnTo>
                    <a:pt x="70174" y="218439"/>
                  </a:lnTo>
                  <a:lnTo>
                    <a:pt x="42424" y="212089"/>
                  </a:lnTo>
                  <a:lnTo>
                    <a:pt x="39499" y="209549"/>
                  </a:lnTo>
                  <a:lnTo>
                    <a:pt x="38036" y="209549"/>
                  </a:lnTo>
                  <a:lnTo>
                    <a:pt x="32185" y="207009"/>
                  </a:lnTo>
                  <a:lnTo>
                    <a:pt x="30721" y="205739"/>
                  </a:lnTo>
                  <a:lnTo>
                    <a:pt x="27795" y="204469"/>
                  </a:lnTo>
                  <a:lnTo>
                    <a:pt x="39681" y="195579"/>
                  </a:lnTo>
                  <a:lnTo>
                    <a:pt x="60345" y="190499"/>
                  </a:lnTo>
                  <a:lnTo>
                    <a:pt x="83752" y="186689"/>
                  </a:lnTo>
                  <a:lnTo>
                    <a:pt x="103867" y="185419"/>
                  </a:lnTo>
                  <a:lnTo>
                    <a:pt x="390592" y="185419"/>
                  </a:lnTo>
                  <a:lnTo>
                    <a:pt x="390592" y="180339"/>
                  </a:lnTo>
                  <a:lnTo>
                    <a:pt x="279412" y="180339"/>
                  </a:lnTo>
                  <a:lnTo>
                    <a:pt x="264190" y="179069"/>
                  </a:lnTo>
                  <a:lnTo>
                    <a:pt x="246502" y="177799"/>
                  </a:lnTo>
                  <a:lnTo>
                    <a:pt x="206266" y="166369"/>
                  </a:lnTo>
                  <a:lnTo>
                    <a:pt x="201882" y="163829"/>
                  </a:lnTo>
                  <a:lnTo>
                    <a:pt x="169699" y="163829"/>
                  </a:lnTo>
                  <a:lnTo>
                    <a:pt x="161996" y="162559"/>
                  </a:lnTo>
                  <a:lnTo>
                    <a:pt x="148669" y="160019"/>
                  </a:lnTo>
                  <a:lnTo>
                    <a:pt x="131228" y="157479"/>
                  </a:lnTo>
                  <a:lnTo>
                    <a:pt x="111182" y="156209"/>
                  </a:lnTo>
                  <a:close/>
                </a:path>
                <a:path w="547370" h="487679">
                  <a:moveTo>
                    <a:pt x="359884" y="440689"/>
                  </a:moveTo>
                  <a:lnTo>
                    <a:pt x="332079" y="440689"/>
                  </a:lnTo>
                  <a:lnTo>
                    <a:pt x="336147" y="454659"/>
                  </a:lnTo>
                  <a:lnTo>
                    <a:pt x="368652" y="477519"/>
                  </a:lnTo>
                  <a:lnTo>
                    <a:pt x="441623" y="487679"/>
                  </a:lnTo>
                  <a:lnTo>
                    <a:pt x="478309" y="485139"/>
                  </a:lnTo>
                  <a:lnTo>
                    <a:pt x="513483" y="478789"/>
                  </a:lnTo>
                  <a:lnTo>
                    <a:pt x="525599" y="473709"/>
                  </a:lnTo>
                  <a:lnTo>
                    <a:pt x="537988" y="466089"/>
                  </a:lnTo>
                  <a:lnTo>
                    <a:pt x="544506" y="459739"/>
                  </a:lnTo>
                  <a:lnTo>
                    <a:pt x="452047" y="459739"/>
                  </a:lnTo>
                  <a:lnTo>
                    <a:pt x="404314" y="457199"/>
                  </a:lnTo>
                  <a:lnTo>
                    <a:pt x="381069" y="452119"/>
                  </a:lnTo>
                  <a:lnTo>
                    <a:pt x="359884" y="440689"/>
                  </a:lnTo>
                  <a:close/>
                </a:path>
                <a:path w="547370" h="487679">
                  <a:moveTo>
                    <a:pt x="547114" y="415289"/>
                  </a:moveTo>
                  <a:lnTo>
                    <a:pt x="525193" y="415289"/>
                  </a:lnTo>
                  <a:lnTo>
                    <a:pt x="525406" y="424179"/>
                  </a:lnTo>
                  <a:lnTo>
                    <a:pt x="525498" y="431799"/>
                  </a:lnTo>
                  <a:lnTo>
                    <a:pt x="490630" y="454659"/>
                  </a:lnTo>
                  <a:lnTo>
                    <a:pt x="452047" y="459739"/>
                  </a:lnTo>
                  <a:lnTo>
                    <a:pt x="544506" y="459739"/>
                  </a:lnTo>
                  <a:lnTo>
                    <a:pt x="547114" y="457199"/>
                  </a:lnTo>
                  <a:lnTo>
                    <a:pt x="547114" y="415289"/>
                  </a:lnTo>
                  <a:close/>
                </a:path>
                <a:path w="547370" h="487679">
                  <a:moveTo>
                    <a:pt x="245762" y="415289"/>
                  </a:moveTo>
                  <a:lnTo>
                    <a:pt x="191642" y="415289"/>
                  </a:lnTo>
                  <a:lnTo>
                    <a:pt x="191642" y="440689"/>
                  </a:lnTo>
                  <a:lnTo>
                    <a:pt x="159573" y="453389"/>
                  </a:lnTo>
                  <a:lnTo>
                    <a:pt x="119411" y="458469"/>
                  </a:lnTo>
                  <a:lnTo>
                    <a:pt x="212895" y="458469"/>
                  </a:lnTo>
                  <a:lnTo>
                    <a:pt x="214317" y="457199"/>
                  </a:lnTo>
                  <a:lnTo>
                    <a:pt x="219438" y="440689"/>
                  </a:lnTo>
                  <a:lnTo>
                    <a:pt x="359884" y="440689"/>
                  </a:lnTo>
                  <a:lnTo>
                    <a:pt x="359884" y="417829"/>
                  </a:lnTo>
                  <a:lnTo>
                    <a:pt x="292376" y="417829"/>
                  </a:lnTo>
                  <a:lnTo>
                    <a:pt x="275028" y="416559"/>
                  </a:lnTo>
                  <a:lnTo>
                    <a:pt x="253220" y="416559"/>
                  </a:lnTo>
                  <a:lnTo>
                    <a:pt x="245762" y="415289"/>
                  </a:lnTo>
                  <a:close/>
                </a:path>
                <a:path w="547370" h="487679">
                  <a:moveTo>
                    <a:pt x="332079" y="440689"/>
                  </a:moveTo>
                  <a:lnTo>
                    <a:pt x="228225" y="440689"/>
                  </a:lnTo>
                  <a:lnTo>
                    <a:pt x="231148" y="443229"/>
                  </a:lnTo>
                  <a:lnTo>
                    <a:pt x="271374" y="445769"/>
                  </a:lnTo>
                  <a:lnTo>
                    <a:pt x="291626" y="445769"/>
                  </a:lnTo>
                  <a:lnTo>
                    <a:pt x="311601" y="444499"/>
                  </a:lnTo>
                  <a:lnTo>
                    <a:pt x="317446" y="444499"/>
                  </a:lnTo>
                  <a:lnTo>
                    <a:pt x="326234" y="443229"/>
                  </a:lnTo>
                  <a:lnTo>
                    <a:pt x="332079" y="440689"/>
                  </a:lnTo>
                  <a:close/>
                </a:path>
                <a:path w="547370" h="487679">
                  <a:moveTo>
                    <a:pt x="185791" y="415289"/>
                  </a:moveTo>
                  <a:lnTo>
                    <a:pt x="30721" y="415289"/>
                  </a:lnTo>
                  <a:lnTo>
                    <a:pt x="36573" y="419099"/>
                  </a:lnTo>
                  <a:lnTo>
                    <a:pt x="38036" y="419099"/>
                  </a:lnTo>
                  <a:lnTo>
                    <a:pt x="42424" y="420369"/>
                  </a:lnTo>
                  <a:lnTo>
                    <a:pt x="73717" y="426719"/>
                  </a:lnTo>
                  <a:lnTo>
                    <a:pt x="108439" y="429259"/>
                  </a:lnTo>
                  <a:lnTo>
                    <a:pt x="143435" y="426719"/>
                  </a:lnTo>
                  <a:lnTo>
                    <a:pt x="175550" y="420369"/>
                  </a:lnTo>
                  <a:lnTo>
                    <a:pt x="181401" y="419099"/>
                  </a:lnTo>
                  <a:lnTo>
                    <a:pt x="185791" y="415289"/>
                  </a:lnTo>
                  <a:close/>
                </a:path>
                <a:path w="547370" h="487679">
                  <a:moveTo>
                    <a:pt x="522271" y="415289"/>
                  </a:moveTo>
                  <a:lnTo>
                    <a:pt x="359884" y="415289"/>
                  </a:lnTo>
                  <a:lnTo>
                    <a:pt x="366167" y="417829"/>
                  </a:lnTo>
                  <a:lnTo>
                    <a:pt x="372866" y="419099"/>
                  </a:lnTo>
                  <a:lnTo>
                    <a:pt x="381487" y="421639"/>
                  </a:lnTo>
                  <a:lnTo>
                    <a:pt x="393534" y="424179"/>
                  </a:lnTo>
                  <a:lnTo>
                    <a:pt x="422626" y="427989"/>
                  </a:lnTo>
                  <a:lnTo>
                    <a:pt x="456249" y="427989"/>
                  </a:lnTo>
                  <a:lnTo>
                    <a:pt x="489598" y="425449"/>
                  </a:lnTo>
                  <a:lnTo>
                    <a:pt x="517867" y="416559"/>
                  </a:lnTo>
                  <a:lnTo>
                    <a:pt x="520809" y="416559"/>
                  </a:lnTo>
                  <a:lnTo>
                    <a:pt x="522271" y="415289"/>
                  </a:lnTo>
                  <a:close/>
                </a:path>
                <a:path w="547370" h="487679">
                  <a:moveTo>
                    <a:pt x="360844" y="380999"/>
                  </a:moveTo>
                  <a:lnTo>
                    <a:pt x="332079" y="380999"/>
                  </a:lnTo>
                  <a:lnTo>
                    <a:pt x="332079" y="412749"/>
                  </a:lnTo>
                  <a:lnTo>
                    <a:pt x="322140" y="414019"/>
                  </a:lnTo>
                  <a:lnTo>
                    <a:pt x="308493" y="416559"/>
                  </a:lnTo>
                  <a:lnTo>
                    <a:pt x="292376" y="417829"/>
                  </a:lnTo>
                  <a:lnTo>
                    <a:pt x="359884" y="417829"/>
                  </a:lnTo>
                  <a:lnTo>
                    <a:pt x="359884" y="415289"/>
                  </a:lnTo>
                  <a:lnTo>
                    <a:pt x="547114" y="415289"/>
                  </a:lnTo>
                  <a:lnTo>
                    <a:pt x="547114" y="400049"/>
                  </a:lnTo>
                  <a:lnTo>
                    <a:pt x="454421" y="400049"/>
                  </a:lnTo>
                  <a:lnTo>
                    <a:pt x="431569" y="398779"/>
                  </a:lnTo>
                  <a:lnTo>
                    <a:pt x="417389" y="398779"/>
                  </a:lnTo>
                  <a:lnTo>
                    <a:pt x="394531" y="396239"/>
                  </a:lnTo>
                  <a:lnTo>
                    <a:pt x="380363" y="391159"/>
                  </a:lnTo>
                  <a:lnTo>
                    <a:pt x="365433" y="386079"/>
                  </a:lnTo>
                  <a:lnTo>
                    <a:pt x="360844" y="380999"/>
                  </a:lnTo>
                  <a:close/>
                </a:path>
                <a:path w="547370" h="487679">
                  <a:moveTo>
                    <a:pt x="240768" y="355599"/>
                  </a:moveTo>
                  <a:lnTo>
                    <a:pt x="191642" y="355599"/>
                  </a:lnTo>
                  <a:lnTo>
                    <a:pt x="191789" y="360679"/>
                  </a:lnTo>
                  <a:lnTo>
                    <a:pt x="192008" y="370839"/>
                  </a:lnTo>
                  <a:lnTo>
                    <a:pt x="191642" y="377189"/>
                  </a:lnTo>
                  <a:lnTo>
                    <a:pt x="190179" y="382269"/>
                  </a:lnTo>
                  <a:lnTo>
                    <a:pt x="188716" y="386079"/>
                  </a:lnTo>
                  <a:lnTo>
                    <a:pt x="171162" y="391159"/>
                  </a:lnTo>
                  <a:lnTo>
                    <a:pt x="159893" y="394969"/>
                  </a:lnTo>
                  <a:lnTo>
                    <a:pt x="147938" y="397509"/>
                  </a:lnTo>
                  <a:lnTo>
                    <a:pt x="135160" y="398779"/>
                  </a:lnTo>
                  <a:lnTo>
                    <a:pt x="115570" y="398779"/>
                  </a:lnTo>
                  <a:lnTo>
                    <a:pt x="114108" y="400049"/>
                  </a:lnTo>
                  <a:lnTo>
                    <a:pt x="219438" y="400049"/>
                  </a:lnTo>
                  <a:lnTo>
                    <a:pt x="219438" y="380999"/>
                  </a:lnTo>
                  <a:lnTo>
                    <a:pt x="360844" y="380999"/>
                  </a:lnTo>
                  <a:lnTo>
                    <a:pt x="359697" y="379729"/>
                  </a:lnTo>
                  <a:lnTo>
                    <a:pt x="359239" y="370839"/>
                  </a:lnTo>
                  <a:lnTo>
                    <a:pt x="359303" y="367029"/>
                  </a:lnTo>
                  <a:lnTo>
                    <a:pt x="359690" y="359409"/>
                  </a:lnTo>
                  <a:lnTo>
                    <a:pt x="285065" y="359409"/>
                  </a:lnTo>
                  <a:lnTo>
                    <a:pt x="262779" y="358139"/>
                  </a:lnTo>
                  <a:lnTo>
                    <a:pt x="240768" y="355599"/>
                  </a:lnTo>
                  <a:close/>
                </a:path>
                <a:path w="547370" h="487679">
                  <a:moveTo>
                    <a:pt x="547114" y="355599"/>
                  </a:moveTo>
                  <a:lnTo>
                    <a:pt x="525193" y="355599"/>
                  </a:lnTo>
                  <a:lnTo>
                    <a:pt x="525193" y="380999"/>
                  </a:lnTo>
                  <a:lnTo>
                    <a:pt x="503975" y="392429"/>
                  </a:lnTo>
                  <a:lnTo>
                    <a:pt x="479470" y="397509"/>
                  </a:lnTo>
                  <a:lnTo>
                    <a:pt x="454421" y="400049"/>
                  </a:lnTo>
                  <a:lnTo>
                    <a:pt x="547114" y="400049"/>
                  </a:lnTo>
                  <a:lnTo>
                    <a:pt x="547114" y="355599"/>
                  </a:lnTo>
                  <a:close/>
                </a:path>
                <a:path w="547370" h="487679">
                  <a:moveTo>
                    <a:pt x="332079" y="380999"/>
                  </a:moveTo>
                  <a:lnTo>
                    <a:pt x="219438" y="380999"/>
                  </a:lnTo>
                  <a:lnTo>
                    <a:pt x="245762" y="383539"/>
                  </a:lnTo>
                  <a:lnTo>
                    <a:pt x="266250" y="386079"/>
                  </a:lnTo>
                  <a:lnTo>
                    <a:pt x="288928" y="386079"/>
                  </a:lnTo>
                  <a:lnTo>
                    <a:pt x="311602" y="384809"/>
                  </a:lnTo>
                  <a:lnTo>
                    <a:pt x="332079" y="380999"/>
                  </a:lnTo>
                  <a:close/>
                </a:path>
                <a:path w="547370" h="487679">
                  <a:moveTo>
                    <a:pt x="132394" y="367029"/>
                  </a:moveTo>
                  <a:lnTo>
                    <a:pt x="96553" y="367029"/>
                  </a:lnTo>
                  <a:lnTo>
                    <a:pt x="102267" y="368299"/>
                  </a:lnTo>
                  <a:lnTo>
                    <a:pt x="106062" y="369569"/>
                  </a:lnTo>
                  <a:lnTo>
                    <a:pt x="119960" y="369569"/>
                  </a:lnTo>
                  <a:lnTo>
                    <a:pt x="124805" y="368299"/>
                  </a:lnTo>
                  <a:lnTo>
                    <a:pt x="132394" y="367029"/>
                  </a:lnTo>
                  <a:close/>
                </a:path>
                <a:path w="547370" h="487679">
                  <a:moveTo>
                    <a:pt x="525193" y="355599"/>
                  </a:moveTo>
                  <a:lnTo>
                    <a:pt x="359884" y="355599"/>
                  </a:lnTo>
                  <a:lnTo>
                    <a:pt x="372518" y="360679"/>
                  </a:lnTo>
                  <a:lnTo>
                    <a:pt x="388585" y="364489"/>
                  </a:lnTo>
                  <a:lnTo>
                    <a:pt x="404931" y="367029"/>
                  </a:lnTo>
                  <a:lnTo>
                    <a:pt x="418397" y="369569"/>
                  </a:lnTo>
                  <a:lnTo>
                    <a:pt x="453509" y="369569"/>
                  </a:lnTo>
                  <a:lnTo>
                    <a:pt x="462471" y="368299"/>
                  </a:lnTo>
                  <a:lnTo>
                    <a:pt x="474908" y="368299"/>
                  </a:lnTo>
                  <a:lnTo>
                    <a:pt x="487159" y="365759"/>
                  </a:lnTo>
                  <a:lnTo>
                    <a:pt x="494466" y="364489"/>
                  </a:lnTo>
                  <a:lnTo>
                    <a:pt x="512022" y="360679"/>
                  </a:lnTo>
                  <a:lnTo>
                    <a:pt x="525193" y="355599"/>
                  </a:lnTo>
                  <a:close/>
                </a:path>
                <a:path w="547370" h="487679">
                  <a:moveTo>
                    <a:pt x="191642" y="355599"/>
                  </a:moveTo>
                  <a:lnTo>
                    <a:pt x="26331" y="355599"/>
                  </a:lnTo>
                  <a:lnTo>
                    <a:pt x="34309" y="358139"/>
                  </a:lnTo>
                  <a:lnTo>
                    <a:pt x="44070" y="361949"/>
                  </a:lnTo>
                  <a:lnTo>
                    <a:pt x="54104" y="364489"/>
                  </a:lnTo>
                  <a:lnTo>
                    <a:pt x="62904" y="365759"/>
                  </a:lnTo>
                  <a:lnTo>
                    <a:pt x="72894" y="367029"/>
                  </a:lnTo>
                  <a:lnTo>
                    <a:pt x="142177" y="367029"/>
                  </a:lnTo>
                  <a:lnTo>
                    <a:pt x="153606" y="365759"/>
                  </a:lnTo>
                  <a:lnTo>
                    <a:pt x="163047" y="364489"/>
                  </a:lnTo>
                  <a:lnTo>
                    <a:pt x="183025" y="359409"/>
                  </a:lnTo>
                  <a:lnTo>
                    <a:pt x="191642" y="355599"/>
                  </a:lnTo>
                  <a:close/>
                </a:path>
                <a:path w="547370" h="487679">
                  <a:moveTo>
                    <a:pt x="359884" y="322579"/>
                  </a:moveTo>
                  <a:lnTo>
                    <a:pt x="332079" y="322579"/>
                  </a:lnTo>
                  <a:lnTo>
                    <a:pt x="332079" y="353059"/>
                  </a:lnTo>
                  <a:lnTo>
                    <a:pt x="307217" y="356869"/>
                  </a:lnTo>
                  <a:lnTo>
                    <a:pt x="285065" y="359409"/>
                  </a:lnTo>
                  <a:lnTo>
                    <a:pt x="359690" y="359409"/>
                  </a:lnTo>
                  <a:lnTo>
                    <a:pt x="359884" y="355599"/>
                  </a:lnTo>
                  <a:lnTo>
                    <a:pt x="547114" y="355599"/>
                  </a:lnTo>
                  <a:lnTo>
                    <a:pt x="547114" y="340359"/>
                  </a:lnTo>
                  <a:lnTo>
                    <a:pt x="423788" y="340359"/>
                  </a:lnTo>
                  <a:lnTo>
                    <a:pt x="404129" y="337819"/>
                  </a:lnTo>
                  <a:lnTo>
                    <a:pt x="385019" y="334009"/>
                  </a:lnTo>
                  <a:lnTo>
                    <a:pt x="368652" y="327659"/>
                  </a:lnTo>
                  <a:lnTo>
                    <a:pt x="364268" y="325119"/>
                  </a:lnTo>
                  <a:lnTo>
                    <a:pt x="362807" y="323849"/>
                  </a:lnTo>
                  <a:lnTo>
                    <a:pt x="359884" y="322579"/>
                  </a:lnTo>
                  <a:close/>
                </a:path>
                <a:path w="547370" h="487679">
                  <a:moveTo>
                    <a:pt x="251841" y="297179"/>
                  </a:moveTo>
                  <a:lnTo>
                    <a:pt x="191642" y="297179"/>
                  </a:lnTo>
                  <a:lnTo>
                    <a:pt x="191642" y="322579"/>
                  </a:lnTo>
                  <a:lnTo>
                    <a:pt x="182637" y="327659"/>
                  </a:lnTo>
                  <a:lnTo>
                    <a:pt x="128371" y="339089"/>
                  </a:lnTo>
                  <a:lnTo>
                    <a:pt x="103867" y="340359"/>
                  </a:lnTo>
                  <a:lnTo>
                    <a:pt x="219438" y="340359"/>
                  </a:lnTo>
                  <a:lnTo>
                    <a:pt x="219438" y="321309"/>
                  </a:lnTo>
                  <a:lnTo>
                    <a:pt x="359884" y="321309"/>
                  </a:lnTo>
                  <a:lnTo>
                    <a:pt x="359884" y="298449"/>
                  </a:lnTo>
                  <a:lnTo>
                    <a:pt x="259555" y="298449"/>
                  </a:lnTo>
                  <a:lnTo>
                    <a:pt x="251841" y="297179"/>
                  </a:lnTo>
                  <a:close/>
                </a:path>
                <a:path w="547370" h="487679">
                  <a:moveTo>
                    <a:pt x="547114" y="297179"/>
                  </a:moveTo>
                  <a:lnTo>
                    <a:pt x="525193" y="297179"/>
                  </a:lnTo>
                  <a:lnTo>
                    <a:pt x="525924" y="314959"/>
                  </a:lnTo>
                  <a:lnTo>
                    <a:pt x="525193" y="320039"/>
                  </a:lnTo>
                  <a:lnTo>
                    <a:pt x="522271" y="323849"/>
                  </a:lnTo>
                  <a:lnTo>
                    <a:pt x="505992" y="331469"/>
                  </a:lnTo>
                  <a:lnTo>
                    <a:pt x="484227" y="336549"/>
                  </a:lnTo>
                  <a:lnTo>
                    <a:pt x="461365" y="340359"/>
                  </a:lnTo>
                  <a:lnTo>
                    <a:pt x="547114" y="340359"/>
                  </a:lnTo>
                  <a:lnTo>
                    <a:pt x="547114" y="297179"/>
                  </a:lnTo>
                  <a:close/>
                </a:path>
                <a:path w="547370" h="487679">
                  <a:moveTo>
                    <a:pt x="359884" y="321309"/>
                  </a:moveTo>
                  <a:lnTo>
                    <a:pt x="223822" y="321309"/>
                  </a:lnTo>
                  <a:lnTo>
                    <a:pt x="232609" y="323849"/>
                  </a:lnTo>
                  <a:lnTo>
                    <a:pt x="242839" y="323849"/>
                  </a:lnTo>
                  <a:lnTo>
                    <a:pt x="248704" y="325119"/>
                  </a:lnTo>
                  <a:lnTo>
                    <a:pt x="277960" y="327659"/>
                  </a:lnTo>
                  <a:lnTo>
                    <a:pt x="292725" y="327659"/>
                  </a:lnTo>
                  <a:lnTo>
                    <a:pt x="307217" y="325119"/>
                  </a:lnTo>
                  <a:lnTo>
                    <a:pt x="314523" y="325119"/>
                  </a:lnTo>
                  <a:lnTo>
                    <a:pt x="323311" y="322579"/>
                  </a:lnTo>
                  <a:lnTo>
                    <a:pt x="359884" y="322579"/>
                  </a:lnTo>
                  <a:lnTo>
                    <a:pt x="359884" y="321309"/>
                  </a:lnTo>
                  <a:close/>
                </a:path>
                <a:path w="547370" h="487679">
                  <a:moveTo>
                    <a:pt x="191642" y="297179"/>
                  </a:moveTo>
                  <a:lnTo>
                    <a:pt x="26331" y="297179"/>
                  </a:lnTo>
                  <a:lnTo>
                    <a:pt x="35887" y="298449"/>
                  </a:lnTo>
                  <a:lnTo>
                    <a:pt x="51202" y="303529"/>
                  </a:lnTo>
                  <a:lnTo>
                    <a:pt x="75295" y="307339"/>
                  </a:lnTo>
                  <a:lnTo>
                    <a:pt x="111182" y="308609"/>
                  </a:lnTo>
                  <a:lnTo>
                    <a:pt x="127160" y="308609"/>
                  </a:lnTo>
                  <a:lnTo>
                    <a:pt x="142452" y="307339"/>
                  </a:lnTo>
                  <a:lnTo>
                    <a:pt x="157470" y="304799"/>
                  </a:lnTo>
                  <a:lnTo>
                    <a:pt x="172625" y="300989"/>
                  </a:lnTo>
                  <a:lnTo>
                    <a:pt x="191642" y="297179"/>
                  </a:lnTo>
                  <a:close/>
                </a:path>
                <a:path w="547370" h="487679">
                  <a:moveTo>
                    <a:pt x="525193" y="297179"/>
                  </a:moveTo>
                  <a:lnTo>
                    <a:pt x="359884" y="297179"/>
                  </a:lnTo>
                  <a:lnTo>
                    <a:pt x="368337" y="298449"/>
                  </a:lnTo>
                  <a:lnTo>
                    <a:pt x="383648" y="303529"/>
                  </a:lnTo>
                  <a:lnTo>
                    <a:pt x="407191" y="307339"/>
                  </a:lnTo>
                  <a:lnTo>
                    <a:pt x="440337" y="308609"/>
                  </a:lnTo>
                  <a:lnTo>
                    <a:pt x="463565" y="308609"/>
                  </a:lnTo>
                  <a:lnTo>
                    <a:pt x="485698" y="306069"/>
                  </a:lnTo>
                  <a:lnTo>
                    <a:pt x="498450" y="303529"/>
                  </a:lnTo>
                  <a:lnTo>
                    <a:pt x="509830" y="300989"/>
                  </a:lnTo>
                  <a:lnTo>
                    <a:pt x="519017" y="298449"/>
                  </a:lnTo>
                  <a:lnTo>
                    <a:pt x="525193" y="297179"/>
                  </a:lnTo>
                  <a:close/>
                </a:path>
                <a:path w="547370" h="487679">
                  <a:moveTo>
                    <a:pt x="361345" y="262889"/>
                  </a:moveTo>
                  <a:lnTo>
                    <a:pt x="332079" y="262889"/>
                  </a:lnTo>
                  <a:lnTo>
                    <a:pt x="332079" y="292099"/>
                  </a:lnTo>
                  <a:lnTo>
                    <a:pt x="316743" y="295909"/>
                  </a:lnTo>
                  <a:lnTo>
                    <a:pt x="302640" y="298449"/>
                  </a:lnTo>
                  <a:lnTo>
                    <a:pt x="359884" y="298449"/>
                  </a:lnTo>
                  <a:lnTo>
                    <a:pt x="359884" y="297179"/>
                  </a:lnTo>
                  <a:lnTo>
                    <a:pt x="547114" y="297179"/>
                  </a:lnTo>
                  <a:lnTo>
                    <a:pt x="547114" y="280669"/>
                  </a:lnTo>
                  <a:lnTo>
                    <a:pt x="442531" y="280669"/>
                  </a:lnTo>
                  <a:lnTo>
                    <a:pt x="417254" y="279399"/>
                  </a:lnTo>
                  <a:lnTo>
                    <a:pt x="394996" y="275589"/>
                  </a:lnTo>
                  <a:lnTo>
                    <a:pt x="386031" y="274319"/>
                  </a:lnTo>
                  <a:lnTo>
                    <a:pt x="375971" y="270509"/>
                  </a:lnTo>
                  <a:lnTo>
                    <a:pt x="367012" y="266699"/>
                  </a:lnTo>
                  <a:lnTo>
                    <a:pt x="361345" y="262889"/>
                  </a:lnTo>
                  <a:close/>
                </a:path>
                <a:path w="547370" h="487679">
                  <a:moveTo>
                    <a:pt x="256097" y="237489"/>
                  </a:moveTo>
                  <a:lnTo>
                    <a:pt x="191642" y="237489"/>
                  </a:lnTo>
                  <a:lnTo>
                    <a:pt x="191642" y="262889"/>
                  </a:lnTo>
                  <a:lnTo>
                    <a:pt x="161241" y="275589"/>
                  </a:lnTo>
                  <a:lnTo>
                    <a:pt x="122885" y="280669"/>
                  </a:lnTo>
                  <a:lnTo>
                    <a:pt x="219438" y="280669"/>
                  </a:lnTo>
                  <a:lnTo>
                    <a:pt x="219438" y="261619"/>
                  </a:lnTo>
                  <a:lnTo>
                    <a:pt x="363455" y="261619"/>
                  </a:lnTo>
                  <a:lnTo>
                    <a:pt x="374005" y="255269"/>
                  </a:lnTo>
                  <a:lnTo>
                    <a:pt x="394623" y="250189"/>
                  </a:lnTo>
                  <a:lnTo>
                    <a:pt x="416889" y="246379"/>
                  </a:lnTo>
                  <a:lnTo>
                    <a:pt x="545784" y="246379"/>
                  </a:lnTo>
                  <a:lnTo>
                    <a:pt x="537805" y="238759"/>
                  </a:lnTo>
                  <a:lnTo>
                    <a:pt x="266250" y="238759"/>
                  </a:lnTo>
                  <a:lnTo>
                    <a:pt x="256097" y="237489"/>
                  </a:lnTo>
                  <a:close/>
                </a:path>
                <a:path w="547370" h="487679">
                  <a:moveTo>
                    <a:pt x="545784" y="246379"/>
                  </a:moveTo>
                  <a:lnTo>
                    <a:pt x="456866" y="246379"/>
                  </a:lnTo>
                  <a:lnTo>
                    <a:pt x="484044" y="248919"/>
                  </a:lnTo>
                  <a:lnTo>
                    <a:pt x="508755" y="253999"/>
                  </a:lnTo>
                  <a:lnTo>
                    <a:pt x="523732" y="262889"/>
                  </a:lnTo>
                  <a:lnTo>
                    <a:pt x="518055" y="267969"/>
                  </a:lnTo>
                  <a:lnTo>
                    <a:pt x="509092" y="271779"/>
                  </a:lnTo>
                  <a:lnTo>
                    <a:pt x="499036" y="274319"/>
                  </a:lnTo>
                  <a:lnTo>
                    <a:pt x="490082" y="275589"/>
                  </a:lnTo>
                  <a:lnTo>
                    <a:pt x="467813" y="280669"/>
                  </a:lnTo>
                  <a:lnTo>
                    <a:pt x="547114" y="280669"/>
                  </a:lnTo>
                  <a:lnTo>
                    <a:pt x="547114" y="247649"/>
                  </a:lnTo>
                  <a:lnTo>
                    <a:pt x="545784" y="246379"/>
                  </a:lnTo>
                  <a:close/>
                </a:path>
                <a:path w="547370" h="487679">
                  <a:moveTo>
                    <a:pt x="363455" y="261619"/>
                  </a:moveTo>
                  <a:lnTo>
                    <a:pt x="219438" y="261619"/>
                  </a:lnTo>
                  <a:lnTo>
                    <a:pt x="263510" y="266699"/>
                  </a:lnTo>
                  <a:lnTo>
                    <a:pt x="286298" y="266699"/>
                  </a:lnTo>
                  <a:lnTo>
                    <a:pt x="308678" y="265429"/>
                  </a:lnTo>
                  <a:lnTo>
                    <a:pt x="315985" y="265429"/>
                  </a:lnTo>
                  <a:lnTo>
                    <a:pt x="324772" y="262889"/>
                  </a:lnTo>
                  <a:lnTo>
                    <a:pt x="361345" y="262889"/>
                  </a:lnTo>
                  <a:lnTo>
                    <a:pt x="363455" y="261619"/>
                  </a:lnTo>
                  <a:close/>
                </a:path>
                <a:path w="547370" h="487679">
                  <a:moveTo>
                    <a:pt x="191642" y="237489"/>
                  </a:moveTo>
                  <a:lnTo>
                    <a:pt x="26331" y="237489"/>
                  </a:lnTo>
                  <a:lnTo>
                    <a:pt x="35132" y="238759"/>
                  </a:lnTo>
                  <a:lnTo>
                    <a:pt x="49555" y="243839"/>
                  </a:lnTo>
                  <a:lnTo>
                    <a:pt x="74677" y="248919"/>
                  </a:lnTo>
                  <a:lnTo>
                    <a:pt x="115570" y="250189"/>
                  </a:lnTo>
                  <a:lnTo>
                    <a:pt x="126291" y="250189"/>
                  </a:lnTo>
                  <a:lnTo>
                    <a:pt x="156533" y="246379"/>
                  </a:lnTo>
                  <a:lnTo>
                    <a:pt x="160921" y="246379"/>
                  </a:lnTo>
                  <a:lnTo>
                    <a:pt x="169699" y="242569"/>
                  </a:lnTo>
                  <a:lnTo>
                    <a:pt x="174087" y="241299"/>
                  </a:lnTo>
                  <a:lnTo>
                    <a:pt x="191642" y="237489"/>
                  </a:lnTo>
                  <a:close/>
                </a:path>
                <a:path w="547370" h="487679">
                  <a:moveTo>
                    <a:pt x="390592" y="195579"/>
                  </a:moveTo>
                  <a:lnTo>
                    <a:pt x="362807" y="195579"/>
                  </a:lnTo>
                  <a:lnTo>
                    <a:pt x="362807" y="220979"/>
                  </a:lnTo>
                  <a:lnTo>
                    <a:pt x="347650" y="228599"/>
                  </a:lnTo>
                  <a:lnTo>
                    <a:pt x="329339" y="233679"/>
                  </a:lnTo>
                  <a:lnTo>
                    <a:pt x="309110" y="237489"/>
                  </a:lnTo>
                  <a:lnTo>
                    <a:pt x="288199" y="238759"/>
                  </a:lnTo>
                  <a:lnTo>
                    <a:pt x="537805" y="238759"/>
                  </a:lnTo>
                  <a:lnTo>
                    <a:pt x="524983" y="231139"/>
                  </a:lnTo>
                  <a:lnTo>
                    <a:pt x="512022" y="226059"/>
                  </a:lnTo>
                  <a:lnTo>
                    <a:pt x="491704" y="220979"/>
                  </a:lnTo>
                  <a:lnTo>
                    <a:pt x="390592" y="220979"/>
                  </a:lnTo>
                  <a:lnTo>
                    <a:pt x="390592" y="195579"/>
                  </a:lnTo>
                  <a:close/>
                </a:path>
                <a:path w="547370" h="487679">
                  <a:moveTo>
                    <a:pt x="390592" y="185419"/>
                  </a:moveTo>
                  <a:lnTo>
                    <a:pt x="118062" y="185419"/>
                  </a:lnTo>
                  <a:lnTo>
                    <a:pt x="143160" y="187959"/>
                  </a:lnTo>
                  <a:lnTo>
                    <a:pt x="156533" y="190499"/>
                  </a:lnTo>
                  <a:lnTo>
                    <a:pt x="171870" y="194309"/>
                  </a:lnTo>
                  <a:lnTo>
                    <a:pt x="180487" y="196849"/>
                  </a:lnTo>
                  <a:lnTo>
                    <a:pt x="185539" y="199389"/>
                  </a:lnTo>
                  <a:lnTo>
                    <a:pt x="190179" y="201929"/>
                  </a:lnTo>
                  <a:lnTo>
                    <a:pt x="185790" y="207009"/>
                  </a:lnTo>
                  <a:lnTo>
                    <a:pt x="131708" y="219709"/>
                  </a:lnTo>
                  <a:lnTo>
                    <a:pt x="100941" y="220979"/>
                  </a:lnTo>
                  <a:lnTo>
                    <a:pt x="219438" y="220979"/>
                  </a:lnTo>
                  <a:lnTo>
                    <a:pt x="219438" y="201929"/>
                  </a:lnTo>
                  <a:lnTo>
                    <a:pt x="334712" y="201929"/>
                  </a:lnTo>
                  <a:lnTo>
                    <a:pt x="354019" y="196849"/>
                  </a:lnTo>
                  <a:lnTo>
                    <a:pt x="356961" y="196849"/>
                  </a:lnTo>
                  <a:lnTo>
                    <a:pt x="358423" y="195579"/>
                  </a:lnTo>
                  <a:lnTo>
                    <a:pt x="390592" y="195579"/>
                  </a:lnTo>
                  <a:lnTo>
                    <a:pt x="390592" y="185419"/>
                  </a:lnTo>
                  <a:close/>
                </a:path>
                <a:path w="547370" h="487679">
                  <a:moveTo>
                    <a:pt x="428705" y="215899"/>
                  </a:moveTo>
                  <a:lnTo>
                    <a:pt x="400841" y="218439"/>
                  </a:lnTo>
                  <a:lnTo>
                    <a:pt x="396457" y="220979"/>
                  </a:lnTo>
                  <a:lnTo>
                    <a:pt x="491704" y="220979"/>
                  </a:lnTo>
                  <a:lnTo>
                    <a:pt x="486624" y="219709"/>
                  </a:lnTo>
                  <a:lnTo>
                    <a:pt x="458075" y="217169"/>
                  </a:lnTo>
                  <a:lnTo>
                    <a:pt x="428705" y="215899"/>
                  </a:lnTo>
                  <a:close/>
                </a:path>
                <a:path w="547370" h="487679">
                  <a:moveTo>
                    <a:pt x="334712" y="201929"/>
                  </a:moveTo>
                  <a:lnTo>
                    <a:pt x="219438" y="201929"/>
                  </a:lnTo>
                  <a:lnTo>
                    <a:pt x="244300" y="205739"/>
                  </a:lnTo>
                  <a:lnTo>
                    <a:pt x="270089" y="208279"/>
                  </a:lnTo>
                  <a:lnTo>
                    <a:pt x="300263" y="207009"/>
                  </a:lnTo>
                  <a:lnTo>
                    <a:pt x="329886" y="203199"/>
                  </a:lnTo>
                  <a:lnTo>
                    <a:pt x="334712" y="201929"/>
                  </a:lnTo>
                  <a:close/>
                </a:path>
                <a:path w="547370" h="487679">
                  <a:moveTo>
                    <a:pt x="390592" y="134619"/>
                  </a:moveTo>
                  <a:lnTo>
                    <a:pt x="362807" y="134619"/>
                  </a:lnTo>
                  <a:lnTo>
                    <a:pt x="362807" y="160019"/>
                  </a:lnTo>
                  <a:lnTo>
                    <a:pt x="356961" y="165099"/>
                  </a:lnTo>
                  <a:lnTo>
                    <a:pt x="352558" y="167639"/>
                  </a:lnTo>
                  <a:lnTo>
                    <a:pt x="345251" y="168909"/>
                  </a:lnTo>
                  <a:lnTo>
                    <a:pt x="329001" y="173989"/>
                  </a:lnTo>
                  <a:lnTo>
                    <a:pt x="296495" y="179069"/>
                  </a:lnTo>
                  <a:lnTo>
                    <a:pt x="279412" y="180339"/>
                  </a:lnTo>
                  <a:lnTo>
                    <a:pt x="390592" y="180339"/>
                  </a:lnTo>
                  <a:lnTo>
                    <a:pt x="390592" y="134619"/>
                  </a:lnTo>
                  <a:close/>
                </a:path>
                <a:path w="547370" h="487679">
                  <a:moveTo>
                    <a:pt x="316478" y="0"/>
                  </a:moveTo>
                  <a:lnTo>
                    <a:pt x="243508" y="0"/>
                  </a:lnTo>
                  <a:lnTo>
                    <a:pt x="221333" y="2539"/>
                  </a:lnTo>
                  <a:lnTo>
                    <a:pt x="184328" y="16509"/>
                  </a:lnTo>
                  <a:lnTo>
                    <a:pt x="169699" y="36829"/>
                  </a:lnTo>
                  <a:lnTo>
                    <a:pt x="169699" y="163829"/>
                  </a:lnTo>
                  <a:lnTo>
                    <a:pt x="201882" y="163829"/>
                  </a:lnTo>
                  <a:lnTo>
                    <a:pt x="197498" y="160019"/>
                  </a:lnTo>
                  <a:lnTo>
                    <a:pt x="197498" y="134619"/>
                  </a:lnTo>
                  <a:lnTo>
                    <a:pt x="390592" y="134619"/>
                  </a:lnTo>
                  <a:lnTo>
                    <a:pt x="390592" y="119379"/>
                  </a:lnTo>
                  <a:lnTo>
                    <a:pt x="265971" y="119379"/>
                  </a:lnTo>
                  <a:lnTo>
                    <a:pt x="250886" y="118109"/>
                  </a:lnTo>
                  <a:lnTo>
                    <a:pt x="235801" y="115569"/>
                  </a:lnTo>
                  <a:lnTo>
                    <a:pt x="222360" y="114299"/>
                  </a:lnTo>
                  <a:lnTo>
                    <a:pt x="204899" y="107949"/>
                  </a:lnTo>
                  <a:lnTo>
                    <a:pt x="197861" y="101599"/>
                  </a:lnTo>
                  <a:lnTo>
                    <a:pt x="196982" y="92709"/>
                  </a:lnTo>
                  <a:lnTo>
                    <a:pt x="197103" y="85089"/>
                  </a:lnTo>
                  <a:lnTo>
                    <a:pt x="197498" y="74929"/>
                  </a:lnTo>
                  <a:lnTo>
                    <a:pt x="390592" y="74929"/>
                  </a:lnTo>
                  <a:lnTo>
                    <a:pt x="390592" y="59689"/>
                  </a:lnTo>
                  <a:lnTo>
                    <a:pt x="258847" y="59689"/>
                  </a:lnTo>
                  <a:lnTo>
                    <a:pt x="228129" y="54609"/>
                  </a:lnTo>
                  <a:lnTo>
                    <a:pt x="213592" y="50799"/>
                  </a:lnTo>
                  <a:lnTo>
                    <a:pt x="206266" y="48259"/>
                  </a:lnTo>
                  <a:lnTo>
                    <a:pt x="201882" y="46989"/>
                  </a:lnTo>
                  <a:lnTo>
                    <a:pt x="197498" y="41909"/>
                  </a:lnTo>
                  <a:lnTo>
                    <a:pt x="203343" y="39369"/>
                  </a:lnTo>
                  <a:lnTo>
                    <a:pt x="206266" y="35559"/>
                  </a:lnTo>
                  <a:lnTo>
                    <a:pt x="212131" y="34289"/>
                  </a:lnTo>
                  <a:lnTo>
                    <a:pt x="217976" y="31749"/>
                  </a:lnTo>
                  <a:lnTo>
                    <a:pt x="223822" y="31749"/>
                  </a:lnTo>
                  <a:lnTo>
                    <a:pt x="253043" y="25399"/>
                  </a:lnTo>
                  <a:lnTo>
                    <a:pt x="383044" y="25399"/>
                  </a:lnTo>
                  <a:lnTo>
                    <a:pt x="379437" y="20319"/>
                  </a:lnTo>
                  <a:lnTo>
                    <a:pt x="367757" y="12699"/>
                  </a:lnTo>
                  <a:lnTo>
                    <a:pt x="354019" y="7619"/>
                  </a:lnTo>
                  <a:lnTo>
                    <a:pt x="316478" y="0"/>
                  </a:lnTo>
                  <a:close/>
                </a:path>
                <a:path w="547370" h="487679">
                  <a:moveTo>
                    <a:pt x="358423" y="134619"/>
                  </a:moveTo>
                  <a:lnTo>
                    <a:pt x="197498" y="134619"/>
                  </a:lnTo>
                  <a:lnTo>
                    <a:pt x="203823" y="135889"/>
                  </a:lnTo>
                  <a:lnTo>
                    <a:pt x="209741" y="138429"/>
                  </a:lnTo>
                  <a:lnTo>
                    <a:pt x="218681" y="140969"/>
                  </a:lnTo>
                  <a:lnTo>
                    <a:pt x="234071" y="146049"/>
                  </a:lnTo>
                  <a:lnTo>
                    <a:pt x="262665" y="148589"/>
                  </a:lnTo>
                  <a:lnTo>
                    <a:pt x="293862" y="148589"/>
                  </a:lnTo>
                  <a:lnTo>
                    <a:pt x="324786" y="144779"/>
                  </a:lnTo>
                  <a:lnTo>
                    <a:pt x="352558" y="138429"/>
                  </a:lnTo>
                  <a:lnTo>
                    <a:pt x="358423" y="134619"/>
                  </a:lnTo>
                  <a:close/>
                </a:path>
                <a:path w="547370" h="487679">
                  <a:moveTo>
                    <a:pt x="390592" y="74929"/>
                  </a:moveTo>
                  <a:lnTo>
                    <a:pt x="362807" y="74929"/>
                  </a:lnTo>
                  <a:lnTo>
                    <a:pt x="362875" y="78739"/>
                  </a:lnTo>
                  <a:lnTo>
                    <a:pt x="362990" y="92709"/>
                  </a:lnTo>
                  <a:lnTo>
                    <a:pt x="321292" y="115569"/>
                  </a:lnTo>
                  <a:lnTo>
                    <a:pt x="297951" y="119379"/>
                  </a:lnTo>
                  <a:lnTo>
                    <a:pt x="390592" y="119379"/>
                  </a:lnTo>
                  <a:lnTo>
                    <a:pt x="390592" y="74929"/>
                  </a:lnTo>
                  <a:close/>
                </a:path>
                <a:path w="547370" h="487679">
                  <a:moveTo>
                    <a:pt x="362807" y="74929"/>
                  </a:moveTo>
                  <a:lnTo>
                    <a:pt x="197498" y="74929"/>
                  </a:lnTo>
                  <a:lnTo>
                    <a:pt x="210116" y="80009"/>
                  </a:lnTo>
                  <a:lnTo>
                    <a:pt x="224927" y="83819"/>
                  </a:lnTo>
                  <a:lnTo>
                    <a:pt x="240286" y="86359"/>
                  </a:lnTo>
                  <a:lnTo>
                    <a:pt x="254549" y="88899"/>
                  </a:lnTo>
                  <a:lnTo>
                    <a:pt x="308678" y="88899"/>
                  </a:lnTo>
                  <a:lnTo>
                    <a:pt x="317446" y="86359"/>
                  </a:lnTo>
                  <a:lnTo>
                    <a:pt x="323311" y="85089"/>
                  </a:lnTo>
                  <a:lnTo>
                    <a:pt x="333179" y="83819"/>
                  </a:lnTo>
                  <a:lnTo>
                    <a:pt x="344148" y="81279"/>
                  </a:lnTo>
                  <a:lnTo>
                    <a:pt x="354572" y="78739"/>
                  </a:lnTo>
                  <a:lnTo>
                    <a:pt x="362807" y="74929"/>
                  </a:lnTo>
                  <a:close/>
                </a:path>
                <a:path w="547370" h="487679">
                  <a:moveTo>
                    <a:pt x="383044" y="25399"/>
                  </a:moveTo>
                  <a:lnTo>
                    <a:pt x="279422" y="25399"/>
                  </a:lnTo>
                  <a:lnTo>
                    <a:pt x="305800" y="26669"/>
                  </a:lnTo>
                  <a:lnTo>
                    <a:pt x="329157" y="30479"/>
                  </a:lnTo>
                  <a:lnTo>
                    <a:pt x="339124" y="31749"/>
                  </a:lnTo>
                  <a:lnTo>
                    <a:pt x="346347" y="34289"/>
                  </a:lnTo>
                  <a:lnTo>
                    <a:pt x="353022" y="36829"/>
                  </a:lnTo>
                  <a:lnTo>
                    <a:pt x="361345" y="41909"/>
                  </a:lnTo>
                  <a:lnTo>
                    <a:pt x="346209" y="52069"/>
                  </a:lnTo>
                  <a:lnTo>
                    <a:pt x="321475" y="57149"/>
                  </a:lnTo>
                  <a:lnTo>
                    <a:pt x="295096" y="59689"/>
                  </a:lnTo>
                  <a:lnTo>
                    <a:pt x="390592" y="59689"/>
                  </a:lnTo>
                  <a:lnTo>
                    <a:pt x="390592" y="46989"/>
                  </a:lnTo>
                  <a:lnTo>
                    <a:pt x="387552" y="31749"/>
                  </a:lnTo>
                  <a:lnTo>
                    <a:pt x="383044" y="25399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6" name="object 9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1754" y="4370772"/>
              <a:ext cx="547114" cy="44586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</p:pic>
        <p:sp>
          <p:nvSpPr>
            <p:cNvPr id="27" name="object 103"/>
            <p:cNvSpPr/>
            <p:nvPr/>
          </p:nvSpPr>
          <p:spPr>
            <a:xfrm>
              <a:off x="239592" y="5950165"/>
              <a:ext cx="448309" cy="448309"/>
            </a:xfrm>
            <a:custGeom>
              <a:avLst/>
              <a:gdLst/>
              <a:ahLst/>
              <a:cxnLst/>
              <a:rect l="l" t="t" r="r" b="b"/>
              <a:pathLst>
                <a:path w="448309" h="448310">
                  <a:moveTo>
                    <a:pt x="125793" y="68313"/>
                  </a:moveTo>
                  <a:lnTo>
                    <a:pt x="124587" y="58737"/>
                  </a:lnTo>
                  <a:lnTo>
                    <a:pt x="111417" y="45554"/>
                  </a:lnTo>
                  <a:lnTo>
                    <a:pt x="111417" y="64719"/>
                  </a:lnTo>
                  <a:lnTo>
                    <a:pt x="110210" y="70713"/>
                  </a:lnTo>
                  <a:lnTo>
                    <a:pt x="110210" y="83896"/>
                  </a:lnTo>
                  <a:lnTo>
                    <a:pt x="111417" y="87503"/>
                  </a:lnTo>
                  <a:lnTo>
                    <a:pt x="104228" y="94691"/>
                  </a:lnTo>
                  <a:lnTo>
                    <a:pt x="100634" y="95885"/>
                  </a:lnTo>
                  <a:lnTo>
                    <a:pt x="89852" y="95885"/>
                  </a:lnTo>
                  <a:lnTo>
                    <a:pt x="89852" y="58737"/>
                  </a:lnTo>
                  <a:lnTo>
                    <a:pt x="103022" y="58737"/>
                  </a:lnTo>
                  <a:lnTo>
                    <a:pt x="106616" y="61125"/>
                  </a:lnTo>
                  <a:lnTo>
                    <a:pt x="111417" y="64719"/>
                  </a:lnTo>
                  <a:lnTo>
                    <a:pt x="111417" y="45554"/>
                  </a:lnTo>
                  <a:lnTo>
                    <a:pt x="74269" y="45554"/>
                  </a:lnTo>
                  <a:lnTo>
                    <a:pt x="74269" y="95885"/>
                  </a:lnTo>
                  <a:lnTo>
                    <a:pt x="65887" y="95885"/>
                  </a:lnTo>
                  <a:lnTo>
                    <a:pt x="65887" y="109067"/>
                  </a:lnTo>
                  <a:lnTo>
                    <a:pt x="74269" y="109067"/>
                  </a:lnTo>
                  <a:lnTo>
                    <a:pt x="74269" y="117462"/>
                  </a:lnTo>
                  <a:lnTo>
                    <a:pt x="65887" y="117462"/>
                  </a:lnTo>
                  <a:lnTo>
                    <a:pt x="65887" y="130632"/>
                  </a:lnTo>
                  <a:lnTo>
                    <a:pt x="74269" y="130632"/>
                  </a:lnTo>
                  <a:lnTo>
                    <a:pt x="74269" y="151028"/>
                  </a:lnTo>
                  <a:lnTo>
                    <a:pt x="89852" y="151028"/>
                  </a:lnTo>
                  <a:lnTo>
                    <a:pt x="89852" y="130632"/>
                  </a:lnTo>
                  <a:lnTo>
                    <a:pt x="100634" y="130632"/>
                  </a:lnTo>
                  <a:lnTo>
                    <a:pt x="100634" y="117462"/>
                  </a:lnTo>
                  <a:lnTo>
                    <a:pt x="89852" y="117462"/>
                  </a:lnTo>
                  <a:lnTo>
                    <a:pt x="89852" y="109067"/>
                  </a:lnTo>
                  <a:lnTo>
                    <a:pt x="105422" y="109067"/>
                  </a:lnTo>
                  <a:lnTo>
                    <a:pt x="113804" y="107873"/>
                  </a:lnTo>
                  <a:lnTo>
                    <a:pt x="125793" y="93484"/>
                  </a:lnTo>
                  <a:lnTo>
                    <a:pt x="125793" y="68313"/>
                  </a:lnTo>
                  <a:close/>
                </a:path>
                <a:path w="448309" h="448310">
                  <a:moveTo>
                    <a:pt x="130581" y="359575"/>
                  </a:moveTo>
                  <a:lnTo>
                    <a:pt x="116205" y="359575"/>
                  </a:lnTo>
                  <a:lnTo>
                    <a:pt x="116205" y="375158"/>
                  </a:lnTo>
                  <a:lnTo>
                    <a:pt x="130581" y="375158"/>
                  </a:lnTo>
                  <a:lnTo>
                    <a:pt x="130581" y="359575"/>
                  </a:lnTo>
                  <a:close/>
                </a:path>
                <a:path w="448309" h="448310">
                  <a:moveTo>
                    <a:pt x="130581" y="345173"/>
                  </a:moveTo>
                  <a:lnTo>
                    <a:pt x="0" y="345173"/>
                  </a:lnTo>
                  <a:lnTo>
                    <a:pt x="0" y="359143"/>
                  </a:lnTo>
                  <a:lnTo>
                    <a:pt x="0" y="375653"/>
                  </a:lnTo>
                  <a:lnTo>
                    <a:pt x="0" y="448068"/>
                  </a:lnTo>
                  <a:lnTo>
                    <a:pt x="130581" y="448068"/>
                  </a:lnTo>
                  <a:lnTo>
                    <a:pt x="130581" y="432816"/>
                  </a:lnTo>
                  <a:lnTo>
                    <a:pt x="14376" y="432816"/>
                  </a:lnTo>
                  <a:lnTo>
                    <a:pt x="14376" y="418846"/>
                  </a:lnTo>
                  <a:lnTo>
                    <a:pt x="116205" y="418846"/>
                  </a:lnTo>
                  <a:lnTo>
                    <a:pt x="116205" y="432689"/>
                  </a:lnTo>
                  <a:lnTo>
                    <a:pt x="130581" y="432689"/>
                  </a:lnTo>
                  <a:lnTo>
                    <a:pt x="130581" y="375653"/>
                  </a:lnTo>
                  <a:lnTo>
                    <a:pt x="116205" y="375653"/>
                  </a:lnTo>
                  <a:lnTo>
                    <a:pt x="116205" y="389636"/>
                  </a:lnTo>
                  <a:lnTo>
                    <a:pt x="116205" y="403606"/>
                  </a:lnTo>
                  <a:lnTo>
                    <a:pt x="14376" y="403606"/>
                  </a:lnTo>
                  <a:lnTo>
                    <a:pt x="14376" y="389636"/>
                  </a:lnTo>
                  <a:lnTo>
                    <a:pt x="116205" y="389636"/>
                  </a:lnTo>
                  <a:lnTo>
                    <a:pt x="116205" y="375653"/>
                  </a:lnTo>
                  <a:lnTo>
                    <a:pt x="14376" y="375653"/>
                  </a:lnTo>
                  <a:lnTo>
                    <a:pt x="14376" y="359143"/>
                  </a:lnTo>
                  <a:lnTo>
                    <a:pt x="130581" y="359143"/>
                  </a:lnTo>
                  <a:lnTo>
                    <a:pt x="130581" y="345173"/>
                  </a:lnTo>
                  <a:close/>
                </a:path>
                <a:path w="448309" h="448310">
                  <a:moveTo>
                    <a:pt x="276758" y="359575"/>
                  </a:moveTo>
                  <a:lnTo>
                    <a:pt x="262369" y="359575"/>
                  </a:lnTo>
                  <a:lnTo>
                    <a:pt x="262369" y="375158"/>
                  </a:lnTo>
                  <a:lnTo>
                    <a:pt x="276758" y="375158"/>
                  </a:lnTo>
                  <a:lnTo>
                    <a:pt x="276758" y="359575"/>
                  </a:lnTo>
                  <a:close/>
                </a:path>
                <a:path w="448309" h="448310">
                  <a:moveTo>
                    <a:pt x="276758" y="286740"/>
                  </a:moveTo>
                  <a:lnTo>
                    <a:pt x="144957" y="286740"/>
                  </a:lnTo>
                  <a:lnTo>
                    <a:pt x="144957" y="301980"/>
                  </a:lnTo>
                  <a:lnTo>
                    <a:pt x="144957" y="315950"/>
                  </a:lnTo>
                  <a:lnTo>
                    <a:pt x="144957" y="446786"/>
                  </a:lnTo>
                  <a:lnTo>
                    <a:pt x="276758" y="446786"/>
                  </a:lnTo>
                  <a:lnTo>
                    <a:pt x="276758" y="375653"/>
                  </a:lnTo>
                  <a:lnTo>
                    <a:pt x="262369" y="375653"/>
                  </a:lnTo>
                  <a:lnTo>
                    <a:pt x="262369" y="389636"/>
                  </a:lnTo>
                  <a:lnTo>
                    <a:pt x="262369" y="403606"/>
                  </a:lnTo>
                  <a:lnTo>
                    <a:pt x="189293" y="403606"/>
                  </a:lnTo>
                  <a:lnTo>
                    <a:pt x="189293" y="418846"/>
                  </a:lnTo>
                  <a:lnTo>
                    <a:pt x="262369" y="418846"/>
                  </a:lnTo>
                  <a:lnTo>
                    <a:pt x="262369" y="432816"/>
                  </a:lnTo>
                  <a:lnTo>
                    <a:pt x="160540" y="432816"/>
                  </a:lnTo>
                  <a:lnTo>
                    <a:pt x="160540" y="418846"/>
                  </a:lnTo>
                  <a:lnTo>
                    <a:pt x="174917" y="418846"/>
                  </a:lnTo>
                  <a:lnTo>
                    <a:pt x="174917" y="403606"/>
                  </a:lnTo>
                  <a:lnTo>
                    <a:pt x="160540" y="403606"/>
                  </a:lnTo>
                  <a:lnTo>
                    <a:pt x="160540" y="389636"/>
                  </a:lnTo>
                  <a:lnTo>
                    <a:pt x="262369" y="389636"/>
                  </a:lnTo>
                  <a:lnTo>
                    <a:pt x="262369" y="375653"/>
                  </a:lnTo>
                  <a:lnTo>
                    <a:pt x="160540" y="375653"/>
                  </a:lnTo>
                  <a:lnTo>
                    <a:pt x="160540" y="359143"/>
                  </a:lnTo>
                  <a:lnTo>
                    <a:pt x="276758" y="359143"/>
                  </a:lnTo>
                  <a:lnTo>
                    <a:pt x="276758" y="345186"/>
                  </a:lnTo>
                  <a:lnTo>
                    <a:pt x="276758" y="302044"/>
                  </a:lnTo>
                  <a:lnTo>
                    <a:pt x="262369" y="302044"/>
                  </a:lnTo>
                  <a:lnTo>
                    <a:pt x="262369" y="315950"/>
                  </a:lnTo>
                  <a:lnTo>
                    <a:pt x="262369" y="331203"/>
                  </a:lnTo>
                  <a:lnTo>
                    <a:pt x="262369" y="345173"/>
                  </a:lnTo>
                  <a:lnTo>
                    <a:pt x="160540" y="345173"/>
                  </a:lnTo>
                  <a:lnTo>
                    <a:pt x="160540" y="331203"/>
                  </a:lnTo>
                  <a:lnTo>
                    <a:pt x="262369" y="331203"/>
                  </a:lnTo>
                  <a:lnTo>
                    <a:pt x="262369" y="315950"/>
                  </a:lnTo>
                  <a:lnTo>
                    <a:pt x="160540" y="315950"/>
                  </a:lnTo>
                  <a:lnTo>
                    <a:pt x="160540" y="301980"/>
                  </a:lnTo>
                  <a:lnTo>
                    <a:pt x="276758" y="301980"/>
                  </a:lnTo>
                  <a:lnTo>
                    <a:pt x="276758" y="286740"/>
                  </a:lnTo>
                  <a:close/>
                </a:path>
                <a:path w="448309" h="448310">
                  <a:moveTo>
                    <a:pt x="422897" y="359575"/>
                  </a:moveTo>
                  <a:lnTo>
                    <a:pt x="408520" y="359575"/>
                  </a:lnTo>
                  <a:lnTo>
                    <a:pt x="408520" y="375158"/>
                  </a:lnTo>
                  <a:lnTo>
                    <a:pt x="422897" y="375158"/>
                  </a:lnTo>
                  <a:lnTo>
                    <a:pt x="422897" y="359575"/>
                  </a:lnTo>
                  <a:close/>
                </a:path>
                <a:path w="448309" h="448310">
                  <a:moveTo>
                    <a:pt x="422897" y="228307"/>
                  </a:moveTo>
                  <a:lnTo>
                    <a:pt x="408520" y="228307"/>
                  </a:lnTo>
                  <a:lnTo>
                    <a:pt x="408520" y="243547"/>
                  </a:lnTo>
                  <a:lnTo>
                    <a:pt x="408520" y="257517"/>
                  </a:lnTo>
                  <a:lnTo>
                    <a:pt x="408520" y="271500"/>
                  </a:lnTo>
                  <a:lnTo>
                    <a:pt x="408520" y="286740"/>
                  </a:lnTo>
                  <a:lnTo>
                    <a:pt x="394144" y="286740"/>
                  </a:lnTo>
                  <a:lnTo>
                    <a:pt x="394144" y="301980"/>
                  </a:lnTo>
                  <a:lnTo>
                    <a:pt x="408520" y="301980"/>
                  </a:lnTo>
                  <a:lnTo>
                    <a:pt x="408520" y="315950"/>
                  </a:lnTo>
                  <a:lnTo>
                    <a:pt x="408520" y="331203"/>
                  </a:lnTo>
                  <a:lnTo>
                    <a:pt x="408520" y="345173"/>
                  </a:lnTo>
                  <a:lnTo>
                    <a:pt x="306705" y="345173"/>
                  </a:lnTo>
                  <a:lnTo>
                    <a:pt x="306705" y="331203"/>
                  </a:lnTo>
                  <a:lnTo>
                    <a:pt x="408520" y="331203"/>
                  </a:lnTo>
                  <a:lnTo>
                    <a:pt x="408520" y="315950"/>
                  </a:lnTo>
                  <a:lnTo>
                    <a:pt x="306705" y="315950"/>
                  </a:lnTo>
                  <a:lnTo>
                    <a:pt x="306705" y="301980"/>
                  </a:lnTo>
                  <a:lnTo>
                    <a:pt x="378574" y="301980"/>
                  </a:lnTo>
                  <a:lnTo>
                    <a:pt x="378574" y="286740"/>
                  </a:lnTo>
                  <a:lnTo>
                    <a:pt x="306705" y="286740"/>
                  </a:lnTo>
                  <a:lnTo>
                    <a:pt x="306705" y="271500"/>
                  </a:lnTo>
                  <a:lnTo>
                    <a:pt x="408520" y="271500"/>
                  </a:lnTo>
                  <a:lnTo>
                    <a:pt x="408520" y="257517"/>
                  </a:lnTo>
                  <a:lnTo>
                    <a:pt x="306705" y="257517"/>
                  </a:lnTo>
                  <a:lnTo>
                    <a:pt x="306705" y="243547"/>
                  </a:lnTo>
                  <a:lnTo>
                    <a:pt x="408520" y="243547"/>
                  </a:lnTo>
                  <a:lnTo>
                    <a:pt x="408520" y="228307"/>
                  </a:lnTo>
                  <a:lnTo>
                    <a:pt x="291109" y="228307"/>
                  </a:lnTo>
                  <a:lnTo>
                    <a:pt x="291109" y="243547"/>
                  </a:lnTo>
                  <a:lnTo>
                    <a:pt x="291109" y="257517"/>
                  </a:lnTo>
                  <a:lnTo>
                    <a:pt x="291109" y="448068"/>
                  </a:lnTo>
                  <a:lnTo>
                    <a:pt x="422897" y="448068"/>
                  </a:lnTo>
                  <a:lnTo>
                    <a:pt x="422897" y="432816"/>
                  </a:lnTo>
                  <a:lnTo>
                    <a:pt x="306705" y="432816"/>
                  </a:lnTo>
                  <a:lnTo>
                    <a:pt x="306705" y="418846"/>
                  </a:lnTo>
                  <a:lnTo>
                    <a:pt x="408520" y="418846"/>
                  </a:lnTo>
                  <a:lnTo>
                    <a:pt x="408520" y="432689"/>
                  </a:lnTo>
                  <a:lnTo>
                    <a:pt x="422897" y="432689"/>
                  </a:lnTo>
                  <a:lnTo>
                    <a:pt x="422897" y="375653"/>
                  </a:lnTo>
                  <a:lnTo>
                    <a:pt x="408520" y="375653"/>
                  </a:lnTo>
                  <a:lnTo>
                    <a:pt x="408520" y="389636"/>
                  </a:lnTo>
                  <a:lnTo>
                    <a:pt x="408520" y="403606"/>
                  </a:lnTo>
                  <a:lnTo>
                    <a:pt x="306705" y="403606"/>
                  </a:lnTo>
                  <a:lnTo>
                    <a:pt x="306705" y="389636"/>
                  </a:lnTo>
                  <a:lnTo>
                    <a:pt x="408520" y="389636"/>
                  </a:lnTo>
                  <a:lnTo>
                    <a:pt x="408520" y="375653"/>
                  </a:lnTo>
                  <a:lnTo>
                    <a:pt x="306705" y="375653"/>
                  </a:lnTo>
                  <a:lnTo>
                    <a:pt x="306705" y="359143"/>
                  </a:lnTo>
                  <a:lnTo>
                    <a:pt x="422897" y="359143"/>
                  </a:lnTo>
                  <a:lnTo>
                    <a:pt x="422897" y="345186"/>
                  </a:lnTo>
                  <a:lnTo>
                    <a:pt x="422897" y="243306"/>
                  </a:lnTo>
                  <a:lnTo>
                    <a:pt x="422897" y="228307"/>
                  </a:lnTo>
                  <a:close/>
                </a:path>
                <a:path w="448309" h="448310">
                  <a:moveTo>
                    <a:pt x="448056" y="0"/>
                  </a:moveTo>
                  <a:lnTo>
                    <a:pt x="330771" y="0"/>
                  </a:lnTo>
                  <a:lnTo>
                    <a:pt x="327355" y="2095"/>
                  </a:lnTo>
                  <a:lnTo>
                    <a:pt x="322745" y="8534"/>
                  </a:lnTo>
                  <a:lnTo>
                    <a:pt x="321068" y="16776"/>
                  </a:lnTo>
                  <a:lnTo>
                    <a:pt x="322745" y="25209"/>
                  </a:lnTo>
                  <a:lnTo>
                    <a:pt x="327355" y="32067"/>
                  </a:lnTo>
                  <a:lnTo>
                    <a:pt x="334213" y="36664"/>
                  </a:lnTo>
                  <a:lnTo>
                    <a:pt x="342633" y="38354"/>
                  </a:lnTo>
                  <a:lnTo>
                    <a:pt x="376174" y="38354"/>
                  </a:lnTo>
                  <a:lnTo>
                    <a:pt x="268363" y="146215"/>
                  </a:lnTo>
                  <a:lnTo>
                    <a:pt x="239598" y="128244"/>
                  </a:lnTo>
                  <a:lnTo>
                    <a:pt x="210845" y="110261"/>
                  </a:lnTo>
                  <a:lnTo>
                    <a:pt x="2387" y="273278"/>
                  </a:lnTo>
                  <a:lnTo>
                    <a:pt x="10782" y="285267"/>
                  </a:lnTo>
                  <a:lnTo>
                    <a:pt x="212051" y="128244"/>
                  </a:lnTo>
                  <a:lnTo>
                    <a:pt x="270751" y="164211"/>
                  </a:lnTo>
                  <a:lnTo>
                    <a:pt x="288734" y="146215"/>
                  </a:lnTo>
                  <a:lnTo>
                    <a:pt x="410933" y="23964"/>
                  </a:lnTo>
                  <a:lnTo>
                    <a:pt x="339051" y="23964"/>
                  </a:lnTo>
                  <a:lnTo>
                    <a:pt x="335445" y="20370"/>
                  </a:lnTo>
                  <a:lnTo>
                    <a:pt x="335445" y="11976"/>
                  </a:lnTo>
                  <a:lnTo>
                    <a:pt x="339051" y="9588"/>
                  </a:lnTo>
                  <a:lnTo>
                    <a:pt x="437273" y="9588"/>
                  </a:lnTo>
                  <a:lnTo>
                    <a:pt x="437273" y="107873"/>
                  </a:lnTo>
                  <a:lnTo>
                    <a:pt x="434886" y="111467"/>
                  </a:lnTo>
                  <a:lnTo>
                    <a:pt x="426504" y="111467"/>
                  </a:lnTo>
                  <a:lnTo>
                    <a:pt x="422897" y="107873"/>
                  </a:lnTo>
                  <a:lnTo>
                    <a:pt x="422897" y="77914"/>
                  </a:lnTo>
                  <a:lnTo>
                    <a:pt x="422897" y="43154"/>
                  </a:lnTo>
                  <a:lnTo>
                    <a:pt x="275539" y="190563"/>
                  </a:lnTo>
                  <a:lnTo>
                    <a:pt x="242150" y="171386"/>
                  </a:lnTo>
                  <a:lnTo>
                    <a:pt x="210845" y="153416"/>
                  </a:lnTo>
                  <a:lnTo>
                    <a:pt x="23952" y="303237"/>
                  </a:lnTo>
                  <a:lnTo>
                    <a:pt x="33540" y="314020"/>
                  </a:lnTo>
                  <a:lnTo>
                    <a:pt x="212051" y="171386"/>
                  </a:lnTo>
                  <a:lnTo>
                    <a:pt x="277952" y="208559"/>
                  </a:lnTo>
                  <a:lnTo>
                    <a:pt x="295935" y="190563"/>
                  </a:lnTo>
                  <a:lnTo>
                    <a:pt x="408520" y="77914"/>
                  </a:lnTo>
                  <a:lnTo>
                    <a:pt x="408520" y="104279"/>
                  </a:lnTo>
                  <a:lnTo>
                    <a:pt x="410210" y="112699"/>
                  </a:lnTo>
                  <a:lnTo>
                    <a:pt x="414820" y="119557"/>
                  </a:lnTo>
                  <a:lnTo>
                    <a:pt x="421678" y="124167"/>
                  </a:lnTo>
                  <a:lnTo>
                    <a:pt x="430098" y="125844"/>
                  </a:lnTo>
                  <a:lnTo>
                    <a:pt x="438518" y="124167"/>
                  </a:lnTo>
                  <a:lnTo>
                    <a:pt x="445376" y="119557"/>
                  </a:lnTo>
                  <a:lnTo>
                    <a:pt x="448056" y="115570"/>
                  </a:lnTo>
                  <a:lnTo>
                    <a:pt x="448056" y="111467"/>
                  </a:lnTo>
                  <a:lnTo>
                    <a:pt x="448056" y="9588"/>
                  </a:lnTo>
                  <a:lnTo>
                    <a:pt x="448056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>
                <a:solidFill>
                  <a:sysClr val="windowText" lastClr="000000"/>
                </a:solidFill>
              </a:endParaRPr>
            </a:p>
          </p:txBody>
        </p:sp>
      </p:grpSp>
      <p:graphicFrame>
        <p:nvGraphicFramePr>
          <p:cNvPr id="28" name="Таблиц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647746"/>
              </p:ext>
            </p:extLst>
          </p:nvPr>
        </p:nvGraphicFramePr>
        <p:xfrm>
          <a:off x="3633968" y="849549"/>
          <a:ext cx="8021851" cy="5550950"/>
        </p:xfrm>
        <a:graphic>
          <a:graphicData uri="http://schemas.openxmlformats.org/drawingml/2006/table">
            <a:tbl>
              <a:tblPr/>
              <a:tblGrid>
                <a:gridCol w="2968167"/>
                <a:gridCol w="1011921"/>
                <a:gridCol w="843148"/>
                <a:gridCol w="884779"/>
                <a:gridCol w="808635"/>
                <a:gridCol w="761069"/>
                <a:gridCol w="744132"/>
              </a:tblGrid>
              <a:tr h="3692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Показатель</a:t>
                      </a: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единица измерения</a:t>
                      </a: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2024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2025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2026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2027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2028</a:t>
                      </a: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64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ОБЪЕМ ИНВЕСТИЦИЙ В ОСНОВНОЙ КАПИТАЛ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прирост / снижение к предыдущему году, в 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млн.руб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.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-14 353,2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-220,2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-45,0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88,1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51,3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845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ТЕМП РОСТА ПРОМЫШЛЕННОГО ПРОИЗВОДСТВА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прирост / снижение к предыдущему году, в 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млн.руб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.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976,1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387,2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593,4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567,7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456,6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93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ОБОРОТ РОЗНИЧНОЙ ТОРГОВЛИ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прирост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/ снижение к предыдущему году, в </a:t>
                      </a:r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млн.руб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.</a:t>
                      </a: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1 729,9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702,9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656,9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696,9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787,5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2763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ОБОРОТ ОБЩЕСТВЕННОГО ПИТАНИЯ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прирост / снижение к предыдущему году, в 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млн.руб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310,0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299,0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206,4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185,4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181,4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630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СРЕДНЕМЕСЯЧНАЯ НАЧИСЛЕННАЯ ЗАРАБОТНАЯ ПЛАТА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%</a:t>
                      </a:r>
                    </a:p>
                    <a:p>
                      <a:pPr algn="ctr" rtl="0" font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 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к предыдущему году</a:t>
                      </a: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118,8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111,9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100,7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101,2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101,2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048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ЧИСЛЕННОСТЬ НАСЕЛЕНИЯ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kern="1200" dirty="0" err="1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тыс.чел</a:t>
                      </a:r>
                      <a:r>
                        <a:rPr lang="ru-RU" sz="1050" kern="1200" dirty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.</a:t>
                      </a: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52,1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52,3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52,4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52,5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kern="1200" dirty="0" smtClean="0">
                          <a:solidFill>
                            <a:schemeClr val="tx1"/>
                          </a:solidFill>
                          <a:latin typeface="Corki" panose="00000500000000000000"/>
                          <a:ea typeface="+mj-ea"/>
                          <a:cs typeface="+mj-cs"/>
                        </a:rPr>
                        <a:t>52,6</a:t>
                      </a:r>
                      <a:endParaRPr lang="ru-RU" sz="1700" kern="1200" dirty="0">
                        <a:solidFill>
                          <a:schemeClr val="tx1"/>
                        </a:solidFill>
                        <a:latin typeface="Corki" panose="00000500000000000000"/>
                        <a:ea typeface="+mj-ea"/>
                        <a:cs typeface="+mj-cs"/>
                      </a:endParaRPr>
                    </a:p>
                  </a:txBody>
                  <a:tcPr marL="4689" marR="4689" marT="4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180634" y="1244358"/>
            <a:ext cx="191689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orki" panose="00000500000000000000"/>
                <a:ea typeface="+mj-ea"/>
                <a:cs typeface="+mj-cs"/>
              </a:rPr>
              <a:t>ИНВЕСТИЦИИ</a:t>
            </a:r>
            <a:endParaRPr lang="ru-RU" sz="2400" b="1" dirty="0">
              <a:solidFill>
                <a:schemeClr val="bg1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120304" y="1996068"/>
            <a:ext cx="214501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orki" panose="00000500000000000000"/>
                <a:ea typeface="+mj-ea"/>
                <a:cs typeface="+mj-cs"/>
              </a:rPr>
              <a:t>ПРОМЫШЛЕННОЕ ПРОИЗВОДСТВО</a:t>
            </a:r>
            <a:endParaRPr lang="ru-RU" sz="2400" b="1" dirty="0">
              <a:solidFill>
                <a:schemeClr val="bg1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120304" y="3157502"/>
            <a:ext cx="226489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orki" panose="00000500000000000000"/>
                <a:ea typeface="+mj-ea"/>
                <a:cs typeface="+mj-cs"/>
              </a:rPr>
              <a:t>ПОТРЕБИТЕЛЬСКИЙ РЫНОК</a:t>
            </a:r>
            <a:endParaRPr lang="ru-RU" sz="2400" b="1" dirty="0">
              <a:solidFill>
                <a:schemeClr val="bg1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006631" y="4466951"/>
            <a:ext cx="226489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orki" panose="00000500000000000000"/>
                <a:ea typeface="+mj-ea"/>
                <a:cs typeface="+mj-cs"/>
              </a:rPr>
              <a:t>УРОВЕНЬ ЖИЗНИ</a:t>
            </a:r>
            <a:endParaRPr lang="ru-RU" sz="2400" b="1" dirty="0">
              <a:solidFill>
                <a:schemeClr val="bg1"/>
              </a:solidFill>
              <a:latin typeface="Corki" panose="00000500000000000000"/>
              <a:ea typeface="+mj-ea"/>
              <a:cs typeface="+mj-cs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039530" y="5411148"/>
            <a:ext cx="226489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Corki" panose="00000500000000000000"/>
                <a:ea typeface="+mj-ea"/>
                <a:cs typeface="+mj-cs"/>
              </a:rPr>
              <a:t>ДЕМОГРАФИЯ</a:t>
            </a:r>
            <a:endParaRPr lang="ru-RU" sz="2400" b="1" dirty="0">
              <a:solidFill>
                <a:schemeClr val="bg1"/>
              </a:solidFill>
              <a:latin typeface="Corki" panose="0000050000000000000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92328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212511"/>
            <a:ext cx="12236928" cy="514256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latin typeface="Corki" panose="00000500000000000000" pitchFamily="2" charset="-52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68266" y="345334"/>
            <a:ext cx="7300395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7966">
              <a:lnSpc>
                <a:spcPct val="90000"/>
              </a:lnSpc>
              <a:spcBef>
                <a:spcPct val="0"/>
              </a:spcBef>
            </a:pP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Corki" panose="00000500000000000000" pitchFamily="2" charset="-52"/>
              </a:rPr>
              <a:t>ОСНОВНЫЕ ПАРАМЕТРЫ БЮДЖЕТА ЗАТО г. СЕВЕРОМОРСК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72548"/>
              </p:ext>
            </p:extLst>
          </p:nvPr>
        </p:nvGraphicFramePr>
        <p:xfrm>
          <a:off x="708797" y="2011072"/>
          <a:ext cx="10819334" cy="34117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32466"/>
                <a:gridCol w="1778803"/>
                <a:gridCol w="1779824"/>
                <a:gridCol w="1672517"/>
                <a:gridCol w="1663950"/>
                <a:gridCol w="1691774"/>
              </a:tblGrid>
              <a:tr h="526680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Показатель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2025 год  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2026 год 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отклонение</a:t>
                      </a:r>
                      <a:endParaRPr lang="ru-RU" sz="2400" b="1" kern="1200" dirty="0">
                        <a:solidFill>
                          <a:schemeClr val="bg1"/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2027 год 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2028 год 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</a:tr>
              <a:tr h="754088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ДОХОДЫ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5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996 546,9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6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197 448,2   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200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901,3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558 335,6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421 765,9   </a:t>
                      </a:r>
                    </a:p>
                  </a:txBody>
                  <a:tcPr marL="9525" marR="9525" marT="9525" marB="0" anchor="ctr"/>
                </a:tc>
              </a:tr>
              <a:tr h="704088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РАСХОДЫ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6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293 290,2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6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484 778,3   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191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488,1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747 470,6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617 990,9   </a:t>
                      </a:r>
                    </a:p>
                  </a:txBody>
                  <a:tcPr marL="9525" marR="9525" marT="9525" marB="0" anchor="ctr"/>
                </a:tc>
              </a:tr>
              <a:tr h="685800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ДЕФИЦИТ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296 743,3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287 330,1   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9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413,2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 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189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135,0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196 225,0   </a:t>
                      </a: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МУНИЦИПАЛЬНЫЙ ДОЛГ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    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180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948,4   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180 948,4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370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083,4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566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308,4   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33EC27A-4884-1E46-CB12-83C3D8ED8F33}"/>
              </a:ext>
            </a:extLst>
          </p:cNvPr>
          <p:cNvSpPr txBox="1"/>
          <p:nvPr/>
        </p:nvSpPr>
        <p:spPr>
          <a:xfrm>
            <a:off x="10946784" y="1524632"/>
            <a:ext cx="100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тыс.рублей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0041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-9986" y="796542"/>
            <a:ext cx="12236928" cy="5971905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latin typeface="Corki" panose="00000500000000000000" pitchFamily="2" charset="-52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32539" y="182569"/>
            <a:ext cx="41953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Corki" panose="00000500000000000000" pitchFamily="2" charset="-52"/>
                <a:ea typeface="+mj-ea"/>
                <a:cs typeface="+mj-cs"/>
              </a:rPr>
              <a:t>СТРУКТУРА ДОХОДОВ БЮДЖЕТА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792936983"/>
              </p:ext>
            </p:extLst>
          </p:nvPr>
        </p:nvGraphicFramePr>
        <p:xfrm>
          <a:off x="-102953" y="2538323"/>
          <a:ext cx="4576592" cy="3776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796327" y="3800494"/>
            <a:ext cx="1055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>
                    <a:lumMod val="95000"/>
                  </a:schemeClr>
                </a:solidFill>
                <a:latin typeface="Corki" panose="00000500000000000000" pitchFamily="2" charset="-52"/>
              </a:rPr>
              <a:t>Налоговые доходы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18562" y="5647440"/>
            <a:ext cx="1055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Corki" panose="00000500000000000000" pitchFamily="2" charset="-52"/>
              </a:rPr>
              <a:t>Неналоговые доходы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83417" y="5355052"/>
            <a:ext cx="1334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>
                <a:solidFill>
                  <a:schemeClr val="bg1">
                    <a:lumMod val="95000"/>
                  </a:schemeClr>
                </a:solidFill>
                <a:latin typeface="Corki" panose="00000500000000000000" pitchFamily="2" charset="-52"/>
              </a:rPr>
              <a:t>Безвозмезные</a:t>
            </a:r>
            <a:r>
              <a:rPr lang="ru-RU" sz="1600" dirty="0">
                <a:latin typeface="Corki" panose="00000500000000000000" pitchFamily="2" charset="-52"/>
              </a:rPr>
              <a:t> </a:t>
            </a:r>
            <a:r>
              <a:rPr lang="ru-RU" sz="1600" dirty="0">
                <a:solidFill>
                  <a:schemeClr val="bg1">
                    <a:lumMod val="95000"/>
                  </a:schemeClr>
                </a:solidFill>
                <a:latin typeface="Corki" panose="00000500000000000000" pitchFamily="2" charset="-52"/>
              </a:rPr>
              <a:t>поступления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3753952" y="5245555"/>
            <a:ext cx="0" cy="439322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570495" y="1235033"/>
            <a:ext cx="7323453" cy="1430963"/>
          </a:xfrm>
          <a:prstGeom prst="rect">
            <a:avLst/>
          </a:prstGeom>
          <a:solidFill>
            <a:srgbClr val="EBEBEB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4547689" y="3173412"/>
            <a:ext cx="7346259" cy="1416741"/>
          </a:xfrm>
          <a:prstGeom prst="rect">
            <a:avLst/>
          </a:prstGeom>
          <a:solidFill>
            <a:srgbClr val="EBEBEB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4530604" y="5216568"/>
            <a:ext cx="7325593" cy="1384721"/>
          </a:xfrm>
          <a:prstGeom prst="rect">
            <a:avLst/>
          </a:prstGeom>
          <a:solidFill>
            <a:srgbClr val="EBEBEB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139983" y="1237066"/>
            <a:ext cx="41439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200" b="1" dirty="0">
                <a:latin typeface="Corki" panose="00000500000000000000" pitchFamily="2" charset="-52"/>
                <a:cs typeface="Times New Roman" pitchFamily="18" charset="0"/>
              </a:rPr>
              <a:t>ВСЕГО</a:t>
            </a:r>
            <a:r>
              <a:rPr lang="ru-RU" sz="2000" b="1" dirty="0">
                <a:latin typeface="Corki" panose="00000500000000000000" pitchFamily="2" charset="-52"/>
                <a:cs typeface="Times New Roman" pitchFamily="18" charset="0"/>
              </a:rPr>
              <a:t> ДОХОДОВ </a:t>
            </a:r>
          </a:p>
          <a:p>
            <a:pPr lvl="0" algn="ctr"/>
            <a:r>
              <a:rPr lang="ru-RU" sz="2800" b="1" dirty="0">
                <a:latin typeface="Corki" panose="00000500000000000000" pitchFamily="2" charset="-52"/>
                <a:cs typeface="Times New Roman" pitchFamily="18" charset="0"/>
              </a:rPr>
              <a:t>на 2026 год – 6 197 448,2 тыс. руб.</a:t>
            </a:r>
            <a:endParaRPr lang="ru-RU" sz="2800" b="1" dirty="0">
              <a:latin typeface="Corki" panose="00000500000000000000" pitchFamily="2" charset="-52"/>
            </a:endParaRP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878792" y="2736885"/>
            <a:ext cx="2566657" cy="585428"/>
          </a:xfrm>
          <a:prstGeom prst="round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Неналоговые доходы</a:t>
            </a:r>
            <a:endParaRPr lang="ru-RU" sz="16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27" name="Скругленный прямоугольник 2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878792" y="847127"/>
            <a:ext cx="2566657" cy="536109"/>
          </a:xfrm>
          <a:prstGeom prst="round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Налоговые доходы</a:t>
            </a:r>
            <a:endParaRPr lang="ru-RU" sz="16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28" name="Скругленный прямоугольник 2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579398" y="4687175"/>
            <a:ext cx="3282840" cy="633028"/>
          </a:xfrm>
          <a:prstGeom prst="round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Безвозмездные поступления</a:t>
            </a:r>
            <a:endParaRPr lang="ru-RU" sz="16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68" name="Скругленный прямоугольник 6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4681311" y="1912629"/>
            <a:ext cx="1451341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1 516 924,5</a:t>
            </a:r>
          </a:p>
        </p:txBody>
      </p:sp>
      <p:sp>
        <p:nvSpPr>
          <p:cNvPr id="71" name="Скругленный прямоугольник 70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082740" y="1900847"/>
            <a:ext cx="1529263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1 823 283,6</a:t>
            </a:r>
          </a:p>
        </p:txBody>
      </p:sp>
      <p:sp>
        <p:nvSpPr>
          <p:cNvPr id="72" name="Скругленный прямоугольник 71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5038639" y="1417273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2025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73" name="Скругленный прямоугольник 72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757267" y="1437108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2026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74" name="Скругленный прямоугольник 73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8586436" y="1421231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2027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75" name="Скругленный прямоугольник 74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387964" y="1421231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2028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76" name="Скругленный прямоугольник 75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418885" y="1912629"/>
            <a:ext cx="1533698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1 673 238,9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8234578" y="1900847"/>
            <a:ext cx="1561588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1 752 388,9</a:t>
            </a:r>
          </a:p>
        </p:txBody>
      </p:sp>
      <p:sp>
        <p:nvSpPr>
          <p:cNvPr id="78" name="Скругленный прямоугольник 7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5038640" y="3391682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2025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79" name="Скругленный прямоугольник 78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721664" y="3404271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2026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80" name="Скругленный прямоугольник 79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8554814" y="3409185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2027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81" name="Скругленный прямоугольник 80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387964" y="3396111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2028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82" name="Скругленный прямоугольник 81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4745961" y="3833741"/>
            <a:ext cx="1451341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162 270,1</a:t>
            </a:r>
          </a:p>
        </p:txBody>
      </p:sp>
      <p:sp>
        <p:nvSpPr>
          <p:cNvPr id="83" name="Скругленный прямоугольник 82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418885" y="3828686"/>
            <a:ext cx="1533698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136 246,1</a:t>
            </a:r>
          </a:p>
        </p:txBody>
      </p:sp>
      <p:sp>
        <p:nvSpPr>
          <p:cNvPr id="84" name="Скругленный прямоугольник 83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8239157" y="3841471"/>
            <a:ext cx="1557009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138 971,2</a:t>
            </a:r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078665" y="3840829"/>
            <a:ext cx="1529263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139 971,2</a:t>
            </a:r>
          </a:p>
        </p:txBody>
      </p:sp>
      <p:sp>
        <p:nvSpPr>
          <p:cNvPr id="86" name="Скругленный прямоугольник 85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5022952" y="5391106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2025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87" name="Скругленный прямоугольник 8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715996" y="5390608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2026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88" name="Скругленный прямоугольник 8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8688425" y="5386889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2027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89" name="Скругленный прямоугольник 88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383889" y="5386889"/>
            <a:ext cx="918813" cy="37331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2028</a:t>
            </a:r>
            <a:endParaRPr lang="ru-RU" sz="1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90" name="Скругленный прямоугольник 89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4713033" y="5836688"/>
            <a:ext cx="1517196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4 317 352,3 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91" name="Скругленный прямоугольник 90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432629" y="5830573"/>
            <a:ext cx="1533697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4 387 963,2</a:t>
            </a:r>
          </a:p>
        </p:txBody>
      </p:sp>
      <p:sp>
        <p:nvSpPr>
          <p:cNvPr id="92" name="Скругленный прямоугольник 91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8232221" y="5824748"/>
            <a:ext cx="1663912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 2 666 976,1 </a:t>
            </a:r>
          </a:p>
        </p:txBody>
      </p:sp>
      <p:sp>
        <p:nvSpPr>
          <p:cNvPr id="93" name="Скругленный прямоугольник 92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082740" y="5824748"/>
            <a:ext cx="1529263" cy="6920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2 459 511,1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7A193A3-A850-8AF0-8FC9-BCD9B9188D0D}"/>
              </a:ext>
            </a:extLst>
          </p:cNvPr>
          <p:cNvSpPr txBox="1"/>
          <p:nvPr/>
        </p:nvSpPr>
        <p:spPr>
          <a:xfrm>
            <a:off x="11226817" y="775177"/>
            <a:ext cx="100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тыс.рублей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9171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2697" y="908316"/>
            <a:ext cx="12236928" cy="575638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DCAA4C2-506F-56DF-BDB6-32D6FFAAA8A8}"/>
              </a:ext>
            </a:extLst>
          </p:cNvPr>
          <p:cNvSpPr txBox="1"/>
          <p:nvPr/>
        </p:nvSpPr>
        <p:spPr>
          <a:xfrm>
            <a:off x="1579940" y="244252"/>
            <a:ext cx="869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5">
                    <a:lumMod val="75000"/>
                  </a:schemeClr>
                </a:solidFill>
                <a:latin typeface="Corki" panose="00000500000000000000" pitchFamily="2" charset="-52"/>
                <a:ea typeface="+mj-ea"/>
                <a:cs typeface="+mj-cs"/>
              </a:rPr>
              <a:t>Налоговые доходы</a:t>
            </a: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="" xmlns:a16="http://schemas.microsoft.com/office/drawing/2014/main" id="{64F5AE0C-74B3-F512-C62D-4F699E350AA8}"/>
              </a:ext>
            </a:extLst>
          </p:cNvPr>
          <p:cNvCxnSpPr>
            <a:cxnSpLocks/>
          </p:cNvCxnSpPr>
          <p:nvPr/>
        </p:nvCxnSpPr>
        <p:spPr>
          <a:xfrm flipH="1" flipV="1">
            <a:off x="1664844" y="2010017"/>
            <a:ext cx="29006" cy="37032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Скругленный прямоугольник 17">
            <a:extLst>
              <a:ext uri="{FF2B5EF4-FFF2-40B4-BE49-F238E27FC236}">
                <a16:creationId xmlns="" xmlns:a16="http://schemas.microsoft.com/office/drawing/2014/main" id="{E51355D9-C1B2-7198-5258-4E3CB4F33697}"/>
              </a:ext>
            </a:extLst>
          </p:cNvPr>
          <p:cNvSpPr/>
          <p:nvPr/>
        </p:nvSpPr>
        <p:spPr>
          <a:xfrm>
            <a:off x="523240" y="3737149"/>
            <a:ext cx="2296691" cy="133990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НДФЛ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 по договорам аренды, продажи имущества, выигрыши 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(ст. 228 НК РФ)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12 285,4</a:t>
            </a:r>
          </a:p>
        </p:txBody>
      </p:sp>
      <p:sp>
        <p:nvSpPr>
          <p:cNvPr id="47" name="Скругленный прямоугольник 17">
            <a:extLst>
              <a:ext uri="{FF2B5EF4-FFF2-40B4-BE49-F238E27FC236}">
                <a16:creationId xmlns="" xmlns:a16="http://schemas.microsoft.com/office/drawing/2014/main" id="{2564D099-A49A-7CBF-4B50-FC5A5EB171AF}"/>
              </a:ext>
            </a:extLst>
          </p:cNvPr>
          <p:cNvSpPr/>
          <p:nvPr/>
        </p:nvSpPr>
        <p:spPr>
          <a:xfrm>
            <a:off x="32592" y="2168414"/>
            <a:ext cx="1016727" cy="20442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в том числе:</a:t>
            </a:r>
          </a:p>
        </p:txBody>
      </p:sp>
      <p:sp>
        <p:nvSpPr>
          <p:cNvPr id="50" name="Скругленный прямоугольник 17">
            <a:extLst>
              <a:ext uri="{FF2B5EF4-FFF2-40B4-BE49-F238E27FC236}">
                <a16:creationId xmlns="" xmlns:a16="http://schemas.microsoft.com/office/drawing/2014/main" id="{E6B1706B-8A46-B4F6-7CD0-15BAF62E7B6A}"/>
              </a:ext>
            </a:extLst>
          </p:cNvPr>
          <p:cNvSpPr/>
          <p:nvPr/>
        </p:nvSpPr>
        <p:spPr>
          <a:xfrm>
            <a:off x="531918" y="2441758"/>
            <a:ext cx="2279337" cy="1180189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НДФЛ 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ИП, нотариусов, адвокатов 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(ст. 227 НК РФ)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1 157,1</a:t>
            </a:r>
          </a:p>
        </p:txBody>
      </p:sp>
      <p:sp>
        <p:nvSpPr>
          <p:cNvPr id="56" name="Скругленный прямоугольник 17">
            <a:extLst>
              <a:ext uri="{FF2B5EF4-FFF2-40B4-BE49-F238E27FC236}">
                <a16:creationId xmlns="" xmlns:a16="http://schemas.microsoft.com/office/drawing/2014/main" id="{55328D7A-962E-2FE1-FC4D-1F1D271C87FA}"/>
              </a:ext>
            </a:extLst>
          </p:cNvPr>
          <p:cNvSpPr/>
          <p:nvPr/>
        </p:nvSpPr>
        <p:spPr>
          <a:xfrm>
            <a:off x="539838" y="5194557"/>
            <a:ext cx="2296691" cy="89071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НДФЛ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от доходов в виде дивидендов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5 026,5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711058" y="1278184"/>
            <a:ext cx="1878853" cy="842296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НДФЛ</a:t>
            </a:r>
            <a:r>
              <a:rPr lang="en-US" sz="2000" b="1" dirty="0">
                <a:solidFill>
                  <a:schemeClr val="bg1"/>
                </a:solidFill>
                <a:latin typeface="Corki" panose="00000500000000000000" pitchFamily="2" charset="-52"/>
              </a:rPr>
              <a:t> (9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1</a:t>
            </a:r>
            <a:r>
              <a:rPr lang="en-US" sz="2000" b="1" dirty="0">
                <a:solidFill>
                  <a:schemeClr val="bg1"/>
                </a:solidFill>
                <a:latin typeface="Corki" panose="00000500000000000000" pitchFamily="2" charset="-52"/>
              </a:rPr>
              <a:t>,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6</a:t>
            </a:r>
            <a:r>
              <a:rPr lang="en-US" sz="2000" b="1" dirty="0">
                <a:solidFill>
                  <a:schemeClr val="bg1"/>
                </a:solidFill>
                <a:latin typeface="Corki" panose="00000500000000000000" pitchFamily="2" charset="-52"/>
              </a:rPr>
              <a:t>%)</a:t>
            </a:r>
            <a:endParaRPr lang="ru-RU" sz="2000" b="1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Corki" panose="00000500000000000000" pitchFamily="2" charset="-52"/>
              </a:rPr>
              <a:t>1 532 699,3</a:t>
            </a:r>
          </a:p>
        </p:txBody>
      </p:sp>
      <p:cxnSp>
        <p:nvCxnSpPr>
          <p:cNvPr id="71" name="Прямая соединительная линия 70">
            <a:extLst>
              <a:ext uri="{FF2B5EF4-FFF2-40B4-BE49-F238E27FC236}">
                <a16:creationId xmlns="" xmlns:a16="http://schemas.microsoft.com/office/drawing/2014/main" id="{91B1CE8E-8AB0-815E-E647-B530EC451E55}"/>
              </a:ext>
            </a:extLst>
          </p:cNvPr>
          <p:cNvCxnSpPr>
            <a:cxnSpLocks/>
          </p:cNvCxnSpPr>
          <p:nvPr/>
        </p:nvCxnSpPr>
        <p:spPr>
          <a:xfrm flipH="1" flipV="1">
            <a:off x="7539400" y="4517246"/>
            <a:ext cx="7655" cy="170514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>
            <a:extLst>
              <a:ext uri="{FF2B5EF4-FFF2-40B4-BE49-F238E27FC236}">
                <a16:creationId xmlns="" xmlns:a16="http://schemas.microsoft.com/office/drawing/2014/main" id="{263DBB97-ED3F-7D3D-9A5D-7F471B9591D7}"/>
              </a:ext>
            </a:extLst>
          </p:cNvPr>
          <p:cNvCxnSpPr>
            <a:cxnSpLocks/>
          </p:cNvCxnSpPr>
          <p:nvPr/>
        </p:nvCxnSpPr>
        <p:spPr>
          <a:xfrm flipV="1">
            <a:off x="10453543" y="1595558"/>
            <a:ext cx="17272" cy="2374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Скругленный прямоугольник 17">
            <a:extLst>
              <a:ext uri="{FF2B5EF4-FFF2-40B4-BE49-F238E27FC236}">
                <a16:creationId xmlns="" xmlns:a16="http://schemas.microsoft.com/office/drawing/2014/main" id="{BE396652-1C3D-71B5-ABEB-AEB59075CD79}"/>
              </a:ext>
            </a:extLst>
          </p:cNvPr>
          <p:cNvSpPr/>
          <p:nvPr/>
        </p:nvSpPr>
        <p:spPr>
          <a:xfrm>
            <a:off x="9311850" y="3194285"/>
            <a:ext cx="2279337" cy="880171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установка рекламной конструкции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30,0</a:t>
            </a:r>
          </a:p>
        </p:txBody>
      </p:sp>
      <p:sp>
        <p:nvSpPr>
          <p:cNvPr id="78" name="Скругленный прямоугольник 17">
            <a:extLst>
              <a:ext uri="{FF2B5EF4-FFF2-40B4-BE49-F238E27FC236}">
                <a16:creationId xmlns="" xmlns:a16="http://schemas.microsoft.com/office/drawing/2014/main" id="{60F5558F-5068-F349-08B3-193777CC44F6}"/>
              </a:ext>
            </a:extLst>
          </p:cNvPr>
          <p:cNvSpPr/>
          <p:nvPr/>
        </p:nvSpPr>
        <p:spPr>
          <a:xfrm>
            <a:off x="9314708" y="2276567"/>
            <a:ext cx="2295522" cy="776609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по делам, рассматриваемым в судах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35 327,1</a:t>
            </a:r>
          </a:p>
        </p:txBody>
      </p:sp>
      <p:sp>
        <p:nvSpPr>
          <p:cNvPr id="79" name="Скругленный прямоугольник 40">
            <a:extLst>
              <a:ext uri="{FF2B5EF4-FFF2-40B4-BE49-F238E27FC236}">
                <a16:creationId xmlns="" xmlns:a16="http://schemas.microsoft.com/office/drawing/2014/main" id="{AFB401C0-CAD4-5CE5-45BB-50441C104F65}"/>
              </a:ext>
            </a:extLst>
          </p:cNvPr>
          <p:cNvSpPr/>
          <p:nvPr/>
        </p:nvSpPr>
        <p:spPr>
          <a:xfrm>
            <a:off x="9287686" y="1283496"/>
            <a:ext cx="2347768" cy="85196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Госпошлина (2,1%)</a:t>
            </a: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Corki" panose="00000500000000000000" pitchFamily="2" charset="-52"/>
              </a:rPr>
              <a:t>35 357,1</a:t>
            </a:r>
          </a:p>
        </p:txBody>
      </p:sp>
      <p:cxnSp>
        <p:nvCxnSpPr>
          <p:cNvPr id="91" name="Прямая соединительная линия 90">
            <a:extLst>
              <a:ext uri="{FF2B5EF4-FFF2-40B4-BE49-F238E27FC236}">
                <a16:creationId xmlns="" xmlns:a16="http://schemas.microsoft.com/office/drawing/2014/main" id="{344C0644-EEED-8F3E-6326-F7D8299AF297}"/>
              </a:ext>
            </a:extLst>
          </p:cNvPr>
          <p:cNvCxnSpPr>
            <a:cxnSpLocks/>
            <a:stCxn id="92" idx="2"/>
          </p:cNvCxnSpPr>
          <p:nvPr/>
        </p:nvCxnSpPr>
        <p:spPr>
          <a:xfrm flipH="1" flipV="1">
            <a:off x="7575926" y="1239632"/>
            <a:ext cx="7259" cy="247053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Скругленный прямоугольник 17">
            <a:extLst>
              <a:ext uri="{FF2B5EF4-FFF2-40B4-BE49-F238E27FC236}">
                <a16:creationId xmlns="" xmlns:a16="http://schemas.microsoft.com/office/drawing/2014/main" id="{0B8643A9-AD4A-C538-1926-B1532B1E7844}"/>
              </a:ext>
            </a:extLst>
          </p:cNvPr>
          <p:cNvSpPr/>
          <p:nvPr/>
        </p:nvSpPr>
        <p:spPr>
          <a:xfrm>
            <a:off x="6443516" y="3125202"/>
            <a:ext cx="2279337" cy="584964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патент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 3 783,8</a:t>
            </a:r>
          </a:p>
        </p:txBody>
      </p:sp>
      <p:sp>
        <p:nvSpPr>
          <p:cNvPr id="93" name="Скругленный прямоугольник 17">
            <a:extLst>
              <a:ext uri="{FF2B5EF4-FFF2-40B4-BE49-F238E27FC236}">
                <a16:creationId xmlns="" xmlns:a16="http://schemas.microsoft.com/office/drawing/2014/main" id="{01A27D93-3994-6F29-816C-47297985295F}"/>
              </a:ext>
            </a:extLst>
          </p:cNvPr>
          <p:cNvSpPr/>
          <p:nvPr/>
        </p:nvSpPr>
        <p:spPr>
          <a:xfrm>
            <a:off x="6410920" y="2350993"/>
            <a:ext cx="2279337" cy="640133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УСН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59 307,2</a:t>
            </a:r>
          </a:p>
        </p:txBody>
      </p:sp>
      <p:sp>
        <p:nvSpPr>
          <p:cNvPr id="94" name="Скругленный прямоугольник 38">
            <a:extLst>
              <a:ext uri="{FF2B5EF4-FFF2-40B4-BE49-F238E27FC236}">
                <a16:creationId xmlns="" xmlns:a16="http://schemas.microsoft.com/office/drawing/2014/main" id="{58E9500A-2D05-ED89-9ECA-7C5D9418C2C4}"/>
              </a:ext>
            </a:extLst>
          </p:cNvPr>
          <p:cNvSpPr/>
          <p:nvPr/>
        </p:nvSpPr>
        <p:spPr>
          <a:xfrm>
            <a:off x="6392824" y="1283496"/>
            <a:ext cx="2279337" cy="945260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Налоги на</a:t>
            </a:r>
          </a:p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совокупный доход (3,7%)</a:t>
            </a: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Corki" panose="00000500000000000000" pitchFamily="2" charset="-52"/>
              </a:rPr>
              <a:t>63 091,0</a:t>
            </a:r>
          </a:p>
        </p:txBody>
      </p:sp>
      <p:cxnSp>
        <p:nvCxnSpPr>
          <p:cNvPr id="95" name="Прямая соединительная линия 94">
            <a:extLst>
              <a:ext uri="{FF2B5EF4-FFF2-40B4-BE49-F238E27FC236}">
                <a16:creationId xmlns="" xmlns:a16="http://schemas.microsoft.com/office/drawing/2014/main" id="{98F0BD97-4D90-4F32-C133-BD8A18A0EAA4}"/>
              </a:ext>
            </a:extLst>
          </p:cNvPr>
          <p:cNvCxnSpPr>
            <a:cxnSpLocks/>
            <a:stCxn id="99" idx="2"/>
          </p:cNvCxnSpPr>
          <p:nvPr/>
        </p:nvCxnSpPr>
        <p:spPr>
          <a:xfrm flipH="1" flipV="1">
            <a:off x="4446280" y="2117429"/>
            <a:ext cx="53190" cy="219946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Скругленный прямоугольник 17">
            <a:extLst>
              <a:ext uri="{FF2B5EF4-FFF2-40B4-BE49-F238E27FC236}">
                <a16:creationId xmlns="" xmlns:a16="http://schemas.microsoft.com/office/drawing/2014/main" id="{9B4D226F-5CD9-E8DF-7855-90D5B19E12E7}"/>
              </a:ext>
            </a:extLst>
          </p:cNvPr>
          <p:cNvSpPr/>
          <p:nvPr/>
        </p:nvSpPr>
        <p:spPr>
          <a:xfrm>
            <a:off x="3349826" y="2991126"/>
            <a:ext cx="2279337" cy="584964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моторные масла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 29,8</a:t>
            </a:r>
          </a:p>
        </p:txBody>
      </p:sp>
      <p:sp>
        <p:nvSpPr>
          <p:cNvPr id="98" name="Скругленный прямоугольник 17">
            <a:extLst>
              <a:ext uri="{FF2B5EF4-FFF2-40B4-BE49-F238E27FC236}">
                <a16:creationId xmlns="" xmlns:a16="http://schemas.microsoft.com/office/drawing/2014/main" id="{BA8F1B71-54F0-269D-24A5-93F3B1653251}"/>
              </a:ext>
            </a:extLst>
          </p:cNvPr>
          <p:cNvSpPr/>
          <p:nvPr/>
        </p:nvSpPr>
        <p:spPr>
          <a:xfrm>
            <a:off x="3369778" y="2247669"/>
            <a:ext cx="2279337" cy="630983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дизельное топливо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6 097,8</a:t>
            </a:r>
          </a:p>
        </p:txBody>
      </p:sp>
      <p:sp>
        <p:nvSpPr>
          <p:cNvPr id="99" name="Скругленный прямоугольник 17">
            <a:extLst>
              <a:ext uri="{FF2B5EF4-FFF2-40B4-BE49-F238E27FC236}">
                <a16:creationId xmlns="" xmlns:a16="http://schemas.microsoft.com/office/drawing/2014/main" id="{9F3E23B0-1847-8072-534C-664CDD9667F0}"/>
              </a:ext>
            </a:extLst>
          </p:cNvPr>
          <p:cNvSpPr/>
          <p:nvPr/>
        </p:nvSpPr>
        <p:spPr>
          <a:xfrm>
            <a:off x="3349825" y="3688565"/>
            <a:ext cx="2299289" cy="628332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бензин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5 525,6</a:t>
            </a:r>
          </a:p>
        </p:txBody>
      </p:sp>
      <p:sp>
        <p:nvSpPr>
          <p:cNvPr id="100" name="Скругленный прямоугольник 40">
            <a:extLst>
              <a:ext uri="{FF2B5EF4-FFF2-40B4-BE49-F238E27FC236}">
                <a16:creationId xmlns="" xmlns:a16="http://schemas.microsoft.com/office/drawing/2014/main" id="{79AEB721-1558-DB95-3CAE-9B2644BF491C}"/>
              </a:ext>
            </a:extLst>
          </p:cNvPr>
          <p:cNvSpPr/>
          <p:nvPr/>
        </p:nvSpPr>
        <p:spPr>
          <a:xfrm>
            <a:off x="3561568" y="1278184"/>
            <a:ext cx="1878853" cy="842296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Акцизы (0,7%) </a:t>
            </a: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Corki" panose="00000500000000000000" pitchFamily="2" charset="-52"/>
              </a:rPr>
              <a:t>11 653,2</a:t>
            </a:r>
          </a:p>
        </p:txBody>
      </p:sp>
      <p:sp>
        <p:nvSpPr>
          <p:cNvPr id="104" name="Скругленный прямоугольник 17">
            <a:extLst>
              <a:ext uri="{FF2B5EF4-FFF2-40B4-BE49-F238E27FC236}">
                <a16:creationId xmlns="" xmlns:a16="http://schemas.microsoft.com/office/drawing/2014/main" id="{38D45704-0606-EDC9-9D0D-89F5C39ED529}"/>
              </a:ext>
            </a:extLst>
          </p:cNvPr>
          <p:cNvSpPr/>
          <p:nvPr/>
        </p:nvSpPr>
        <p:spPr>
          <a:xfrm>
            <a:off x="6410069" y="5775708"/>
            <a:ext cx="2313618" cy="584964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земельный налог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 </a:t>
            </a:r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1 505,3</a:t>
            </a:r>
          </a:p>
        </p:txBody>
      </p:sp>
      <p:sp>
        <p:nvSpPr>
          <p:cNvPr id="105" name="Скругленный прямоугольник 17">
            <a:extLst>
              <a:ext uri="{FF2B5EF4-FFF2-40B4-BE49-F238E27FC236}">
                <a16:creationId xmlns="" xmlns:a16="http://schemas.microsoft.com/office/drawing/2014/main" id="{2A29420B-9169-70AC-D435-A8CEEDA87973}"/>
              </a:ext>
            </a:extLst>
          </p:cNvPr>
          <p:cNvSpPr/>
          <p:nvPr/>
        </p:nvSpPr>
        <p:spPr>
          <a:xfrm>
            <a:off x="6428165" y="5042911"/>
            <a:ext cx="2295522" cy="584965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налог на имущество ФЛ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27 987,8</a:t>
            </a:r>
          </a:p>
        </p:txBody>
      </p:sp>
      <p:sp>
        <p:nvSpPr>
          <p:cNvPr id="106" name="Скругленный прямоугольник 40">
            <a:extLst>
              <a:ext uri="{FF2B5EF4-FFF2-40B4-BE49-F238E27FC236}">
                <a16:creationId xmlns="" xmlns:a16="http://schemas.microsoft.com/office/drawing/2014/main" id="{A7EA0F15-F220-042E-4103-808545327843}"/>
              </a:ext>
            </a:extLst>
          </p:cNvPr>
          <p:cNvSpPr/>
          <p:nvPr/>
        </p:nvSpPr>
        <p:spPr>
          <a:xfrm>
            <a:off x="6402042" y="3901943"/>
            <a:ext cx="2347768" cy="985997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Налоги</a:t>
            </a:r>
          </a:p>
          <a:p>
            <a:pPr lvl="0" algn="ctr"/>
            <a:r>
              <a:rPr lang="ru-RU" sz="20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на имущество </a:t>
            </a:r>
            <a:r>
              <a:rPr lang="ru-RU" sz="20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(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1,8%) </a:t>
            </a: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Corki" panose="00000500000000000000" pitchFamily="2" charset="-52"/>
              </a:rPr>
              <a:t>29 493,1</a:t>
            </a:r>
          </a:p>
        </p:txBody>
      </p:sp>
      <p:sp>
        <p:nvSpPr>
          <p:cNvPr id="112" name="Скругленный прямоугольник 40">
            <a:extLst>
              <a:ext uri="{FF2B5EF4-FFF2-40B4-BE49-F238E27FC236}">
                <a16:creationId xmlns="" xmlns:a16="http://schemas.microsoft.com/office/drawing/2014/main" id="{C91CE13C-660F-BB39-623A-5B9954D22923}"/>
              </a:ext>
            </a:extLst>
          </p:cNvPr>
          <p:cNvSpPr/>
          <p:nvPr/>
        </p:nvSpPr>
        <p:spPr>
          <a:xfrm>
            <a:off x="3386627" y="4697466"/>
            <a:ext cx="2347768" cy="994182"/>
          </a:xfrm>
          <a:prstGeom prst="roundRect">
            <a:avLst/>
          </a:prstGeom>
          <a:solidFill>
            <a:srgbClr val="F05C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Туристический</a:t>
            </a:r>
          </a:p>
          <a:p>
            <a:pPr lvl="0" algn="ctr"/>
            <a:r>
              <a:rPr lang="ru-RU" sz="20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налог (0.1%) </a:t>
            </a:r>
          </a:p>
          <a:p>
            <a:pPr lvl="0" algn="ctr"/>
            <a:r>
              <a:rPr lang="ru-RU" sz="2400" b="1" dirty="0">
                <a:solidFill>
                  <a:schemeClr val="bg1"/>
                </a:solidFill>
                <a:latin typeface="Corki" panose="00000500000000000000" pitchFamily="2" charset="-52"/>
              </a:rPr>
              <a:t>945,2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677FD12-B3ED-0572-03E8-5B852BD21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9665" y="4517246"/>
            <a:ext cx="2925434" cy="19672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73DF4B-E935-E6D0-B28B-D9BF5490CBDF}"/>
              </a:ext>
            </a:extLst>
          </p:cNvPr>
          <p:cNvSpPr txBox="1"/>
          <p:nvPr/>
        </p:nvSpPr>
        <p:spPr>
          <a:xfrm>
            <a:off x="11236803" y="839398"/>
            <a:ext cx="100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тыс.рублей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9885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20433" y="934478"/>
            <a:ext cx="12236928" cy="575638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DCAA4C2-506F-56DF-BDB6-32D6FFAAA8A8}"/>
              </a:ext>
            </a:extLst>
          </p:cNvPr>
          <p:cNvSpPr txBox="1"/>
          <p:nvPr/>
        </p:nvSpPr>
        <p:spPr>
          <a:xfrm>
            <a:off x="1579943" y="253994"/>
            <a:ext cx="869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Неналоговые доходы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16033" b="3168"/>
          <a:stretch/>
        </p:blipFill>
        <p:spPr>
          <a:xfrm>
            <a:off x="6288704" y="7871305"/>
            <a:ext cx="4845566" cy="2723562"/>
          </a:xfrm>
          <a:prstGeom prst="rect">
            <a:avLst/>
          </a:prstGeom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" r="24147"/>
          <a:stretch/>
        </p:blipFill>
        <p:spPr bwMode="auto">
          <a:xfrm>
            <a:off x="3431062" y="1312199"/>
            <a:ext cx="2819722" cy="215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9FFAA05-C03E-6C4F-17B7-CE3D0C42215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202"/>
          <a:stretch/>
        </p:blipFill>
        <p:spPr>
          <a:xfrm>
            <a:off x="7681293" y="4569629"/>
            <a:ext cx="4287680" cy="19596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6997952-1BDD-59E8-4A61-A9E95E788CB5}"/>
              </a:ext>
            </a:extLst>
          </p:cNvPr>
          <p:cNvSpPr txBox="1"/>
          <p:nvPr/>
        </p:nvSpPr>
        <p:spPr>
          <a:xfrm>
            <a:off x="11241940" y="894631"/>
            <a:ext cx="100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тыс.рублей</a:t>
            </a:r>
            <a:endParaRPr lang="ru-RU" dirty="0"/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263DBB97-ED3F-7D3D-9A5D-7F471B9591D7}"/>
              </a:ext>
            </a:extLst>
          </p:cNvPr>
          <p:cNvCxnSpPr>
            <a:cxnSpLocks/>
          </p:cNvCxnSpPr>
          <p:nvPr/>
        </p:nvCxnSpPr>
        <p:spPr>
          <a:xfrm flipV="1">
            <a:off x="10349858" y="1486266"/>
            <a:ext cx="17272" cy="2374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7">
            <a:extLst>
              <a:ext uri="{FF2B5EF4-FFF2-40B4-BE49-F238E27FC236}">
                <a16:creationId xmlns="" xmlns:a16="http://schemas.microsoft.com/office/drawing/2014/main" id="{BE396652-1C3D-71B5-ABEB-AEB59075CD79}"/>
              </a:ext>
            </a:extLst>
          </p:cNvPr>
          <p:cNvSpPr/>
          <p:nvPr/>
        </p:nvSpPr>
        <p:spPr>
          <a:xfrm>
            <a:off x="8998328" y="3072634"/>
            <a:ext cx="2960443" cy="1156078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прочие (разрешение на размещение некапитального объекта – гаража, стоянки средств передвижения инвалидов) 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1 627,9</a:t>
            </a:r>
          </a:p>
        </p:txBody>
      </p:sp>
      <p:sp>
        <p:nvSpPr>
          <p:cNvPr id="13" name="Скругленный прямоугольник 17">
            <a:extLst>
              <a:ext uri="{FF2B5EF4-FFF2-40B4-BE49-F238E27FC236}">
                <a16:creationId xmlns="" xmlns:a16="http://schemas.microsoft.com/office/drawing/2014/main" id="{60F5558F-5068-F349-08B3-193777CC44F6}"/>
              </a:ext>
            </a:extLst>
          </p:cNvPr>
          <p:cNvSpPr/>
          <p:nvPr/>
        </p:nvSpPr>
        <p:spPr>
          <a:xfrm>
            <a:off x="9154202" y="2262865"/>
            <a:ext cx="2505288" cy="637460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административные и иные штрафы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6 507,6</a:t>
            </a:r>
          </a:p>
        </p:txBody>
      </p:sp>
      <p:sp>
        <p:nvSpPr>
          <p:cNvPr id="14" name="Скругленный прямоугольник 40">
            <a:extLst>
              <a:ext uri="{FF2B5EF4-FFF2-40B4-BE49-F238E27FC236}">
                <a16:creationId xmlns="" xmlns:a16="http://schemas.microsoft.com/office/drawing/2014/main" id="{AFB401C0-CAD4-5CE5-45BB-50441C104F65}"/>
              </a:ext>
            </a:extLst>
          </p:cNvPr>
          <p:cNvSpPr/>
          <p:nvPr/>
        </p:nvSpPr>
        <p:spPr>
          <a:xfrm>
            <a:off x="9210958" y="1272545"/>
            <a:ext cx="2347768" cy="848291"/>
          </a:xfrm>
          <a:prstGeom prst="round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Штрафы, прочие (</a:t>
            </a:r>
            <a:r>
              <a:rPr lang="en-US" sz="2000" b="1" dirty="0">
                <a:solidFill>
                  <a:schemeClr val="bg1"/>
                </a:solidFill>
                <a:latin typeface="Corki" panose="00000500000000000000" pitchFamily="2" charset="-52"/>
              </a:rPr>
              <a:t>6,0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%)</a:t>
            </a:r>
          </a:p>
          <a:p>
            <a:pPr lvl="0" algn="ctr"/>
            <a:r>
              <a:rPr lang="en-US" sz="2400" b="1" dirty="0">
                <a:solidFill>
                  <a:schemeClr val="bg1"/>
                </a:solidFill>
                <a:latin typeface="Corki" panose="00000500000000000000" pitchFamily="2" charset="-52"/>
              </a:rPr>
              <a:t>8 135,5</a:t>
            </a:r>
            <a:endParaRPr lang="ru-RU" sz="24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344C0644-EEED-8F3E-6326-F7D8299AF297}"/>
              </a:ext>
            </a:extLst>
          </p:cNvPr>
          <p:cNvCxnSpPr>
            <a:cxnSpLocks/>
            <a:stCxn id="16" idx="2"/>
          </p:cNvCxnSpPr>
          <p:nvPr/>
        </p:nvCxnSpPr>
        <p:spPr>
          <a:xfrm flipH="1" flipV="1">
            <a:off x="7638775" y="1423841"/>
            <a:ext cx="7258" cy="253063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7">
            <a:extLst>
              <a:ext uri="{FF2B5EF4-FFF2-40B4-BE49-F238E27FC236}">
                <a16:creationId xmlns="" xmlns:a16="http://schemas.microsoft.com/office/drawing/2014/main" id="{0B8643A9-AD4A-C538-1926-B1532B1E7844}"/>
              </a:ext>
            </a:extLst>
          </p:cNvPr>
          <p:cNvSpPr/>
          <p:nvPr/>
        </p:nvSpPr>
        <p:spPr>
          <a:xfrm>
            <a:off x="6506364" y="3309410"/>
            <a:ext cx="2279337" cy="645067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реализация мат. запасов (лом)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377,3</a:t>
            </a:r>
          </a:p>
        </p:txBody>
      </p:sp>
      <p:sp>
        <p:nvSpPr>
          <p:cNvPr id="17" name="Скругленный прямоугольник 17">
            <a:extLst>
              <a:ext uri="{FF2B5EF4-FFF2-40B4-BE49-F238E27FC236}">
                <a16:creationId xmlns="" xmlns:a16="http://schemas.microsoft.com/office/drawing/2014/main" id="{01A27D93-3994-6F29-816C-47297985295F}"/>
              </a:ext>
            </a:extLst>
          </p:cNvPr>
          <p:cNvSpPr/>
          <p:nvPr/>
        </p:nvSpPr>
        <p:spPr>
          <a:xfrm>
            <a:off x="6506363" y="2554202"/>
            <a:ext cx="2279337" cy="584965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реализация имущества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6 012,5</a:t>
            </a:r>
          </a:p>
        </p:txBody>
      </p:sp>
      <p:sp>
        <p:nvSpPr>
          <p:cNvPr id="18" name="Скругленный прямоугольник 38">
            <a:extLst>
              <a:ext uri="{FF2B5EF4-FFF2-40B4-BE49-F238E27FC236}">
                <a16:creationId xmlns="" xmlns:a16="http://schemas.microsoft.com/office/drawing/2014/main" id="{58E9500A-2D05-ED89-9ECA-7C5D9418C2C4}"/>
              </a:ext>
            </a:extLst>
          </p:cNvPr>
          <p:cNvSpPr/>
          <p:nvPr/>
        </p:nvSpPr>
        <p:spPr>
          <a:xfrm>
            <a:off x="6506364" y="1234239"/>
            <a:ext cx="2279337" cy="1143408"/>
          </a:xfrm>
          <a:prstGeom prst="round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продажи активов (</a:t>
            </a:r>
            <a:r>
              <a:rPr lang="en-US" sz="2000" b="1" dirty="0">
                <a:solidFill>
                  <a:schemeClr val="bg1"/>
                </a:solidFill>
                <a:latin typeface="Corki" panose="00000500000000000000" pitchFamily="2" charset="-52"/>
              </a:rPr>
              <a:t>4,7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%)</a:t>
            </a:r>
          </a:p>
          <a:p>
            <a:pPr lvl="0" algn="ctr"/>
            <a:r>
              <a:rPr lang="en-US" sz="2400" b="1" dirty="0">
                <a:solidFill>
                  <a:schemeClr val="bg1"/>
                </a:solidFill>
                <a:latin typeface="Corki" panose="00000500000000000000" pitchFamily="2" charset="-52"/>
              </a:rPr>
              <a:t>6 389,8</a:t>
            </a:r>
            <a:endParaRPr lang="ru-RU" sz="24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9" name="Скругленный прямоугольник 17">
            <a:extLst>
              <a:ext uri="{FF2B5EF4-FFF2-40B4-BE49-F238E27FC236}">
                <a16:creationId xmlns="" xmlns:a16="http://schemas.microsoft.com/office/drawing/2014/main" id="{2564D099-A49A-7CBF-4B50-FC5A5EB171AF}"/>
              </a:ext>
            </a:extLst>
          </p:cNvPr>
          <p:cNvSpPr/>
          <p:nvPr/>
        </p:nvSpPr>
        <p:spPr>
          <a:xfrm>
            <a:off x="57744" y="2417526"/>
            <a:ext cx="1075980" cy="20442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в том числе:</a:t>
            </a:r>
          </a:p>
        </p:txBody>
      </p:sp>
      <p:cxnSp>
        <p:nvCxnSpPr>
          <p:cNvPr id="20" name="Прямая соединительная линия 19">
            <a:extLst>
              <a:ext uri="{FF2B5EF4-FFF2-40B4-BE49-F238E27FC236}">
                <a16:creationId xmlns="" xmlns:a16="http://schemas.microsoft.com/office/drawing/2014/main" id="{64F5AE0C-74B3-F512-C62D-4F699E350AA8}"/>
              </a:ext>
            </a:extLst>
          </p:cNvPr>
          <p:cNvCxnSpPr>
            <a:cxnSpLocks/>
          </p:cNvCxnSpPr>
          <p:nvPr/>
        </p:nvCxnSpPr>
        <p:spPr>
          <a:xfrm flipV="1">
            <a:off x="1863899" y="2233767"/>
            <a:ext cx="0" cy="400422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17">
            <a:extLst>
              <a:ext uri="{FF2B5EF4-FFF2-40B4-BE49-F238E27FC236}">
                <a16:creationId xmlns="" xmlns:a16="http://schemas.microsoft.com/office/drawing/2014/main" id="{E51355D9-C1B2-7198-5258-4E3CB4F33697}"/>
              </a:ext>
            </a:extLst>
          </p:cNvPr>
          <p:cNvSpPr/>
          <p:nvPr/>
        </p:nvSpPr>
        <p:spPr>
          <a:xfrm>
            <a:off x="666396" y="3691865"/>
            <a:ext cx="2296691" cy="801817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арендная плата за имущество</a:t>
            </a:r>
          </a:p>
          <a:p>
            <a:pPr algn="ctr"/>
            <a:r>
              <a:rPr lang="en-US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25 551,3</a:t>
            </a:r>
            <a:endParaRPr lang="ru-RU" sz="2400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17">
            <a:extLst>
              <a:ext uri="{FF2B5EF4-FFF2-40B4-BE49-F238E27FC236}">
                <a16:creationId xmlns="" xmlns:a16="http://schemas.microsoft.com/office/drawing/2014/main" id="{E6B1706B-8A46-B4F6-7CD0-15BAF62E7B6A}"/>
              </a:ext>
            </a:extLst>
          </p:cNvPr>
          <p:cNvSpPr/>
          <p:nvPr/>
        </p:nvSpPr>
        <p:spPr>
          <a:xfrm>
            <a:off x="675074" y="2743046"/>
            <a:ext cx="2279337" cy="801817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арендная плата за земли</a:t>
            </a:r>
          </a:p>
          <a:p>
            <a:pPr algn="ctr"/>
            <a:r>
              <a:rPr lang="en-US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24 570,1</a:t>
            </a:r>
            <a:endParaRPr lang="ru-RU" sz="2400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23" name="Скругленный прямоугольник 33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595734" y="1234239"/>
            <a:ext cx="2526817" cy="1139438"/>
          </a:xfrm>
          <a:prstGeom prst="round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использования имущества (</a:t>
            </a:r>
            <a:r>
              <a:rPr lang="en-US" sz="2000" b="1" dirty="0">
                <a:solidFill>
                  <a:schemeClr val="bg1"/>
                </a:solidFill>
                <a:latin typeface="Corki" panose="00000500000000000000" pitchFamily="2" charset="-52"/>
              </a:rPr>
              <a:t>88,2</a:t>
            </a:r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%) </a:t>
            </a:r>
          </a:p>
          <a:p>
            <a:pPr lvl="0" algn="ctr"/>
            <a:r>
              <a:rPr lang="en-US" sz="2400" b="1" dirty="0">
                <a:solidFill>
                  <a:schemeClr val="bg1"/>
                </a:solidFill>
                <a:latin typeface="Corki" panose="00000500000000000000" pitchFamily="2" charset="-52"/>
              </a:rPr>
              <a:t>120 175,2</a:t>
            </a:r>
            <a:endParaRPr lang="ru-RU" sz="2400" b="1" dirty="0">
              <a:solidFill>
                <a:schemeClr val="bg1"/>
              </a:solidFill>
              <a:latin typeface="Corki" panose="00000500000000000000" pitchFamily="2" charset="-52"/>
            </a:endParaRPr>
          </a:p>
          <a:p>
            <a:pPr lvl="0" algn="ctr"/>
            <a:endParaRPr lang="ru-RU" sz="20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24" name="Скругленный прямоугольник 17">
            <a:extLst>
              <a:ext uri="{FF2B5EF4-FFF2-40B4-BE49-F238E27FC236}">
                <a16:creationId xmlns="" xmlns:a16="http://schemas.microsoft.com/office/drawing/2014/main" id="{55328D7A-962E-2FE1-FC4D-1F1D271C87FA}"/>
              </a:ext>
            </a:extLst>
          </p:cNvPr>
          <p:cNvSpPr/>
          <p:nvPr/>
        </p:nvSpPr>
        <p:spPr>
          <a:xfrm>
            <a:off x="675074" y="4640684"/>
            <a:ext cx="2296691" cy="758220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соц,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коммерч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,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служеб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.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найм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68 474,0</a:t>
            </a:r>
          </a:p>
        </p:txBody>
      </p:sp>
      <p:sp>
        <p:nvSpPr>
          <p:cNvPr id="25" name="Скругленный прямоугольник 17">
            <a:extLst>
              <a:ext uri="{FF2B5EF4-FFF2-40B4-BE49-F238E27FC236}">
                <a16:creationId xmlns="" xmlns:a16="http://schemas.microsoft.com/office/drawing/2014/main" id="{55328D7A-962E-2FE1-FC4D-1F1D271C87FA}"/>
              </a:ext>
            </a:extLst>
          </p:cNvPr>
          <p:cNvSpPr/>
          <p:nvPr/>
        </p:nvSpPr>
        <p:spPr>
          <a:xfrm>
            <a:off x="708751" y="5549444"/>
            <a:ext cx="2296691" cy="856712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размещение рекламных конструкций, НТО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1 579,8</a:t>
            </a:r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="" xmlns:a16="http://schemas.microsoft.com/office/drawing/2014/main" id="{ACEFB0F7-0697-3C76-5DB3-013FFB4B67AC}"/>
              </a:ext>
            </a:extLst>
          </p:cNvPr>
          <p:cNvCxnSpPr>
            <a:cxnSpLocks/>
          </p:cNvCxnSpPr>
          <p:nvPr/>
        </p:nvCxnSpPr>
        <p:spPr>
          <a:xfrm flipV="1">
            <a:off x="4868303" y="4559137"/>
            <a:ext cx="5036" cy="110797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Скругленный прямоугольник 17">
            <a:extLst>
              <a:ext uri="{FF2B5EF4-FFF2-40B4-BE49-F238E27FC236}">
                <a16:creationId xmlns="" xmlns:a16="http://schemas.microsoft.com/office/drawing/2014/main" id="{763D8B6B-3BD9-FA82-121E-837C9A6F02D4}"/>
              </a:ext>
            </a:extLst>
          </p:cNvPr>
          <p:cNvSpPr/>
          <p:nvPr/>
        </p:nvSpPr>
        <p:spPr>
          <a:xfrm>
            <a:off x="3767472" y="5178782"/>
            <a:ext cx="2295522" cy="1066608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возмещение коммунальных услуг арендаторами, возмещение ущерба</a:t>
            </a:r>
          </a:p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1 545,6</a:t>
            </a:r>
          </a:p>
        </p:txBody>
      </p:sp>
      <p:sp>
        <p:nvSpPr>
          <p:cNvPr id="28" name="Скругленный прямоугольник 40">
            <a:extLst>
              <a:ext uri="{FF2B5EF4-FFF2-40B4-BE49-F238E27FC236}">
                <a16:creationId xmlns="" xmlns:a16="http://schemas.microsoft.com/office/drawing/2014/main" id="{A3F8F615-050B-484E-AA91-97093979E891}"/>
              </a:ext>
            </a:extLst>
          </p:cNvPr>
          <p:cNvSpPr/>
          <p:nvPr/>
        </p:nvSpPr>
        <p:spPr>
          <a:xfrm>
            <a:off x="3676130" y="4022613"/>
            <a:ext cx="2384346" cy="980483"/>
          </a:xfrm>
          <a:prstGeom prst="round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Доходы от компенсации затрат (1,1%) </a:t>
            </a:r>
          </a:p>
          <a:p>
            <a:pPr lvl="0" algn="ctr"/>
            <a:r>
              <a:rPr lang="ru-RU" sz="2000" b="1" dirty="0">
                <a:solidFill>
                  <a:schemeClr val="bg1"/>
                </a:solidFill>
                <a:latin typeface="Corki" panose="00000500000000000000" pitchFamily="2" charset="-52"/>
              </a:rPr>
              <a:t>1 </a:t>
            </a:r>
            <a:r>
              <a:rPr lang="en-US" sz="2000" b="1" dirty="0">
                <a:solidFill>
                  <a:schemeClr val="bg1"/>
                </a:solidFill>
                <a:latin typeface="Corki" panose="00000500000000000000" pitchFamily="2" charset="-52"/>
              </a:rPr>
              <a:t>545,6</a:t>
            </a:r>
            <a:endParaRPr lang="ru-RU" sz="20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558153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2697" y="1048080"/>
            <a:ext cx="12236928" cy="5599439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latin typeface="Corki" panose="00000500000000000000" pitchFamily="2" charset="-52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79160" y="314112"/>
            <a:ext cx="36840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Безвозмездные поступления</a:t>
            </a:r>
            <a:endParaRPr lang="ru-RU" sz="3200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47077"/>
              </p:ext>
            </p:extLst>
          </p:nvPr>
        </p:nvGraphicFramePr>
        <p:xfrm>
          <a:off x="825591" y="1472749"/>
          <a:ext cx="10591139" cy="47981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164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0705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2333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5356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9836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9237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658233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2025 год  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2026 год 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отклонение</a:t>
                      </a:r>
                      <a:endParaRPr lang="ru-RU" sz="2400" b="1" kern="1200" dirty="0">
                        <a:solidFill>
                          <a:schemeClr val="bg1"/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2027 год 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2028 год </a:t>
                      </a: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4580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Дотации, в т.ч.: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720 428,4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663 744,5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- 56 683,9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342 582,0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376 840,0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дотация 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ЗАТО</a:t>
                      </a:r>
                      <a:endParaRPr lang="ru-RU" sz="20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489 403,0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538 343,0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entury" panose="02040604050505020304" pitchFamily="18" charset="0"/>
                          <a:ea typeface="+mn-ea"/>
                          <a:cs typeface="+mn-cs"/>
                        </a:rPr>
                        <a:t>+ 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48 </a:t>
                      </a:r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940,0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342 582,0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376 840,0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6022">
                <a:tc>
                  <a:txBody>
                    <a:bodyPr/>
                    <a:lstStyle/>
                    <a:p>
                      <a:pPr marL="342900" indent="-342900" algn="ctr" defTabSz="457200" rtl="0" eaLnBrk="1" fontAlgn="ctr" latinLnBrk="0" hangingPunct="1">
                        <a:buFontTx/>
                        <a:buChar char="-"/>
                      </a:pP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дотация </a:t>
                      </a:r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на выравнивание </a:t>
                      </a:r>
                      <a:r>
                        <a:rPr lang="ru-RU" sz="20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бюджетной </a:t>
                      </a:r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обеспеченности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231 025,4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125 401,5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- 105 623,9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9169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Субсидии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1 532 710,8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1 741 194,6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entury" panose="02040604050505020304" pitchFamily="18" charset="0"/>
                          <a:ea typeface="+mn-ea"/>
                          <a:cs typeface="+mn-cs"/>
                        </a:rPr>
                        <a:t>+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208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483,8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348 491,5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103 097,8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9169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Субвенции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1 832 522,3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1 839 619,2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entury" panose="02040604050505020304" pitchFamily="18" charset="0"/>
                          <a:ea typeface="+mn-ea"/>
                          <a:cs typeface="+mn-cs"/>
                        </a:rPr>
                        <a:t>+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7 </a:t>
                      </a: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096,9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1 845 511,9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1 849 474,5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9746"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Иные </a:t>
                      </a: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МБТ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173 947,6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132 404,9</a:t>
                      </a: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- 41 542,7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130 390,7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130 098,8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89746"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Иные безвозмездные поступления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57 743,2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11 000,0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- 46 743,2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0,00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0,00</a:t>
                      </a:r>
                      <a:endParaRPr lang="ru-RU" sz="24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83762"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ВСЕГО: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4 259 609,1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4  376 963,2</a:t>
                      </a:r>
                    </a:p>
                  </a:txBody>
                  <a:tcPr marL="9525" marR="9525" marT="9525" marB="0" anchor="b">
                    <a:solidFill>
                      <a:srgbClr val="F05C2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entury" panose="02040604050505020304" pitchFamily="18" charset="0"/>
                          <a:ea typeface="+mn-ea"/>
                          <a:cs typeface="+mn-cs"/>
                        </a:rPr>
                        <a:t>+</a:t>
                      </a:r>
                      <a:r>
                        <a:rPr lang="ru-RU" sz="26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 117 </a:t>
                      </a:r>
                      <a:r>
                        <a:rPr lang="ru-RU" sz="26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354,2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2 666 976,1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2 459 511,1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96EF4AA-3FFC-5F5E-DA23-2B1EAAB2DB57}"/>
              </a:ext>
            </a:extLst>
          </p:cNvPr>
          <p:cNvSpPr txBox="1"/>
          <p:nvPr/>
        </p:nvSpPr>
        <p:spPr>
          <a:xfrm>
            <a:off x="11241940" y="967815"/>
            <a:ext cx="100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тыс.рублей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7187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рямоугольник 109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2697" y="950976"/>
            <a:ext cx="12236928" cy="57711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latin typeface="Corki" panose="00000500000000000000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344583"/>
            <a:ext cx="10837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Муниципальный дорожный фонд</a:t>
            </a:r>
          </a:p>
        </p:txBody>
      </p:sp>
      <p:sp>
        <p:nvSpPr>
          <p:cNvPr id="19" name="object 21"/>
          <p:cNvSpPr/>
          <p:nvPr/>
        </p:nvSpPr>
        <p:spPr>
          <a:xfrm>
            <a:off x="651754" y="1435134"/>
            <a:ext cx="4130559" cy="4362162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5"/>
          <p:cNvSpPr/>
          <p:nvPr/>
        </p:nvSpPr>
        <p:spPr>
          <a:xfrm>
            <a:off x="651753" y="1438990"/>
            <a:ext cx="4130559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707340" y="2170114"/>
            <a:ext cx="27831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доходы  от уплаты акцизов на автомобильный бензин, прямогонный бензин, на дизтопливо, моторные масла для дизельных и (или) карбюраторных (</a:t>
            </a:r>
            <a:r>
              <a:rPr lang="ru-RU" sz="1600" b="1" dirty="0" err="1">
                <a:latin typeface="Corki" panose="00000500000000000000" pitchFamily="2" charset="-52"/>
              </a:rPr>
              <a:t>инжекторных</a:t>
            </a:r>
            <a:r>
              <a:rPr lang="ru-RU" sz="1600" b="1" dirty="0">
                <a:latin typeface="Corki" panose="00000500000000000000" pitchFamily="2" charset="-52"/>
              </a:rPr>
              <a:t>) </a:t>
            </a:r>
            <a:r>
              <a:rPr lang="ru-RU" sz="1600" b="1" dirty="0" smtClean="0">
                <a:latin typeface="Corki" panose="00000500000000000000" pitchFamily="2" charset="-52"/>
              </a:rPr>
              <a:t>двигателей</a:t>
            </a:r>
            <a:endParaRPr lang="ru-RU" sz="1600" dirty="0"/>
          </a:p>
        </p:txBody>
      </p:sp>
      <p:sp>
        <p:nvSpPr>
          <p:cNvPr id="60" name="TextBox 59"/>
          <p:cNvSpPr txBox="1"/>
          <p:nvPr/>
        </p:nvSpPr>
        <p:spPr>
          <a:xfrm>
            <a:off x="1703933" y="3568206"/>
            <a:ext cx="32939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субсидия на реализацию мероприятий планов социального развития центров экономического роста субъектов Российской Федерации Арктической зоны Российской Федерации </a:t>
            </a:r>
            <a:endParaRPr lang="ru-RU" sz="1600" dirty="0"/>
          </a:p>
        </p:txBody>
      </p:sp>
      <p:sp>
        <p:nvSpPr>
          <p:cNvPr id="61" name="TextBox 60"/>
          <p:cNvSpPr txBox="1"/>
          <p:nvPr/>
        </p:nvSpPr>
        <p:spPr>
          <a:xfrm>
            <a:off x="742329" y="2199688"/>
            <a:ext cx="965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11 653,1</a:t>
            </a:r>
            <a:endParaRPr lang="ru-RU" sz="2400" dirty="0">
              <a:solidFill>
                <a:srgbClr val="F05C27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51753" y="3588378"/>
            <a:ext cx="10555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33 497,7</a:t>
            </a:r>
          </a:p>
          <a:p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40290" y="2546827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892245" y="3952926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1" name="object 21"/>
          <p:cNvSpPr/>
          <p:nvPr/>
        </p:nvSpPr>
        <p:spPr>
          <a:xfrm>
            <a:off x="795528" y="1458004"/>
            <a:ext cx="3986783" cy="482314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noFill/>
          <a:ln w="19812">
            <a:noFill/>
          </a:ln>
        </p:spPr>
        <p:txBody>
          <a:bodyPr wrap="square" lIns="0" tIns="0" rIns="0" bIns="0" rtlCol="0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Источники </a:t>
            </a:r>
            <a:r>
              <a:rPr lang="ru-RU" sz="2800" b="1" dirty="0">
                <a:solidFill>
                  <a:schemeClr val="bg1"/>
                </a:solidFill>
                <a:latin typeface="Corki" panose="00000500000000000000" pitchFamily="2" charset="-52"/>
              </a:rPr>
              <a:t>формирования</a:t>
            </a:r>
            <a:endParaRPr sz="28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703933" y="4740249"/>
            <a:ext cx="2124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поступления </a:t>
            </a:r>
            <a:r>
              <a:rPr lang="ru-RU" sz="1600" b="1" dirty="0">
                <a:latin typeface="Corki" panose="00000500000000000000" pitchFamily="2" charset="-52"/>
              </a:rPr>
              <a:t>от налога на доходы физических лиц</a:t>
            </a:r>
            <a:endParaRPr lang="ru-RU" sz="1600" dirty="0"/>
          </a:p>
        </p:txBody>
      </p:sp>
      <p:sp>
        <p:nvSpPr>
          <p:cNvPr id="84" name="TextBox 83"/>
          <p:cNvSpPr txBox="1"/>
          <p:nvPr/>
        </p:nvSpPr>
        <p:spPr>
          <a:xfrm>
            <a:off x="436213" y="4774525"/>
            <a:ext cx="1271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158 531,9</a:t>
            </a:r>
            <a:endParaRPr lang="ru-RU" sz="2400" dirty="0">
              <a:solidFill>
                <a:srgbClr val="EF995F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940290" y="507023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7" name="object 21"/>
          <p:cNvSpPr/>
          <p:nvPr/>
        </p:nvSpPr>
        <p:spPr>
          <a:xfrm>
            <a:off x="7500496" y="1440776"/>
            <a:ext cx="4084685" cy="4362162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15"/>
          <p:cNvSpPr/>
          <p:nvPr/>
        </p:nvSpPr>
        <p:spPr>
          <a:xfrm>
            <a:off x="7485888" y="1444632"/>
            <a:ext cx="4084684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643747" y="2185057"/>
            <a:ext cx="27831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обеспечение </a:t>
            </a:r>
            <a:r>
              <a:rPr lang="ru-RU" sz="1600" b="1" dirty="0">
                <a:latin typeface="Corki" panose="00000500000000000000" pitchFamily="2" charset="-52"/>
              </a:rPr>
              <a:t>дорожной деятельности в отношении автомобильных дорог местного значения и искусственных дорожных сооружений на них за счет средств дорожного фонда</a:t>
            </a:r>
            <a:endParaRPr lang="ru-RU" sz="1600" dirty="0"/>
          </a:p>
        </p:txBody>
      </p:sp>
      <p:sp>
        <p:nvSpPr>
          <p:cNvPr id="100" name="TextBox 99"/>
          <p:cNvSpPr txBox="1"/>
          <p:nvPr/>
        </p:nvSpPr>
        <p:spPr>
          <a:xfrm>
            <a:off x="8643747" y="3572661"/>
            <a:ext cx="32939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реализация </a:t>
            </a:r>
            <a:r>
              <a:rPr lang="ru-RU" sz="1600" b="1" dirty="0">
                <a:latin typeface="Corki" panose="00000500000000000000" pitchFamily="2" charset="-52"/>
              </a:rPr>
              <a:t>мероприятий планов социального развития центров экономического роста субъектов Российской </a:t>
            </a:r>
            <a:r>
              <a:rPr lang="ru-RU" sz="1600" b="1" dirty="0" smtClean="0">
                <a:latin typeface="Corki" panose="00000500000000000000" pitchFamily="2" charset="-52"/>
              </a:rPr>
              <a:t>Федерации</a:t>
            </a:r>
            <a:endParaRPr lang="en-US" sz="1600" b="1" dirty="0">
              <a:latin typeface="Corki" panose="00000500000000000000" pitchFamily="2" charset="-52"/>
            </a:endParaRPr>
          </a:p>
          <a:p>
            <a:r>
              <a:rPr lang="ru-RU" sz="1600" b="1" dirty="0" smtClean="0">
                <a:latin typeface="Corki" panose="00000500000000000000" pitchFamily="2" charset="-52"/>
              </a:rPr>
              <a:t> </a:t>
            </a:r>
            <a:r>
              <a:rPr lang="ru-RU" sz="1600" b="1" dirty="0">
                <a:latin typeface="Corki" panose="00000500000000000000" pitchFamily="2" charset="-52"/>
              </a:rPr>
              <a:t>Арктической зоны Российской Федерации</a:t>
            </a:r>
            <a:endParaRPr lang="ru-RU" sz="1600" dirty="0"/>
          </a:p>
        </p:txBody>
      </p:sp>
      <p:sp>
        <p:nvSpPr>
          <p:cNvPr id="101" name="TextBox 100"/>
          <p:cNvSpPr txBox="1"/>
          <p:nvPr/>
        </p:nvSpPr>
        <p:spPr>
          <a:xfrm>
            <a:off x="7524874" y="2205330"/>
            <a:ext cx="1080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167 581,6</a:t>
            </a:r>
            <a:endParaRPr lang="ru-RU" sz="2400" dirty="0">
              <a:solidFill>
                <a:srgbClr val="F05C27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864592" y="250772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04" name="object 21"/>
          <p:cNvSpPr/>
          <p:nvPr/>
        </p:nvSpPr>
        <p:spPr>
          <a:xfrm>
            <a:off x="7485888" y="1463646"/>
            <a:ext cx="3986783" cy="482314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noFill/>
          <a:ln w="19812">
            <a:noFill/>
          </a:ln>
        </p:spPr>
        <p:txBody>
          <a:bodyPr wrap="square" lIns="0" tIns="0" rIns="0" bIns="0" rtlCol="0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Бюджетные ассигнования</a:t>
            </a:r>
            <a:endParaRPr sz="28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8622558" y="4803099"/>
            <a:ext cx="224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обеспечение </a:t>
            </a:r>
            <a:r>
              <a:rPr lang="ru-RU" sz="1600" b="1" dirty="0">
                <a:latin typeface="Corki" panose="00000500000000000000" pitchFamily="2" charset="-52"/>
              </a:rPr>
              <a:t>безопасности и организация дорожного движения</a:t>
            </a:r>
            <a:endParaRPr lang="ru-RU" sz="1600" dirty="0"/>
          </a:p>
        </p:txBody>
      </p:sp>
      <p:sp>
        <p:nvSpPr>
          <p:cNvPr id="106" name="TextBox 105"/>
          <p:cNvSpPr txBox="1"/>
          <p:nvPr/>
        </p:nvSpPr>
        <p:spPr>
          <a:xfrm>
            <a:off x="7524874" y="4780167"/>
            <a:ext cx="965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2 600,0</a:t>
            </a:r>
            <a:endParaRPr lang="ru-RU" sz="2400" dirty="0">
              <a:solidFill>
                <a:srgbClr val="EF995F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849121" y="5075877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7570534" y="3545637"/>
            <a:ext cx="967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33 </a:t>
            </a:r>
            <a:r>
              <a:rPr lang="en-US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501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,1</a:t>
            </a:r>
            <a:endParaRPr lang="ru-RU" sz="2400" dirty="0">
              <a:solidFill>
                <a:srgbClr val="F05C27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7797175" y="3848028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536272"/>
              </p:ext>
            </p:extLst>
          </p:nvPr>
        </p:nvGraphicFramePr>
        <p:xfrm>
          <a:off x="5257800" y="1444751"/>
          <a:ext cx="1720677" cy="12177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0677"/>
              </a:tblGrid>
              <a:tr h="660506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2026</a:t>
                      </a:r>
                      <a:endParaRPr lang="ru-RU" sz="3200" b="1" kern="1200" dirty="0">
                        <a:solidFill>
                          <a:schemeClr val="bg1"/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F05C27"/>
                    </a:solidFill>
                  </a:tcPr>
                </a:tc>
              </a:tr>
              <a:tr h="557251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3200" b="1" kern="1200" dirty="0">
                          <a:solidFill>
                            <a:srgbClr val="F05C27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203 682,7</a:t>
                      </a:r>
                    </a:p>
                  </a:txBody>
                  <a:tcPr marL="9525" marR="9525" marT="9525" marB="0" anchor="ctr">
                    <a:solidFill>
                      <a:srgbClr val="EBEB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336183"/>
              </p:ext>
            </p:extLst>
          </p:nvPr>
        </p:nvGraphicFramePr>
        <p:xfrm>
          <a:off x="5257800" y="3037814"/>
          <a:ext cx="1720677" cy="12228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0677"/>
              </a:tblGrid>
              <a:tr h="677530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3200" b="1" kern="1200" dirty="0" smtClean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2027</a:t>
                      </a:r>
                      <a:endParaRPr lang="ru-RU" sz="3200" b="1" kern="1200" dirty="0">
                        <a:solidFill>
                          <a:schemeClr val="bg1"/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</a:tr>
              <a:tr h="545359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3200" b="1" kern="1200" dirty="0">
                          <a:solidFill>
                            <a:srgbClr val="0082C8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170 181,6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207677"/>
              </p:ext>
            </p:extLst>
          </p:nvPr>
        </p:nvGraphicFramePr>
        <p:xfrm>
          <a:off x="5257799" y="4636008"/>
          <a:ext cx="1720677" cy="11669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0677"/>
              </a:tblGrid>
              <a:tr h="613165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3200" b="1" kern="1200" smtClean="0">
                          <a:solidFill>
                            <a:schemeClr val="bg1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2028</a:t>
                      </a:r>
                      <a:endParaRPr lang="ru-RU" sz="3200" b="1" kern="1200" dirty="0">
                        <a:solidFill>
                          <a:schemeClr val="bg1"/>
                        </a:solidFill>
                        <a:latin typeface="Corki" panose="00000500000000000000" pitchFamily="2" charset="-52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82C8"/>
                    </a:solidFill>
                  </a:tcPr>
                </a:tc>
              </a:tr>
              <a:tr h="553765"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ru-RU" sz="3200" b="1" kern="1200" dirty="0">
                          <a:solidFill>
                            <a:srgbClr val="0082C8"/>
                          </a:solidFill>
                          <a:latin typeface="Corki" panose="00000500000000000000" pitchFamily="2" charset="-52"/>
                          <a:ea typeface="+mn-ea"/>
                          <a:cs typeface="+mn-cs"/>
                        </a:rPr>
                        <a:t>170 181,6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5268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3A5BFE0-E91D-0D46-B321-6319175DD0AB}"/>
              </a:ext>
            </a:extLst>
          </p:cNvPr>
          <p:cNvSpPr/>
          <p:nvPr/>
        </p:nvSpPr>
        <p:spPr>
          <a:xfrm>
            <a:off x="0" y="1439807"/>
            <a:ext cx="12216384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DCAA4C2-506F-56DF-BDB6-32D6FFAAA8A8}"/>
              </a:ext>
            </a:extLst>
          </p:cNvPr>
          <p:cNvSpPr txBox="1"/>
          <p:nvPr/>
        </p:nvSpPr>
        <p:spPr>
          <a:xfrm>
            <a:off x="719563" y="77056"/>
            <a:ext cx="10837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82C8"/>
                </a:solidFill>
                <a:latin typeface="Corki" panose="00000500000000000000" pitchFamily="2" charset="-52"/>
              </a:rPr>
              <a:t>НАПРАВЛЕНИЯ РАСХОДОВАНИЯ СРЕДСТВ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04460" y="7290828"/>
            <a:ext cx="7754679" cy="4766371"/>
          </a:xfrm>
          <a:prstGeom prst="rect">
            <a:avLst/>
          </a:prstGeom>
          <a:solidFill>
            <a:srgbClr val="EBEBEB"/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34265" y="2402401"/>
            <a:ext cx="5719555" cy="428804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Развитие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муниципального самоуправления и гражданского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общества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34265" y="2835607"/>
            <a:ext cx="5719555" cy="440375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Развитие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конкурентоспособной экономики ЗАТО г.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Североморск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34265" y="3270798"/>
            <a:ext cx="5719555" cy="448145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Управление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муниципальным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имуществом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34264" y="1684444"/>
            <a:ext cx="5719555" cy="585892"/>
          </a:xfrm>
          <a:prstGeom prst="roundRect">
            <a:avLst/>
          </a:prstGeom>
          <a:solidFill>
            <a:srgbClr val="F05C27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Corki" panose="00000500000000000000" pitchFamily="2" charset="-52"/>
              </a:rPr>
              <a:t>Муниципальные программы ЗАТО г. Североморск</a:t>
            </a:r>
          </a:p>
        </p:txBody>
      </p:sp>
      <p:sp>
        <p:nvSpPr>
          <p:cNvPr id="26" name="Скругленный прямоугольник 25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34265" y="3716293"/>
            <a:ext cx="5719555" cy="419111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Комфортная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городская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среда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27" name="Скругленный прямоугольник 2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43769" y="4131163"/>
            <a:ext cx="5719555" cy="415382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Образование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28" name="Скругленный прямоугольник 2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51157" y="4543403"/>
            <a:ext cx="5702663" cy="401593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Культура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29" name="Скругленный прямоугольник 28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43769" y="4933735"/>
            <a:ext cx="5700544" cy="396861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Физическая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культура и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спорт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43769" y="5344602"/>
            <a:ext cx="5700544" cy="407557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Обеспечение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безопасности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проживания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38" name="Скругленный прямоугольник 3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51157" y="5738868"/>
            <a:ext cx="5702663" cy="396494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Социальная поддержка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334265" y="6184677"/>
            <a:ext cx="5719555" cy="472779"/>
          </a:xfrm>
          <a:prstGeom prst="roundRect">
            <a:avLst/>
          </a:prstGeom>
          <a:solidFill>
            <a:srgbClr val="F05C27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Итого:</a:t>
            </a:r>
            <a:endParaRPr lang="ru-RU" sz="20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45" name="Скругленный прямоугольник 44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3" y="6178624"/>
            <a:ext cx="1409767" cy="462290"/>
          </a:xfrm>
          <a:prstGeom prst="roundRect">
            <a:avLst/>
          </a:prstGeom>
          <a:solidFill>
            <a:srgbClr val="F05C27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6 456 175,8</a:t>
            </a:r>
            <a:endParaRPr lang="ru-RU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56" name="Скругленный прямоугольник 55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7955281" y="1954813"/>
            <a:ext cx="2432304" cy="599549"/>
          </a:xfrm>
          <a:prstGeom prst="roundRect">
            <a:avLst/>
          </a:prstGeom>
          <a:solidFill>
            <a:srgbClr val="0082C8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Corki" panose="00000500000000000000" pitchFamily="2" charset="-52"/>
              </a:rPr>
              <a:t>Непрограммное направление деятельности 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334264" y="639032"/>
            <a:ext cx="11701005" cy="690363"/>
            <a:chOff x="28794" y="511567"/>
            <a:chExt cx="12127632" cy="690363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28794" y="555625"/>
              <a:ext cx="12062706" cy="562610"/>
              <a:chOff x="2663" y="618438"/>
              <a:chExt cx="11599286" cy="562610"/>
            </a:xfrm>
          </p:grpSpPr>
          <p:grpSp>
            <p:nvGrpSpPr>
              <p:cNvPr id="35" name="object 59"/>
              <p:cNvGrpSpPr/>
              <p:nvPr/>
            </p:nvGrpSpPr>
            <p:grpSpPr>
              <a:xfrm>
                <a:off x="2663" y="618438"/>
                <a:ext cx="11599286" cy="562610"/>
                <a:chOff x="633288" y="1102652"/>
                <a:chExt cx="11356976" cy="562610"/>
              </a:xfrm>
            </p:grpSpPr>
            <p:sp>
              <p:nvSpPr>
                <p:cNvPr id="36" name="object 60"/>
                <p:cNvSpPr/>
                <p:nvPr/>
              </p:nvSpPr>
              <p:spPr>
                <a:xfrm>
                  <a:off x="654110" y="1102652"/>
                  <a:ext cx="6076290" cy="5626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64959" h="562610">
                      <a:moveTo>
                        <a:pt x="6664452" y="255270"/>
                      </a:moveTo>
                      <a:lnTo>
                        <a:pt x="6507480" y="127393"/>
                      </a:lnTo>
                      <a:lnTo>
                        <a:pt x="6507480" y="0"/>
                      </a:lnTo>
                      <a:lnTo>
                        <a:pt x="0" y="0"/>
                      </a:lnTo>
                      <a:lnTo>
                        <a:pt x="0" y="562356"/>
                      </a:lnTo>
                      <a:lnTo>
                        <a:pt x="6507480" y="562356"/>
                      </a:lnTo>
                      <a:lnTo>
                        <a:pt x="6507480" y="383159"/>
                      </a:lnTo>
                      <a:lnTo>
                        <a:pt x="6664452" y="255270"/>
                      </a:lnTo>
                      <a:close/>
                    </a:path>
                  </a:pathLst>
                </a:custGeom>
                <a:solidFill>
                  <a:srgbClr val="EF5A28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7" name="object 61"/>
                <p:cNvSpPr/>
                <p:nvPr/>
              </p:nvSpPr>
              <p:spPr>
                <a:xfrm>
                  <a:off x="633288" y="1112425"/>
                  <a:ext cx="11356976" cy="5410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356975" h="541019">
                      <a:moveTo>
                        <a:pt x="0" y="541020"/>
                      </a:moveTo>
                      <a:lnTo>
                        <a:pt x="11356848" y="541020"/>
                      </a:lnTo>
                      <a:lnTo>
                        <a:pt x="11356848" y="0"/>
                      </a:lnTo>
                      <a:lnTo>
                        <a:pt x="0" y="0"/>
                      </a:lnTo>
                      <a:lnTo>
                        <a:pt x="0" y="541020"/>
                      </a:lnTo>
                      <a:close/>
                    </a:path>
                  </a:pathLst>
                </a:custGeom>
                <a:ln w="19812">
                  <a:solidFill>
                    <a:srgbClr val="EF5A28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  <p:pic>
            <p:nvPicPr>
              <p:cNvPr id="32" name="object 66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2077" y="652764"/>
                <a:ext cx="528828" cy="480060"/>
              </a:xfrm>
              <a:prstGeom prst="rect">
                <a:avLst/>
              </a:prstGeom>
            </p:spPr>
          </p:pic>
        </p:grpSp>
        <p:sp>
          <p:nvSpPr>
            <p:cNvPr id="48" name="Заголовок 1"/>
            <p:cNvSpPr txBox="1">
              <a:spLocks/>
            </p:cNvSpPr>
            <p:nvPr/>
          </p:nvSpPr>
          <p:spPr>
            <a:xfrm>
              <a:off x="6553171" y="511567"/>
              <a:ext cx="2286027" cy="6903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7966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1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800" b="1" dirty="0" smtClean="0">
                  <a:solidFill>
                    <a:srgbClr val="0082C8"/>
                  </a:solidFill>
                  <a:latin typeface="Corki" panose="00000500000000000000"/>
                </a:rPr>
                <a:t>МБ:</a:t>
              </a:r>
              <a:endParaRPr lang="ru-RU" sz="2800" b="1" dirty="0">
                <a:solidFill>
                  <a:srgbClr val="0082C8"/>
                </a:solidFill>
                <a:latin typeface="Corki" panose="00000500000000000000"/>
              </a:endParaRPr>
            </a:p>
          </p:txBody>
        </p:sp>
        <p:sp>
          <p:nvSpPr>
            <p:cNvPr id="57" name="Заголовок 1"/>
            <p:cNvSpPr txBox="1">
              <a:spLocks/>
            </p:cNvSpPr>
            <p:nvPr/>
          </p:nvSpPr>
          <p:spPr>
            <a:xfrm>
              <a:off x="9414491" y="542760"/>
              <a:ext cx="840245" cy="613328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7966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1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8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rki" panose="00000500000000000000"/>
                </a:rPr>
                <a:t>ОБ:</a:t>
              </a:r>
              <a:endPara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orki" panose="00000500000000000000"/>
              </a:endParaRPr>
            </a:p>
          </p:txBody>
        </p:sp>
        <p:sp>
          <p:nvSpPr>
            <p:cNvPr id="58" name="Заголовок 1"/>
            <p:cNvSpPr txBox="1">
              <a:spLocks/>
            </p:cNvSpPr>
            <p:nvPr/>
          </p:nvSpPr>
          <p:spPr>
            <a:xfrm>
              <a:off x="7118647" y="543808"/>
              <a:ext cx="1625784" cy="60885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7966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1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600" b="1" dirty="0" smtClean="0">
                  <a:solidFill>
                    <a:srgbClr val="0082C8"/>
                  </a:solidFill>
                  <a:latin typeface="Corki" panose="00000500000000000000"/>
                </a:rPr>
                <a:t>2 771 559,5 </a:t>
              </a:r>
              <a:endParaRPr lang="ru-RU" sz="2600" b="1" dirty="0">
                <a:solidFill>
                  <a:srgbClr val="0082C8"/>
                </a:solidFill>
                <a:latin typeface="Corki" panose="00000500000000000000"/>
              </a:endParaRPr>
            </a:p>
          </p:txBody>
        </p:sp>
        <p:sp>
          <p:nvSpPr>
            <p:cNvPr id="59" name="Заголовок 1"/>
            <p:cNvSpPr txBox="1">
              <a:spLocks/>
            </p:cNvSpPr>
            <p:nvPr/>
          </p:nvSpPr>
          <p:spPr>
            <a:xfrm>
              <a:off x="9879023" y="645804"/>
              <a:ext cx="1577221" cy="44349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>
              <a:lvl1pPr algn="l" defTabSz="917966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1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6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rki" panose="00000500000000000000"/>
                </a:rPr>
                <a:t>3 713 218,8</a:t>
              </a:r>
              <a:endParaRPr lang="ru-RU" sz="2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orki" panose="00000500000000000000"/>
              </a:endParaRPr>
            </a:p>
          </p:txBody>
        </p:sp>
        <p:sp>
          <p:nvSpPr>
            <p:cNvPr id="60" name="Заголовок 1"/>
            <p:cNvSpPr txBox="1">
              <a:spLocks/>
            </p:cNvSpPr>
            <p:nvPr/>
          </p:nvSpPr>
          <p:spPr>
            <a:xfrm>
              <a:off x="8358250" y="607743"/>
              <a:ext cx="1123155" cy="46226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7966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1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2000" b="1" dirty="0" smtClean="0">
                  <a:solidFill>
                    <a:srgbClr val="0082C8"/>
                  </a:solidFill>
                  <a:latin typeface="Corki" panose="00000500000000000000"/>
                </a:rPr>
                <a:t>тыс. руб.</a:t>
              </a:r>
              <a:endParaRPr lang="ru-RU" sz="2000" b="1" dirty="0">
                <a:solidFill>
                  <a:srgbClr val="0082C8"/>
                </a:solidFill>
                <a:latin typeface="Corki" panose="00000500000000000000"/>
              </a:endParaRPr>
            </a:p>
          </p:txBody>
        </p:sp>
        <p:sp>
          <p:nvSpPr>
            <p:cNvPr id="61" name="Заголовок 1"/>
            <p:cNvSpPr txBox="1">
              <a:spLocks/>
            </p:cNvSpPr>
            <p:nvPr/>
          </p:nvSpPr>
          <p:spPr>
            <a:xfrm>
              <a:off x="11121561" y="607744"/>
              <a:ext cx="1034865" cy="47356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7966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1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orki" panose="00000500000000000000"/>
                </a:rPr>
                <a:t>тыс. руб.</a:t>
              </a:r>
              <a:endPara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orki" panose="00000500000000000000"/>
              </a:endParaRPr>
            </a:p>
          </p:txBody>
        </p:sp>
      </p:grpSp>
      <p:sp>
        <p:nvSpPr>
          <p:cNvPr id="76" name="Заголовок 1"/>
          <p:cNvSpPr txBox="1">
            <a:spLocks/>
          </p:cNvSpPr>
          <p:nvPr/>
        </p:nvSpPr>
        <p:spPr>
          <a:xfrm>
            <a:off x="1465389" y="637414"/>
            <a:ext cx="6350262" cy="6375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79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1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solidFill>
                  <a:schemeClr val="bg1"/>
                </a:solidFill>
                <a:latin typeface="Corki" panose="00000500000000000000"/>
              </a:rPr>
              <a:t>ВСЕГО РАСХОДОВ – 6 484 778,3 тыс. руб.</a:t>
            </a:r>
            <a:endParaRPr lang="ru-RU" sz="2800" b="1" dirty="0">
              <a:solidFill>
                <a:schemeClr val="bg1"/>
              </a:solidFill>
              <a:latin typeface="Corki" panose="00000500000000000000"/>
            </a:endParaRPr>
          </a:p>
        </p:txBody>
      </p:sp>
      <p:sp>
        <p:nvSpPr>
          <p:cNvPr id="77" name="Скругленный прямоугольник 7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3" y="2402401"/>
            <a:ext cx="1390758" cy="426608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205 975,4</a:t>
            </a:r>
          </a:p>
        </p:txBody>
      </p:sp>
      <p:sp>
        <p:nvSpPr>
          <p:cNvPr id="78" name="Скругленный прямоугольник 7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4" y="2835703"/>
            <a:ext cx="1390758" cy="419367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2 227,7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79" name="Скругленный прямоугольник 78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5165" y="3262585"/>
            <a:ext cx="1388637" cy="456358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225 311,4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0" name="Скругленный прямоугольник 79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2" y="1702315"/>
            <a:ext cx="1409768" cy="585892"/>
          </a:xfrm>
          <a:prstGeom prst="roundRect">
            <a:avLst/>
          </a:prstGeom>
          <a:solidFill>
            <a:srgbClr val="F05C27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latin typeface="Corki" panose="00000500000000000000" pitchFamily="2" charset="-52"/>
              </a:rPr>
              <a:t>тыс.руб</a:t>
            </a:r>
            <a:r>
              <a:rPr lang="ru-RU" b="1" dirty="0" smtClean="0">
                <a:latin typeface="Corki" panose="00000500000000000000" pitchFamily="2" charset="-52"/>
              </a:rPr>
              <a:t>.</a:t>
            </a:r>
          </a:p>
        </p:txBody>
      </p:sp>
      <p:sp>
        <p:nvSpPr>
          <p:cNvPr id="81" name="Скругленный прямоугольник 80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3" y="3723172"/>
            <a:ext cx="1390759" cy="409180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2 087 283,4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2" name="Скругленный прямоугольник 81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2" y="4132352"/>
            <a:ext cx="1390758" cy="42799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3 091 682,3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3" name="Скругленный прямоугольник 82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0924" y="4543403"/>
            <a:ext cx="1392878" cy="409579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578 481,9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4" name="Скругленный прямоугольник 83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3" y="4933735"/>
            <a:ext cx="1390760" cy="396861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164 407,1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3043" y="5343381"/>
            <a:ext cx="1390757" cy="395487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18 985,8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6" name="Скругленный прямоугольник 85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6150924" y="5756790"/>
            <a:ext cx="1392880" cy="378571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81 820,8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7" name="Скругленный прямоугольник 8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7955280" y="2729449"/>
            <a:ext cx="2432304" cy="47515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Деятельность Совета депутатов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88" name="Скругленный прямоугольник 8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7966449" y="3296686"/>
            <a:ext cx="2421135" cy="55887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Деятельность Контрольно-счетной палаты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99" name="Скругленный прямоугольник 98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7955280" y="3952486"/>
            <a:ext cx="2432304" cy="473812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Исполнение судебных актов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100" name="Скругленный прямоугольник 99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7966449" y="4533954"/>
            <a:ext cx="2421135" cy="450889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Резервный фонд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104" name="Скругленный прямоугольник 103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665478" y="2729449"/>
            <a:ext cx="1176002" cy="475156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16 528,6 </a:t>
            </a:r>
          </a:p>
        </p:txBody>
      </p:sp>
      <p:sp>
        <p:nvSpPr>
          <p:cNvPr id="105" name="Скругленный прямоугольник 104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665478" y="3294300"/>
            <a:ext cx="1176002" cy="561261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4 347,2</a:t>
            </a:r>
          </a:p>
        </p:txBody>
      </p:sp>
      <p:sp>
        <p:nvSpPr>
          <p:cNvPr id="106" name="Скругленный прямоугольник 105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668750" y="1954813"/>
            <a:ext cx="1172730" cy="599550"/>
          </a:xfrm>
          <a:prstGeom prst="roundRect">
            <a:avLst/>
          </a:prstGeom>
          <a:solidFill>
            <a:srgbClr val="0082C8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rki" panose="00000500000000000000" pitchFamily="2" charset="-52"/>
              </a:rPr>
              <a:t>т</a:t>
            </a:r>
            <a:r>
              <a:rPr lang="ru-RU" b="1" dirty="0" smtClean="0">
                <a:latin typeface="Corki" panose="00000500000000000000" pitchFamily="2" charset="-52"/>
              </a:rPr>
              <a:t>ыс. руб.</a:t>
            </a:r>
          </a:p>
        </p:txBody>
      </p:sp>
      <p:sp>
        <p:nvSpPr>
          <p:cNvPr id="107" name="Скругленный прямоугольник 10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677840" y="3954921"/>
            <a:ext cx="1163640" cy="478695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2 726,7 </a:t>
            </a:r>
          </a:p>
        </p:txBody>
      </p:sp>
      <p:sp>
        <p:nvSpPr>
          <p:cNvPr id="108" name="Скругленный прямоугольник 10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670706" y="4541272"/>
            <a:ext cx="1170761" cy="450889"/>
          </a:xfrm>
          <a:prstGeom prst="roundRect">
            <a:avLst/>
          </a:prstGeom>
          <a:solidFill>
            <a:srgbClr val="EBEBEB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</a:rPr>
              <a:t>5 000,0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</a:endParaRPr>
          </a:p>
        </p:txBody>
      </p:sp>
      <p:sp>
        <p:nvSpPr>
          <p:cNvPr id="117" name="Скругленный прямоугольник 116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7966449" y="5141097"/>
            <a:ext cx="2421135" cy="472779"/>
          </a:xfrm>
          <a:prstGeom prst="roundRect">
            <a:avLst/>
          </a:prstGeom>
          <a:solidFill>
            <a:srgbClr val="0082C8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bg1"/>
                </a:solidFill>
                <a:latin typeface="Corki" panose="00000500000000000000" pitchFamily="2" charset="-52"/>
              </a:rPr>
              <a:t>Итого:</a:t>
            </a:r>
            <a:endParaRPr lang="ru-RU" sz="2000" b="1" dirty="0">
              <a:solidFill>
                <a:schemeClr val="bg1"/>
              </a:solidFill>
              <a:latin typeface="Corki" panose="00000500000000000000" pitchFamily="2" charset="-52"/>
            </a:endParaRPr>
          </a:p>
        </p:txBody>
      </p:sp>
      <p:sp>
        <p:nvSpPr>
          <p:cNvPr id="118" name="Скругленный прямоугольник 117">
            <a:extLst>
              <a:ext uri="{FF2B5EF4-FFF2-40B4-BE49-F238E27FC236}">
                <a16:creationId xmlns="" xmlns:a16="http://schemas.microsoft.com/office/drawing/2014/main" id="{6EB00177-1B28-AF42-9789-3349D37A0553}"/>
              </a:ext>
            </a:extLst>
          </p:cNvPr>
          <p:cNvSpPr/>
          <p:nvPr/>
        </p:nvSpPr>
        <p:spPr>
          <a:xfrm>
            <a:off x="10670707" y="5153659"/>
            <a:ext cx="1170761" cy="462290"/>
          </a:xfrm>
          <a:prstGeom prst="roundRect">
            <a:avLst/>
          </a:prstGeom>
          <a:solidFill>
            <a:srgbClr val="0082C8"/>
          </a:solidFill>
          <a:ln w="28575" cmpd="sng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ru-RU" b="1" dirty="0">
                <a:solidFill>
                  <a:schemeClr val="bg1"/>
                </a:solidFill>
                <a:latin typeface="Corki" panose="00000500000000000000" pitchFamily="2" charset="-52"/>
              </a:rPr>
              <a:t>28 602,5 </a:t>
            </a:r>
          </a:p>
        </p:txBody>
      </p:sp>
    </p:spTree>
    <p:extLst>
      <p:ext uri="{BB962C8B-B14F-4D97-AF65-F5344CB8AC3E}">
        <p14:creationId xmlns:p14="http://schemas.microsoft.com/office/powerpoint/2010/main" val="3482867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-3122" y="1325925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6628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"Развитие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муниципального самоуправления и гражданского </a:t>
            </a:r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общества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3568969" y="1650624"/>
            <a:ext cx="2702045" cy="2118350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3835718" y="1650624"/>
            <a:ext cx="21978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деятельности органов местного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самоуправления</a:t>
            </a:r>
            <a:r>
              <a:rPr lang="en-US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</a:t>
            </a:r>
            <a:endParaRPr lang="ru-RU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15" name="object 21"/>
          <p:cNvSpPr/>
          <p:nvPr/>
        </p:nvSpPr>
        <p:spPr>
          <a:xfrm>
            <a:off x="9483641" y="1650624"/>
            <a:ext cx="2480778" cy="2124091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21"/>
          <p:cNvSpPr/>
          <p:nvPr/>
        </p:nvSpPr>
        <p:spPr>
          <a:xfrm>
            <a:off x="7403324" y="3965557"/>
            <a:ext cx="4487575" cy="2588435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21"/>
          <p:cNvSpPr/>
          <p:nvPr/>
        </p:nvSpPr>
        <p:spPr>
          <a:xfrm>
            <a:off x="127271" y="4264667"/>
            <a:ext cx="3445771" cy="2289326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21"/>
          <p:cNvSpPr/>
          <p:nvPr/>
        </p:nvSpPr>
        <p:spPr>
          <a:xfrm>
            <a:off x="3848687" y="3967133"/>
            <a:ext cx="3370494" cy="2586860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1"/>
          <p:cNvSpPr/>
          <p:nvPr/>
        </p:nvSpPr>
        <p:spPr>
          <a:xfrm>
            <a:off x="6526283" y="1664371"/>
            <a:ext cx="2702088" cy="2104603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Прямоугольник 19"/>
          <p:cNvSpPr/>
          <p:nvPr/>
        </p:nvSpPr>
        <p:spPr>
          <a:xfrm>
            <a:off x="124878" y="4295142"/>
            <a:ext cx="344678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Реализация муниципальных функций в организационно-распорядительной сфере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631860" y="1650624"/>
            <a:ext cx="146816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Электронный </a:t>
            </a:r>
            <a:endParaRPr lang="ru-RU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муниципалитет</a:t>
            </a:r>
            <a:endParaRPr lang="ru-RU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751076" y="1622558"/>
            <a:ext cx="20167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Поддержка общественных объединений и организаций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489301" y="4072525"/>
            <a:ext cx="21977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Информирование населения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о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деятельности ОМСУ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559895" y="3967133"/>
            <a:ext cx="26342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Осуществление отдельных государственных полномочий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80869" y="2758020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162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701,5                 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8" name="object 15"/>
          <p:cNvSpPr/>
          <p:nvPr/>
        </p:nvSpPr>
        <p:spPr>
          <a:xfrm>
            <a:off x="15166" y="1338784"/>
            <a:ext cx="2558727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2378" y="1356243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205 </a:t>
            </a:r>
            <a:r>
              <a:rPr lang="ru-RU" sz="28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975,4 </a:t>
            </a:r>
            <a:endParaRPr lang="ru-RU" sz="28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364127" y="1362803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759220" y="2596182"/>
            <a:ext cx="10562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Corki" panose="00000500000000000000" pitchFamily="2" charset="-52"/>
              </a:rPr>
              <a:t>Глава, Администрация и структурные подразделения</a:t>
            </a:r>
            <a:endParaRPr lang="ru-RU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265465" y="5116732"/>
            <a:ext cx="947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1 </a:t>
            </a:r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443,6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611987" y="2754860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1 313,3                 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0542857" y="3990106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11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359,3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8101209" y="1670965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9 379,9 </a:t>
            </a:r>
            <a:r>
              <a:rPr lang="ru-RU" sz="1400" b="1" dirty="0">
                <a:latin typeface="Corki" panose="00000500000000000000" pitchFamily="2" charset="-52"/>
              </a:rPr>
              <a:t>тыс</a:t>
            </a:r>
            <a:r>
              <a:rPr lang="ru-RU" sz="1400" b="1" dirty="0" smtClean="0">
                <a:latin typeface="Corki" panose="00000500000000000000" pitchFamily="2" charset="-52"/>
              </a:rPr>
              <a:t>. руб.</a:t>
            </a:r>
            <a:endParaRPr lang="ru-RU" sz="1400" dirty="0"/>
          </a:p>
        </p:txBody>
      </p:sp>
      <p:sp>
        <p:nvSpPr>
          <p:cNvPr id="39" name="TextBox 38"/>
          <p:cNvSpPr txBox="1"/>
          <p:nvPr/>
        </p:nvSpPr>
        <p:spPr>
          <a:xfrm>
            <a:off x="1169769" y="5856224"/>
            <a:ext cx="1550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ч</a:t>
            </a:r>
            <a:r>
              <a:rPr lang="ru-RU" sz="1600" b="1" dirty="0" smtClean="0">
                <a:latin typeface="Corki" panose="00000500000000000000" pitchFamily="2" charset="-52"/>
              </a:rPr>
              <a:t>ленские взносы в Ассоциации, Союзы</a:t>
            </a:r>
            <a:endParaRPr lang="ru-RU" sz="1600" dirty="0"/>
          </a:p>
        </p:txBody>
      </p:sp>
      <p:sp>
        <p:nvSpPr>
          <p:cNvPr id="40" name="TextBox 39"/>
          <p:cNvSpPr txBox="1"/>
          <p:nvPr/>
        </p:nvSpPr>
        <p:spPr>
          <a:xfrm>
            <a:off x="1169769" y="4936589"/>
            <a:ext cx="1082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обеспечение общегородских мероприятий</a:t>
            </a:r>
            <a:endParaRPr lang="ru-RU" sz="1600" dirty="0"/>
          </a:p>
        </p:txBody>
      </p:sp>
      <p:sp>
        <p:nvSpPr>
          <p:cNvPr id="41" name="TextBox 40"/>
          <p:cNvSpPr txBox="1"/>
          <p:nvPr/>
        </p:nvSpPr>
        <p:spPr>
          <a:xfrm>
            <a:off x="2176064" y="5217923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1 979,3                  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3" name="TextBox 42"/>
          <p:cNvSpPr txBox="1"/>
          <p:nvPr/>
        </p:nvSpPr>
        <p:spPr>
          <a:xfrm>
            <a:off x="277626" y="5813856"/>
            <a:ext cx="702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535,7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6961" y="535736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318295" y="610340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4767566" y="4899940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газета «Североморские вести»</a:t>
            </a:r>
            <a:endParaRPr lang="ru-RU" sz="1600" dirty="0"/>
          </a:p>
        </p:txBody>
      </p:sp>
      <p:sp>
        <p:nvSpPr>
          <p:cNvPr id="48" name="TextBox 47"/>
          <p:cNvSpPr txBox="1"/>
          <p:nvPr/>
        </p:nvSpPr>
        <p:spPr>
          <a:xfrm>
            <a:off x="4758247" y="5579226"/>
            <a:ext cx="1332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официальные </a:t>
            </a:r>
            <a:r>
              <a:rPr lang="ru-RU" sz="1600" b="1" dirty="0" err="1" smtClean="0">
                <a:latin typeface="Corki" panose="00000500000000000000" pitchFamily="2" charset="-52"/>
              </a:rPr>
              <a:t>интернет-ресурсы</a:t>
            </a:r>
            <a:endParaRPr lang="ru-RU" sz="1600" dirty="0"/>
          </a:p>
        </p:txBody>
      </p:sp>
      <p:sp>
        <p:nvSpPr>
          <p:cNvPr id="54" name="TextBox 53"/>
          <p:cNvSpPr txBox="1"/>
          <p:nvPr/>
        </p:nvSpPr>
        <p:spPr>
          <a:xfrm>
            <a:off x="3923192" y="4928830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18 858,7 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961913" y="5566070"/>
            <a:ext cx="744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383,4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002111" y="523966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4048954" y="584970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6091278" y="5260306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19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242,1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7821172" y="2382955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р</a:t>
            </a:r>
            <a:r>
              <a:rPr lang="ru-RU" sz="1600" b="1" dirty="0" smtClean="0">
                <a:latin typeface="Corki" panose="00000500000000000000" pitchFamily="2" charset="-52"/>
              </a:rPr>
              <a:t>азвитие ИКТ и обеспечение КЗИ</a:t>
            </a:r>
            <a:endParaRPr lang="ru-RU" sz="1600" dirty="0"/>
          </a:p>
        </p:txBody>
      </p:sp>
      <p:sp>
        <p:nvSpPr>
          <p:cNvPr id="60" name="TextBox 59"/>
          <p:cNvSpPr txBox="1"/>
          <p:nvPr/>
        </p:nvSpPr>
        <p:spPr>
          <a:xfrm>
            <a:off x="7820026" y="2997197"/>
            <a:ext cx="10562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«АРМ муниципал»</a:t>
            </a:r>
            <a:endParaRPr lang="ru-RU" sz="1600" dirty="0"/>
          </a:p>
        </p:txBody>
      </p:sp>
      <p:sp>
        <p:nvSpPr>
          <p:cNvPr id="61" name="TextBox 60"/>
          <p:cNvSpPr txBox="1"/>
          <p:nvPr/>
        </p:nvSpPr>
        <p:spPr>
          <a:xfrm>
            <a:off x="6869009" y="2387646"/>
            <a:ext cx="10476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9 333,3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18886" y="3036698"/>
            <a:ext cx="744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46,6</a:t>
            </a:r>
            <a:r>
              <a:rPr lang="ru-RU" sz="2000" b="1" dirty="0">
                <a:solidFill>
                  <a:srgbClr val="EF995F"/>
                </a:solidFill>
                <a:latin typeface="Corki" panose="00000500000000000000" pitchFamily="2" charset="-52"/>
              </a:rPr>
              <a:t> </a:t>
            </a:r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27459" y="270189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4" name="TextBox 63"/>
          <p:cNvSpPr txBox="1"/>
          <p:nvPr/>
        </p:nvSpPr>
        <p:spPr>
          <a:xfrm>
            <a:off x="7018886" y="331505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9763050" y="2704944"/>
            <a:ext cx="10562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реализация проектов СОНКО</a:t>
            </a:r>
            <a:endParaRPr lang="ru-RU" sz="1600" dirty="0"/>
          </a:p>
        </p:txBody>
      </p:sp>
      <p:sp>
        <p:nvSpPr>
          <p:cNvPr id="66" name="TextBox 65"/>
          <p:cNvSpPr txBox="1"/>
          <p:nvPr/>
        </p:nvSpPr>
        <p:spPr>
          <a:xfrm>
            <a:off x="8270898" y="5484304"/>
            <a:ext cx="1409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а</a:t>
            </a:r>
            <a:r>
              <a:rPr lang="ru-RU" sz="1600" b="1" dirty="0" smtClean="0">
                <a:latin typeface="Corki" panose="00000500000000000000" pitchFamily="2" charset="-52"/>
              </a:rPr>
              <a:t>дминистративные правонарушения</a:t>
            </a:r>
            <a:endParaRPr lang="ru-RU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10528880" y="4762635"/>
            <a:ext cx="6875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ЗАГС</a:t>
            </a:r>
            <a:endParaRPr lang="ru-RU" sz="1600" dirty="0"/>
          </a:p>
        </p:txBody>
      </p:sp>
      <p:sp>
        <p:nvSpPr>
          <p:cNvPr id="68" name="TextBox 67"/>
          <p:cNvSpPr txBox="1"/>
          <p:nvPr/>
        </p:nvSpPr>
        <p:spPr>
          <a:xfrm>
            <a:off x="8337515" y="4700511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</a:t>
            </a:r>
            <a:r>
              <a:rPr lang="ru-RU" sz="1600" b="1" dirty="0" smtClean="0">
                <a:latin typeface="Corki" panose="00000500000000000000" pitchFamily="2" charset="-52"/>
              </a:rPr>
              <a:t>рисяжные                 заседатели</a:t>
            </a:r>
            <a:endParaRPr lang="ru-RU" sz="1600" dirty="0"/>
          </a:p>
        </p:txBody>
      </p:sp>
      <p:sp>
        <p:nvSpPr>
          <p:cNvPr id="69" name="TextBox 68"/>
          <p:cNvSpPr txBox="1"/>
          <p:nvPr/>
        </p:nvSpPr>
        <p:spPr>
          <a:xfrm>
            <a:off x="10501604" y="6010615"/>
            <a:ext cx="10562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КДН</a:t>
            </a:r>
            <a:endParaRPr lang="ru-RU" sz="1600" dirty="0"/>
          </a:p>
        </p:txBody>
      </p:sp>
      <p:sp>
        <p:nvSpPr>
          <p:cNvPr id="72" name="TextBox 71"/>
          <p:cNvSpPr txBox="1"/>
          <p:nvPr/>
        </p:nvSpPr>
        <p:spPr>
          <a:xfrm>
            <a:off x="7700179" y="4731857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136,5</a:t>
            </a:r>
            <a:r>
              <a:rPr lang="ru-RU" sz="2000" b="1" dirty="0">
                <a:solidFill>
                  <a:srgbClr val="EF995F"/>
                </a:solidFill>
                <a:latin typeface="Corki" panose="00000500000000000000" pitchFamily="2" charset="-52"/>
              </a:rPr>
              <a:t> </a:t>
            </a:r>
            <a:r>
              <a:rPr lang="ru-RU" sz="2000" b="1" dirty="0" smtClean="0">
                <a:solidFill>
                  <a:srgbClr val="EF995F"/>
                </a:solidFill>
                <a:latin typeface="Corki" panose="00000500000000000000" pitchFamily="2" charset="-52"/>
              </a:rPr>
              <a:t>                   </a:t>
            </a:r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9625827" y="4629614"/>
            <a:ext cx="825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5 833,2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700179" y="5049952"/>
            <a:ext cx="672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9668106" y="4897238"/>
            <a:ext cx="684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10424987" y="5236665"/>
            <a:ext cx="1393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Административная комиссия</a:t>
            </a:r>
            <a:endParaRPr lang="ru-RU" sz="1600" dirty="0"/>
          </a:p>
        </p:txBody>
      </p:sp>
      <p:sp>
        <p:nvSpPr>
          <p:cNvPr id="77" name="TextBox 76"/>
          <p:cNvSpPr txBox="1"/>
          <p:nvPr/>
        </p:nvSpPr>
        <p:spPr>
          <a:xfrm>
            <a:off x="7759914" y="5537304"/>
            <a:ext cx="699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6,0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9625828" y="5232500"/>
            <a:ext cx="87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2 345,7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7698373" y="590618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9671223" y="5500124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9668107" y="5906189"/>
            <a:ext cx="87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3 037,9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713502" y="617381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102" name="Рисунок 10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20" y="2051101"/>
            <a:ext cx="3079727" cy="205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080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-3122" y="1414170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161296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"Развитие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конкурентоспособной экономики ЗАТО г. </a:t>
            </a:r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Североморск"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3361313" y="1650624"/>
            <a:ext cx="2702045" cy="2034408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3635666" y="1769059"/>
            <a:ext cx="21978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Создание условий для развития малого и среднего предпринимательства </a:t>
            </a:r>
          </a:p>
        </p:txBody>
      </p:sp>
      <p:sp>
        <p:nvSpPr>
          <p:cNvPr id="15" name="object 21"/>
          <p:cNvSpPr/>
          <p:nvPr/>
        </p:nvSpPr>
        <p:spPr>
          <a:xfrm>
            <a:off x="9275984" y="1650625"/>
            <a:ext cx="2607771" cy="2034408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1"/>
          <p:cNvSpPr/>
          <p:nvPr/>
        </p:nvSpPr>
        <p:spPr>
          <a:xfrm>
            <a:off x="6318627" y="1664371"/>
            <a:ext cx="2702088" cy="2020661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Прямоугольник 20"/>
          <p:cNvSpPr/>
          <p:nvPr/>
        </p:nvSpPr>
        <p:spPr>
          <a:xfrm>
            <a:off x="6460407" y="1769059"/>
            <a:ext cx="14681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потребительского рынка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9492779" y="1768424"/>
            <a:ext cx="201672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Осуществление отдельных государственных функций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873213" y="2758020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1 000,0                 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8" name="object 15"/>
          <p:cNvSpPr/>
          <p:nvPr/>
        </p:nvSpPr>
        <p:spPr>
          <a:xfrm>
            <a:off x="15166" y="1338784"/>
            <a:ext cx="2558727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2378" y="1356243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2 227,7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64127" y="1362803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15980" y="2758020"/>
            <a:ext cx="10562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Corki" panose="00000500000000000000" pitchFamily="2" charset="-52"/>
              </a:rPr>
              <a:t>гранты </a:t>
            </a:r>
            <a:r>
              <a:rPr lang="ru-RU" sz="1400" b="1" dirty="0">
                <a:latin typeface="Corki" panose="00000500000000000000" pitchFamily="2" charset="-52"/>
              </a:rPr>
              <a:t>субъектам МСП</a:t>
            </a:r>
            <a:endParaRPr lang="ru-RU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10366596" y="2728683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17,7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7820437" y="2015281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1 210,0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6484147" y="2681075"/>
            <a:ext cx="1964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круглые столы, конкурсы, ярмарки </a:t>
            </a:r>
            <a:r>
              <a:rPr lang="ru-RU" sz="1600" b="1" dirty="0">
                <a:latin typeface="Corki" panose="00000500000000000000" pitchFamily="2" charset="-52"/>
              </a:rPr>
              <a:t>для предприятий потребительского рынка</a:t>
            </a:r>
            <a:endParaRPr lang="ru-RU" sz="1600" dirty="0"/>
          </a:p>
        </p:txBody>
      </p:sp>
      <p:sp>
        <p:nvSpPr>
          <p:cNvPr id="65" name="TextBox 64"/>
          <p:cNvSpPr txBox="1"/>
          <p:nvPr/>
        </p:nvSpPr>
        <p:spPr>
          <a:xfrm>
            <a:off x="9766510" y="2646118"/>
            <a:ext cx="10562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ведение торгового реестра</a:t>
            </a:r>
            <a:endParaRPr lang="ru-RU" sz="1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49" y="2120489"/>
            <a:ext cx="2925969" cy="19521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884" y="4144665"/>
            <a:ext cx="3663486" cy="24188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2516" y="4358583"/>
            <a:ext cx="3447994" cy="22051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/>
          <a:srcRect t="14616"/>
          <a:stretch/>
        </p:blipFill>
        <p:spPr>
          <a:xfrm>
            <a:off x="649224" y="4389629"/>
            <a:ext cx="3455514" cy="220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55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0" y="1338784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68591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"Управление муниципальным имуществом"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2700716" y="1676823"/>
            <a:ext cx="2996940" cy="2118350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2967465" y="1676823"/>
            <a:ext cx="219780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Регулирование земельных и имущественных отношений</a:t>
            </a:r>
          </a:p>
        </p:txBody>
      </p:sp>
      <p:sp>
        <p:nvSpPr>
          <p:cNvPr id="15" name="object 21"/>
          <p:cNvSpPr/>
          <p:nvPr/>
        </p:nvSpPr>
        <p:spPr>
          <a:xfrm>
            <a:off x="8636183" y="1662894"/>
            <a:ext cx="3213471" cy="2124091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21"/>
          <p:cNvSpPr/>
          <p:nvPr/>
        </p:nvSpPr>
        <p:spPr>
          <a:xfrm>
            <a:off x="468305" y="3978948"/>
            <a:ext cx="11429030" cy="2588435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1"/>
          <p:cNvSpPr/>
          <p:nvPr/>
        </p:nvSpPr>
        <p:spPr>
          <a:xfrm>
            <a:off x="5914450" y="1677493"/>
            <a:ext cx="2515657" cy="2104603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Прямоугольник 20"/>
          <p:cNvSpPr/>
          <p:nvPr/>
        </p:nvSpPr>
        <p:spPr>
          <a:xfrm>
            <a:off x="5985926" y="1698795"/>
            <a:ext cx="24119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Управление муниципальным долгом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8698353" y="1634828"/>
            <a:ext cx="28373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деятельности учреждений в сфере управления муниципальным имуществом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4642339" y="3967133"/>
            <a:ext cx="555179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Создание условий для эффективного управления и использования муниципального имущества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69404" y="2724940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1 217,6                  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8" name="object 15"/>
          <p:cNvSpPr/>
          <p:nvPr/>
        </p:nvSpPr>
        <p:spPr>
          <a:xfrm>
            <a:off x="244321" y="1338784"/>
            <a:ext cx="2329572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2378" y="1356243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225 311,4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64127" y="1362803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62301" y="2811491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55 034,3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0194131" y="3988979"/>
            <a:ext cx="12935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162 884,4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7134764" y="2502915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6 175,1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4314016" y="5133990"/>
            <a:ext cx="1409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</a:t>
            </a:r>
            <a:r>
              <a:rPr lang="ru-RU" sz="1600" b="1" dirty="0" smtClean="0">
                <a:latin typeface="Corki" panose="00000500000000000000" pitchFamily="2" charset="-52"/>
              </a:rPr>
              <a:t>одержание имущества казны</a:t>
            </a:r>
            <a:endParaRPr lang="ru-RU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9899349" y="4654034"/>
            <a:ext cx="21388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ремонт пустующего муниципального жилищного фонда</a:t>
            </a:r>
            <a:endParaRPr lang="ru-RU" sz="1600" dirty="0"/>
          </a:p>
        </p:txBody>
      </p:sp>
      <p:sp>
        <p:nvSpPr>
          <p:cNvPr id="68" name="TextBox 67"/>
          <p:cNvSpPr txBox="1"/>
          <p:nvPr/>
        </p:nvSpPr>
        <p:spPr>
          <a:xfrm>
            <a:off x="6967051" y="4650714"/>
            <a:ext cx="1838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изготовления технической </a:t>
            </a:r>
            <a:r>
              <a:rPr lang="ru-RU" sz="1600" b="1" dirty="0" smtClean="0">
                <a:latin typeface="Corki" panose="00000500000000000000" pitchFamily="2" charset="-52"/>
              </a:rPr>
              <a:t>документации на объекты недвижимости</a:t>
            </a:r>
            <a:endParaRPr lang="ru-RU" sz="1600" dirty="0"/>
          </a:p>
        </p:txBody>
      </p:sp>
      <p:sp>
        <p:nvSpPr>
          <p:cNvPr id="69" name="TextBox 68"/>
          <p:cNvSpPr txBox="1"/>
          <p:nvPr/>
        </p:nvSpPr>
        <p:spPr>
          <a:xfrm>
            <a:off x="6967393" y="5525439"/>
            <a:ext cx="173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содержание животных без владельцев</a:t>
            </a:r>
            <a:endParaRPr lang="ru-RU" sz="1600" dirty="0"/>
          </a:p>
        </p:txBody>
      </p:sp>
      <p:sp>
        <p:nvSpPr>
          <p:cNvPr id="72" name="TextBox 71"/>
          <p:cNvSpPr txBox="1"/>
          <p:nvPr/>
        </p:nvSpPr>
        <p:spPr>
          <a:xfrm>
            <a:off x="6182820" y="4721180"/>
            <a:ext cx="693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400,0</a:t>
            </a:r>
            <a:r>
              <a:rPr lang="ru-RU" sz="2000" b="1" dirty="0" smtClean="0">
                <a:solidFill>
                  <a:srgbClr val="EF995F"/>
                </a:solidFill>
                <a:latin typeface="Corki" panose="00000500000000000000" pitchFamily="2" charset="-52"/>
              </a:rPr>
              <a:t>                    </a:t>
            </a:r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9080078" y="4725800"/>
            <a:ext cx="825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300,0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235099" y="5051180"/>
            <a:ext cx="672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9033020" y="4960080"/>
            <a:ext cx="684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9904295" y="5544827"/>
            <a:ext cx="1393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приборы </a:t>
            </a:r>
            <a:r>
              <a:rPr lang="ru-RU" sz="1600" b="1" dirty="0">
                <a:latin typeface="Corki" panose="00000500000000000000" pitchFamily="2" charset="-52"/>
              </a:rPr>
              <a:t>учета энергоресурсов </a:t>
            </a:r>
            <a:endParaRPr lang="ru-RU" sz="1600" dirty="0"/>
          </a:p>
        </p:txBody>
      </p:sp>
      <p:sp>
        <p:nvSpPr>
          <p:cNvPr id="77" name="TextBox 76"/>
          <p:cNvSpPr txBox="1"/>
          <p:nvPr/>
        </p:nvSpPr>
        <p:spPr>
          <a:xfrm>
            <a:off x="3361633" y="5185862"/>
            <a:ext cx="854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45 077,6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9080079" y="5536593"/>
            <a:ext cx="87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100,0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452330" y="549588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9035974" y="5804217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6182820" y="5544827"/>
            <a:ext cx="87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43 </a:t>
            </a:r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608,1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230922" y="5843706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3439782" y="2468130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кадастровые работы </a:t>
            </a:r>
            <a:endParaRPr lang="ru-RU" sz="1600" dirty="0"/>
          </a:p>
        </p:txBody>
      </p:sp>
      <p:sp>
        <p:nvSpPr>
          <p:cNvPr id="71" name="TextBox 70"/>
          <p:cNvSpPr txBox="1"/>
          <p:nvPr/>
        </p:nvSpPr>
        <p:spPr>
          <a:xfrm>
            <a:off x="3481687" y="2987427"/>
            <a:ext cx="10562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формирование земельных участков</a:t>
            </a:r>
            <a:endParaRPr lang="ru-RU" sz="1600" dirty="0"/>
          </a:p>
        </p:txBody>
      </p:sp>
      <p:sp>
        <p:nvSpPr>
          <p:cNvPr id="83" name="TextBox 82"/>
          <p:cNvSpPr txBox="1"/>
          <p:nvPr/>
        </p:nvSpPr>
        <p:spPr>
          <a:xfrm>
            <a:off x="2759898" y="2453163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417,6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800274" y="3102215"/>
            <a:ext cx="744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800,0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808847" y="2767416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2800274" y="3380576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7" name="TextBox 86"/>
          <p:cNvSpPr txBox="1"/>
          <p:nvPr/>
        </p:nvSpPr>
        <p:spPr>
          <a:xfrm>
            <a:off x="6121299" y="2423611"/>
            <a:ext cx="13025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Процентные платежи по муниципальному долгу</a:t>
            </a:r>
            <a:endParaRPr lang="ru-RU" sz="1600" dirty="0"/>
          </a:p>
        </p:txBody>
      </p:sp>
      <p:sp>
        <p:nvSpPr>
          <p:cNvPr id="88" name="TextBox 87"/>
          <p:cNvSpPr txBox="1"/>
          <p:nvPr/>
        </p:nvSpPr>
        <p:spPr>
          <a:xfrm>
            <a:off x="8714057" y="2512937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4 857,3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8654576" y="3161989"/>
            <a:ext cx="914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50 177,0 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8763006" y="282719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1" name="TextBox 90"/>
          <p:cNvSpPr txBox="1"/>
          <p:nvPr/>
        </p:nvSpPr>
        <p:spPr>
          <a:xfrm>
            <a:off x="8754433" y="344035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2" name="TextBox 91"/>
          <p:cNvSpPr txBox="1"/>
          <p:nvPr/>
        </p:nvSpPr>
        <p:spPr>
          <a:xfrm>
            <a:off x="9502072" y="2542834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МКУ «Муниципальный архив»</a:t>
            </a:r>
            <a:endParaRPr lang="ru-RU" sz="1600" dirty="0"/>
          </a:p>
        </p:txBody>
      </p:sp>
      <p:sp>
        <p:nvSpPr>
          <p:cNvPr id="93" name="TextBox 92"/>
          <p:cNvSpPr txBox="1"/>
          <p:nvPr/>
        </p:nvSpPr>
        <p:spPr>
          <a:xfrm>
            <a:off x="9499267" y="3155089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МКУ «Муниципальное имущество»</a:t>
            </a:r>
            <a:endParaRPr lang="ru-RU" sz="1600" dirty="0"/>
          </a:p>
        </p:txBody>
      </p:sp>
      <p:sp>
        <p:nvSpPr>
          <p:cNvPr id="94" name="TextBox 93"/>
          <p:cNvSpPr txBox="1"/>
          <p:nvPr/>
        </p:nvSpPr>
        <p:spPr>
          <a:xfrm>
            <a:off x="4266922" y="5727361"/>
            <a:ext cx="1409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оценка </a:t>
            </a:r>
            <a:r>
              <a:rPr lang="ru-RU" sz="1600" b="1" dirty="0">
                <a:latin typeface="Corki" panose="00000500000000000000" pitchFamily="2" charset="-52"/>
              </a:rPr>
              <a:t>рыночной стоимости объектов</a:t>
            </a:r>
            <a:endParaRPr lang="ru-RU" sz="1600" dirty="0"/>
          </a:p>
        </p:txBody>
      </p:sp>
      <p:sp>
        <p:nvSpPr>
          <p:cNvPr id="95" name="TextBox 94"/>
          <p:cNvSpPr txBox="1"/>
          <p:nvPr/>
        </p:nvSpPr>
        <p:spPr>
          <a:xfrm>
            <a:off x="4327707" y="4529194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взносы на капремонт общего имущества</a:t>
            </a:r>
            <a:endParaRPr lang="ru-RU" sz="1600" dirty="0"/>
          </a:p>
        </p:txBody>
      </p:sp>
      <p:sp>
        <p:nvSpPr>
          <p:cNvPr id="96" name="TextBox 95"/>
          <p:cNvSpPr txBox="1"/>
          <p:nvPr/>
        </p:nvSpPr>
        <p:spPr>
          <a:xfrm>
            <a:off x="3389447" y="4538446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73 198,7 </a:t>
            </a:r>
            <a:r>
              <a:rPr lang="ru-RU" sz="2000" b="1" dirty="0" smtClean="0">
                <a:solidFill>
                  <a:srgbClr val="EF995F"/>
                </a:solidFill>
                <a:latin typeface="Corki" panose="00000500000000000000" pitchFamily="2" charset="-52"/>
              </a:rPr>
              <a:t>                    </a:t>
            </a:r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427210" y="4869466"/>
            <a:ext cx="672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8" name="TextBox 97"/>
          <p:cNvSpPr txBox="1"/>
          <p:nvPr/>
        </p:nvSpPr>
        <p:spPr>
          <a:xfrm>
            <a:off x="3383769" y="5742607"/>
            <a:ext cx="699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200,0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426125" y="604276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73" y="4280794"/>
            <a:ext cx="2646137" cy="198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5897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15166" y="1218957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-39193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"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Комфортная городская среда"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2997730" y="1502997"/>
            <a:ext cx="6063142" cy="2292176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4616981" y="1492098"/>
            <a:ext cx="2658204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Безопасные и качественные дороги</a:t>
            </a:r>
          </a:p>
        </p:txBody>
      </p:sp>
      <p:sp>
        <p:nvSpPr>
          <p:cNvPr id="16" name="object 21"/>
          <p:cNvSpPr/>
          <p:nvPr/>
        </p:nvSpPr>
        <p:spPr>
          <a:xfrm>
            <a:off x="2997730" y="3965557"/>
            <a:ext cx="8851924" cy="2588435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1"/>
          <p:cNvSpPr/>
          <p:nvPr/>
        </p:nvSpPr>
        <p:spPr>
          <a:xfrm>
            <a:off x="9262521" y="1530467"/>
            <a:ext cx="2515657" cy="2251630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Прямоугольник 20"/>
          <p:cNvSpPr/>
          <p:nvPr/>
        </p:nvSpPr>
        <p:spPr>
          <a:xfrm>
            <a:off x="9333997" y="1698795"/>
            <a:ext cx="24119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Строительство объектов городской инфраструктуры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4642339" y="4081511"/>
            <a:ext cx="555179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Комплексное благоустройство и эксплуатация городских территорий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26226" y="2472165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170 181,7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8" name="object 15"/>
          <p:cNvSpPr/>
          <p:nvPr/>
        </p:nvSpPr>
        <p:spPr>
          <a:xfrm>
            <a:off x="15166" y="1338784"/>
            <a:ext cx="2558727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2378" y="1356243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2 087 283,4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64127" y="1362803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060855" y="4046563"/>
            <a:ext cx="129356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146 912,0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10679245" y="2528587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100 142,5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3936640" y="5196795"/>
            <a:ext cx="2053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развитие сети </a:t>
            </a:r>
          </a:p>
          <a:p>
            <a:r>
              <a:rPr lang="ru-RU" sz="1600" b="1" dirty="0" smtClean="0">
                <a:latin typeface="Corki" panose="00000500000000000000" pitchFamily="2" charset="-52"/>
              </a:rPr>
              <a:t>наружного </a:t>
            </a:r>
            <a:r>
              <a:rPr lang="ru-RU" sz="1600" b="1" dirty="0">
                <a:latin typeface="Corki" panose="00000500000000000000" pitchFamily="2" charset="-52"/>
              </a:rPr>
              <a:t>освещения </a:t>
            </a:r>
            <a:endParaRPr lang="ru-RU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9546128" y="5193136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обустройство детской площадки в </a:t>
            </a:r>
            <a:r>
              <a:rPr lang="ru-RU" sz="1600" b="1" dirty="0" err="1">
                <a:latin typeface="Corki" panose="00000500000000000000" pitchFamily="2" charset="-52"/>
              </a:rPr>
              <a:t>н.п</a:t>
            </a:r>
            <a:r>
              <a:rPr lang="ru-RU" sz="1600" b="1" dirty="0">
                <a:latin typeface="Corki" panose="00000500000000000000" pitchFamily="2" charset="-52"/>
              </a:rPr>
              <a:t>. </a:t>
            </a:r>
            <a:r>
              <a:rPr lang="ru-RU" sz="1600" b="1" dirty="0" err="1" smtClean="0">
                <a:latin typeface="Corki" panose="00000500000000000000" pitchFamily="2" charset="-52"/>
              </a:rPr>
              <a:t>Щукозеро</a:t>
            </a:r>
            <a:r>
              <a:rPr lang="ru-RU" sz="1600" b="1" dirty="0" smtClean="0">
                <a:latin typeface="Corki" panose="00000500000000000000" pitchFamily="2" charset="-52"/>
              </a:rPr>
              <a:t> </a:t>
            </a:r>
            <a:r>
              <a:rPr lang="ru-RU" sz="1200" b="1" dirty="0" smtClean="0">
                <a:latin typeface="Corki" panose="00000500000000000000" pitchFamily="2" charset="-52"/>
              </a:rPr>
              <a:t>(сельские </a:t>
            </a:r>
            <a:r>
              <a:rPr lang="ru-RU" sz="1200" b="1" dirty="0" err="1" smtClean="0">
                <a:latin typeface="Corki" panose="00000500000000000000" pitchFamily="2" charset="-52"/>
              </a:rPr>
              <a:t>терр-ии</a:t>
            </a:r>
            <a:r>
              <a:rPr lang="ru-RU" sz="1200" b="1" dirty="0" smtClean="0">
                <a:latin typeface="Corki" panose="00000500000000000000" pitchFamily="2" charset="-52"/>
              </a:rPr>
              <a:t>)</a:t>
            </a:r>
            <a:endParaRPr lang="ru-RU" sz="1200" dirty="0"/>
          </a:p>
        </p:txBody>
      </p:sp>
      <p:sp>
        <p:nvSpPr>
          <p:cNvPr id="68" name="TextBox 67"/>
          <p:cNvSpPr txBox="1"/>
          <p:nvPr/>
        </p:nvSpPr>
        <p:spPr>
          <a:xfrm>
            <a:off x="6623818" y="5198997"/>
            <a:ext cx="23796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содержание и ремонт детских</a:t>
            </a:r>
          </a:p>
          <a:p>
            <a:r>
              <a:rPr lang="ru-RU" sz="1600" b="1" dirty="0" smtClean="0">
                <a:latin typeface="Corki" panose="00000500000000000000" pitchFamily="2" charset="-52"/>
              </a:rPr>
              <a:t> и спортивных площадок</a:t>
            </a:r>
            <a:endParaRPr lang="ru-RU" sz="1600" dirty="0"/>
          </a:p>
        </p:txBody>
      </p:sp>
      <p:sp>
        <p:nvSpPr>
          <p:cNvPr id="69" name="TextBox 68"/>
          <p:cNvSpPr txBox="1"/>
          <p:nvPr/>
        </p:nvSpPr>
        <p:spPr>
          <a:xfrm>
            <a:off x="6634653" y="5735696"/>
            <a:ext cx="173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праздничное оформление улиц и площадей </a:t>
            </a:r>
            <a:endParaRPr lang="ru-RU" sz="1600" dirty="0"/>
          </a:p>
        </p:txBody>
      </p:sp>
      <p:sp>
        <p:nvSpPr>
          <p:cNvPr id="72" name="TextBox 71"/>
          <p:cNvSpPr txBox="1"/>
          <p:nvPr/>
        </p:nvSpPr>
        <p:spPr>
          <a:xfrm>
            <a:off x="5811591" y="5198997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7 800,0 </a:t>
            </a:r>
            <a:r>
              <a:rPr lang="ru-RU" sz="2000" b="1" dirty="0" smtClean="0">
                <a:solidFill>
                  <a:srgbClr val="EF995F"/>
                </a:solidFill>
                <a:latin typeface="Corki" panose="00000500000000000000" pitchFamily="2" charset="-52"/>
              </a:rPr>
              <a:t>                   </a:t>
            </a:r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724609" y="5216881"/>
            <a:ext cx="821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4 264,4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902408" y="5477935"/>
            <a:ext cx="672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5" name="TextBox 74"/>
          <p:cNvSpPr txBox="1"/>
          <p:nvPr/>
        </p:nvSpPr>
        <p:spPr>
          <a:xfrm>
            <a:off x="8766887" y="5456968"/>
            <a:ext cx="684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6" name="TextBox 75"/>
          <p:cNvSpPr txBox="1"/>
          <p:nvPr/>
        </p:nvSpPr>
        <p:spPr>
          <a:xfrm>
            <a:off x="9546128" y="5743930"/>
            <a:ext cx="1941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благоустройство территории жилой застройки</a:t>
            </a:r>
            <a:endParaRPr lang="ru-RU" sz="1600" dirty="0"/>
          </a:p>
        </p:txBody>
      </p:sp>
      <p:sp>
        <p:nvSpPr>
          <p:cNvPr id="77" name="TextBox 76"/>
          <p:cNvSpPr txBox="1"/>
          <p:nvPr/>
        </p:nvSpPr>
        <p:spPr>
          <a:xfrm>
            <a:off x="3067821" y="5256763"/>
            <a:ext cx="7909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2 000,0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644235" y="5731055"/>
            <a:ext cx="87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8 294,1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094163" y="556679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8767307" y="600332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1" name="TextBox 80"/>
          <p:cNvSpPr txBox="1"/>
          <p:nvPr/>
        </p:nvSpPr>
        <p:spPr>
          <a:xfrm>
            <a:off x="5816962" y="5774912"/>
            <a:ext cx="87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12 799,9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915682" y="608549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3921535" y="2609045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р</a:t>
            </a:r>
            <a:r>
              <a:rPr lang="ru-RU" sz="1600" b="1" dirty="0" smtClean="0">
                <a:latin typeface="Corki" panose="00000500000000000000" pitchFamily="2" charset="-52"/>
              </a:rPr>
              <a:t>емонт дорог</a:t>
            </a:r>
            <a:endParaRPr lang="ru-RU" sz="1600" dirty="0"/>
          </a:p>
        </p:txBody>
      </p:sp>
      <p:sp>
        <p:nvSpPr>
          <p:cNvPr id="71" name="TextBox 70"/>
          <p:cNvSpPr txBox="1"/>
          <p:nvPr/>
        </p:nvSpPr>
        <p:spPr>
          <a:xfrm>
            <a:off x="3899851" y="3070255"/>
            <a:ext cx="15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безопасность дорожного движения</a:t>
            </a:r>
            <a:endParaRPr lang="ru-RU" sz="1600" dirty="0"/>
          </a:p>
        </p:txBody>
      </p:sp>
      <p:sp>
        <p:nvSpPr>
          <p:cNvPr id="83" name="TextBox 82"/>
          <p:cNvSpPr txBox="1"/>
          <p:nvPr/>
        </p:nvSpPr>
        <p:spPr>
          <a:xfrm>
            <a:off x="3086426" y="2588562"/>
            <a:ext cx="7640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6 229,0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106794" y="3115463"/>
            <a:ext cx="744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2 600,0 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091319" y="289066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3082746" y="3393824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7" name="TextBox 86"/>
          <p:cNvSpPr txBox="1"/>
          <p:nvPr/>
        </p:nvSpPr>
        <p:spPr>
          <a:xfrm>
            <a:off x="9395397" y="2502360"/>
            <a:ext cx="130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строительство кладбища в ЗАТО г. Североморск </a:t>
            </a:r>
            <a:endParaRPr lang="ru-RU" sz="1600" dirty="0"/>
          </a:p>
        </p:txBody>
      </p:sp>
      <p:sp>
        <p:nvSpPr>
          <p:cNvPr id="94" name="TextBox 93"/>
          <p:cNvSpPr txBox="1"/>
          <p:nvPr/>
        </p:nvSpPr>
        <p:spPr>
          <a:xfrm>
            <a:off x="6620101" y="4631575"/>
            <a:ext cx="1824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содержание и ремонт общественных </a:t>
            </a:r>
            <a:r>
              <a:rPr lang="ru-RU" sz="1600" b="1" dirty="0">
                <a:latin typeface="Corki" panose="00000500000000000000" pitchFamily="2" charset="-52"/>
              </a:rPr>
              <a:t>территорий </a:t>
            </a:r>
            <a:endParaRPr lang="ru-RU" sz="1600" dirty="0"/>
          </a:p>
        </p:txBody>
      </p:sp>
      <p:sp>
        <p:nvSpPr>
          <p:cNvPr id="95" name="TextBox 94"/>
          <p:cNvSpPr txBox="1"/>
          <p:nvPr/>
        </p:nvSpPr>
        <p:spPr>
          <a:xfrm>
            <a:off x="3937086" y="4628781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содержание и ремонт наружного </a:t>
            </a:r>
            <a:r>
              <a:rPr lang="ru-RU" sz="1600" b="1" dirty="0">
                <a:latin typeface="Corki" panose="00000500000000000000" pitchFamily="2" charset="-52"/>
              </a:rPr>
              <a:t>освещения</a:t>
            </a:r>
            <a:endParaRPr lang="ru-RU" sz="1600" dirty="0"/>
          </a:p>
        </p:txBody>
      </p:sp>
      <p:sp>
        <p:nvSpPr>
          <p:cNvPr id="96" name="TextBox 95"/>
          <p:cNvSpPr txBox="1"/>
          <p:nvPr/>
        </p:nvSpPr>
        <p:spPr>
          <a:xfrm>
            <a:off x="3031280" y="4679024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35 </a:t>
            </a:r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153,0 </a:t>
            </a:r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069043" y="5010044"/>
            <a:ext cx="672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8" name="TextBox 97"/>
          <p:cNvSpPr txBox="1"/>
          <p:nvPr/>
        </p:nvSpPr>
        <p:spPr>
          <a:xfrm>
            <a:off x="5846019" y="4662961"/>
            <a:ext cx="7918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8 726,7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888375" y="496311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3899851" y="2050433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содержание дорог</a:t>
            </a:r>
            <a:endParaRPr lang="ru-RU" sz="1600" dirty="0"/>
          </a:p>
        </p:txBody>
      </p:sp>
      <p:sp>
        <p:nvSpPr>
          <p:cNvPr id="57" name="TextBox 56"/>
          <p:cNvSpPr txBox="1"/>
          <p:nvPr/>
        </p:nvSpPr>
        <p:spPr>
          <a:xfrm>
            <a:off x="3036379" y="2023875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161 352,7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085328" y="2338128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3937352" y="5779543"/>
            <a:ext cx="2053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содержание и ремонт пешеходной инфраструктуры</a:t>
            </a:r>
            <a:endParaRPr lang="ru-RU" sz="1600" dirty="0"/>
          </a:p>
        </p:txBody>
      </p:sp>
      <p:sp>
        <p:nvSpPr>
          <p:cNvPr id="60" name="TextBox 59"/>
          <p:cNvSpPr txBox="1"/>
          <p:nvPr/>
        </p:nvSpPr>
        <p:spPr>
          <a:xfrm>
            <a:off x="3004178" y="5780593"/>
            <a:ext cx="854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19 700,0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094875" y="609062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9581118" y="4629176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и</a:t>
            </a:r>
            <a:r>
              <a:rPr lang="ru-RU" sz="1600" b="1" dirty="0" smtClean="0">
                <a:latin typeface="Corki" panose="00000500000000000000" pitchFamily="2" charset="-52"/>
              </a:rPr>
              <a:t>нициативные проекты                  (5 проектов)</a:t>
            </a:r>
            <a:endParaRPr lang="ru-RU" sz="1600" dirty="0"/>
          </a:p>
        </p:txBody>
      </p:sp>
      <p:sp>
        <p:nvSpPr>
          <p:cNvPr id="63" name="TextBox 62"/>
          <p:cNvSpPr txBox="1"/>
          <p:nvPr/>
        </p:nvSpPr>
        <p:spPr>
          <a:xfrm>
            <a:off x="8724608" y="4666087"/>
            <a:ext cx="959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48 175,9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8766887" y="4906174"/>
            <a:ext cx="6845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386" y="1962463"/>
            <a:ext cx="2561654" cy="17085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3" y="2249771"/>
            <a:ext cx="2784287" cy="18532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77" y="4172773"/>
            <a:ext cx="2784287" cy="208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04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0" y="1253985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33910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"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Комфортная городская среда"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368815" y="1583098"/>
            <a:ext cx="3746893" cy="4982293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481540" y="1561901"/>
            <a:ext cx="35785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Осуществление отдельных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полномочий                  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органа местного самоуправления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125309" y="2205864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12 311,3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1487050" y="2750835"/>
            <a:ext cx="182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отлов </a:t>
            </a:r>
            <a:r>
              <a:rPr lang="ru-RU" sz="1600" b="1" dirty="0">
                <a:latin typeface="Corki" panose="00000500000000000000" pitchFamily="2" charset="-52"/>
              </a:rPr>
              <a:t>и </a:t>
            </a:r>
            <a:r>
              <a:rPr lang="ru-RU" sz="1600" b="1" dirty="0" smtClean="0">
                <a:latin typeface="Corki" panose="00000500000000000000" pitchFamily="2" charset="-52"/>
              </a:rPr>
              <a:t>содержание </a:t>
            </a:r>
            <a:r>
              <a:rPr lang="ru-RU" sz="1600" b="1" dirty="0">
                <a:latin typeface="Corki" panose="00000500000000000000" pitchFamily="2" charset="-52"/>
              </a:rPr>
              <a:t>животных без владельцев </a:t>
            </a:r>
            <a:endParaRPr lang="ru-RU" sz="1600" dirty="0"/>
          </a:p>
        </p:txBody>
      </p:sp>
      <p:sp>
        <p:nvSpPr>
          <p:cNvPr id="71" name="TextBox 70"/>
          <p:cNvSpPr txBox="1"/>
          <p:nvPr/>
        </p:nvSpPr>
        <p:spPr>
          <a:xfrm>
            <a:off x="1471842" y="3308594"/>
            <a:ext cx="15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содержание парков, скверов, озеленение</a:t>
            </a:r>
            <a:endParaRPr lang="ru-RU" sz="1600" dirty="0"/>
          </a:p>
        </p:txBody>
      </p:sp>
      <p:sp>
        <p:nvSpPr>
          <p:cNvPr id="83" name="TextBox 82"/>
          <p:cNvSpPr txBox="1"/>
          <p:nvPr/>
        </p:nvSpPr>
        <p:spPr>
          <a:xfrm>
            <a:off x="614361" y="2814748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4 152,9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42639" y="3353802"/>
            <a:ext cx="75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7 329,0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63310" y="3092448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654737" y="363216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1466233" y="2237336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возмещение расходов по погребению</a:t>
            </a:r>
            <a:endParaRPr lang="ru-RU" sz="1600" dirty="0"/>
          </a:p>
        </p:txBody>
      </p:sp>
      <p:sp>
        <p:nvSpPr>
          <p:cNvPr id="57" name="TextBox 56"/>
          <p:cNvSpPr txBox="1"/>
          <p:nvPr/>
        </p:nvSpPr>
        <p:spPr>
          <a:xfrm>
            <a:off x="642284" y="2262214"/>
            <a:ext cx="904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556,4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7319" y="2576467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5" name="object 21"/>
          <p:cNvSpPr/>
          <p:nvPr/>
        </p:nvSpPr>
        <p:spPr>
          <a:xfrm>
            <a:off x="4361096" y="1472034"/>
            <a:ext cx="3607758" cy="2415730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Прямоугольник 64"/>
          <p:cNvSpPr/>
          <p:nvPr/>
        </p:nvSpPr>
        <p:spPr>
          <a:xfrm>
            <a:off x="4416724" y="1447467"/>
            <a:ext cx="362487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эффективного выполнения функций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             в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сфере городского хозяйства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6514178" y="2485328"/>
            <a:ext cx="12751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195 982,7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9" name="TextBox 88"/>
          <p:cNvSpPr txBox="1"/>
          <p:nvPr/>
        </p:nvSpPr>
        <p:spPr>
          <a:xfrm>
            <a:off x="5407333" y="2754570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МБУ «СПС»</a:t>
            </a:r>
            <a:endParaRPr lang="ru-RU" sz="1600" dirty="0"/>
          </a:p>
        </p:txBody>
      </p:sp>
      <p:sp>
        <p:nvSpPr>
          <p:cNvPr id="90" name="TextBox 89"/>
          <p:cNvSpPr txBox="1"/>
          <p:nvPr/>
        </p:nvSpPr>
        <p:spPr>
          <a:xfrm>
            <a:off x="5391105" y="3311605"/>
            <a:ext cx="1518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МКУ «ГЦ ЖКХ»</a:t>
            </a:r>
            <a:endParaRPr lang="ru-RU" sz="1600" dirty="0"/>
          </a:p>
        </p:txBody>
      </p:sp>
      <p:sp>
        <p:nvSpPr>
          <p:cNvPr id="91" name="TextBox 90"/>
          <p:cNvSpPr txBox="1"/>
          <p:nvPr/>
        </p:nvSpPr>
        <p:spPr>
          <a:xfrm>
            <a:off x="4533624" y="2740472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21 118,6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573999" y="3279526"/>
            <a:ext cx="833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41 930,6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582573" y="305472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00" name="TextBox 99"/>
          <p:cNvSpPr txBox="1"/>
          <p:nvPr/>
        </p:nvSpPr>
        <p:spPr>
          <a:xfrm>
            <a:off x="4574000" y="3557887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01" name="TextBox 100"/>
          <p:cNvSpPr txBox="1"/>
          <p:nvPr/>
        </p:nvSpPr>
        <p:spPr>
          <a:xfrm>
            <a:off x="5391105" y="2236350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МБУ «АХТО»</a:t>
            </a:r>
            <a:endParaRPr lang="ru-RU" sz="1600" dirty="0"/>
          </a:p>
        </p:txBody>
      </p:sp>
      <p:sp>
        <p:nvSpPr>
          <p:cNvPr id="102" name="TextBox 101"/>
          <p:cNvSpPr txBox="1"/>
          <p:nvPr/>
        </p:nvSpPr>
        <p:spPr>
          <a:xfrm>
            <a:off x="4527633" y="2187938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132 933,5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4576582" y="250219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32" name="TextBox 131"/>
          <p:cNvSpPr txBox="1"/>
          <p:nvPr/>
        </p:nvSpPr>
        <p:spPr>
          <a:xfrm>
            <a:off x="1471486" y="3939940"/>
            <a:ext cx="163166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схема теплоснабжения</a:t>
            </a:r>
            <a:endParaRPr lang="ru-RU" sz="1600" dirty="0"/>
          </a:p>
        </p:txBody>
      </p:sp>
      <p:sp>
        <p:nvSpPr>
          <p:cNvPr id="133" name="TextBox 132"/>
          <p:cNvSpPr txBox="1"/>
          <p:nvPr/>
        </p:nvSpPr>
        <p:spPr>
          <a:xfrm>
            <a:off x="642284" y="3893369"/>
            <a:ext cx="75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273,0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654382" y="417173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35" name="object 21"/>
          <p:cNvSpPr/>
          <p:nvPr/>
        </p:nvSpPr>
        <p:spPr>
          <a:xfrm>
            <a:off x="8214331" y="1543635"/>
            <a:ext cx="3746893" cy="502175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Прямоугольник 135"/>
          <p:cNvSpPr/>
          <p:nvPr/>
        </p:nvSpPr>
        <p:spPr>
          <a:xfrm>
            <a:off x="7938627" y="1652016"/>
            <a:ext cx="3748632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РЕНОВАЦИЯ ЗАТО</a:t>
            </a:r>
            <a:endParaRPr lang="ru-RU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10656302" y="1580723"/>
            <a:ext cx="13311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1 461 753,2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38" name="TextBox 137"/>
          <p:cNvSpPr txBox="1"/>
          <p:nvPr/>
        </p:nvSpPr>
        <p:spPr>
          <a:xfrm>
            <a:off x="9544974" y="2690565"/>
            <a:ext cx="2116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капитальный ремонт здания крытого ледового комплекса </a:t>
            </a:r>
            <a:endParaRPr lang="ru-RU" sz="1600" dirty="0"/>
          </a:p>
        </p:txBody>
      </p:sp>
      <p:sp>
        <p:nvSpPr>
          <p:cNvPr id="139" name="TextBox 138"/>
          <p:cNvSpPr txBox="1"/>
          <p:nvPr/>
        </p:nvSpPr>
        <p:spPr>
          <a:xfrm>
            <a:off x="9562567" y="3212049"/>
            <a:ext cx="15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ремонт системы наружного освещения </a:t>
            </a:r>
            <a:endParaRPr lang="ru-RU" sz="1600" dirty="0"/>
          </a:p>
        </p:txBody>
      </p:sp>
      <p:sp>
        <p:nvSpPr>
          <p:cNvPr id="140" name="TextBox 139"/>
          <p:cNvSpPr txBox="1"/>
          <p:nvPr/>
        </p:nvSpPr>
        <p:spPr>
          <a:xfrm>
            <a:off x="8474186" y="2736286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220 753,1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8502464" y="3275340"/>
            <a:ext cx="935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137 499,0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8632853" y="302469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43" name="TextBox 142"/>
          <p:cNvSpPr txBox="1"/>
          <p:nvPr/>
        </p:nvSpPr>
        <p:spPr>
          <a:xfrm>
            <a:off x="8650291" y="3567814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44" name="TextBox 143"/>
          <p:cNvSpPr txBox="1"/>
          <p:nvPr/>
        </p:nvSpPr>
        <p:spPr>
          <a:xfrm>
            <a:off x="9539448" y="2140791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строительство Центра питания городской сети </a:t>
            </a:r>
            <a:endParaRPr lang="ru-RU" sz="1600" dirty="0"/>
          </a:p>
        </p:txBody>
      </p:sp>
      <p:sp>
        <p:nvSpPr>
          <p:cNvPr id="145" name="TextBox 144"/>
          <p:cNvSpPr txBox="1"/>
          <p:nvPr/>
        </p:nvSpPr>
        <p:spPr>
          <a:xfrm>
            <a:off x="8468195" y="2183752"/>
            <a:ext cx="1074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1 070 000,0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8611738" y="2485328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47" name="TextBox 146"/>
          <p:cNvSpPr txBox="1"/>
          <p:nvPr/>
        </p:nvSpPr>
        <p:spPr>
          <a:xfrm>
            <a:off x="9573743" y="3761823"/>
            <a:ext cx="163166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ремонт </a:t>
            </a:r>
            <a:r>
              <a:rPr lang="ru-RU" sz="1600" b="1" dirty="0">
                <a:latin typeface="Corki" panose="00000500000000000000" pitchFamily="2" charset="-52"/>
              </a:rPr>
              <a:t>автомобильных дорог </a:t>
            </a:r>
            <a:endParaRPr lang="ru-RU" sz="1600" dirty="0"/>
          </a:p>
        </p:txBody>
      </p:sp>
      <p:sp>
        <p:nvSpPr>
          <p:cNvPr id="148" name="TextBox 147"/>
          <p:cNvSpPr txBox="1"/>
          <p:nvPr/>
        </p:nvSpPr>
        <p:spPr>
          <a:xfrm>
            <a:off x="8502108" y="3814907"/>
            <a:ext cx="935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33 501,1 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8668752" y="408508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135" y="4453903"/>
            <a:ext cx="3156034" cy="199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4568109"/>
            <a:ext cx="2990088" cy="188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2577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45640" y="1171672"/>
            <a:ext cx="12236928" cy="5880701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14798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"Образование"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61818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28" name="object 15"/>
          <p:cNvSpPr/>
          <p:nvPr/>
        </p:nvSpPr>
        <p:spPr>
          <a:xfrm>
            <a:off x="275284" y="1168356"/>
            <a:ext cx="2558727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82496" y="1185815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3 </a:t>
            </a:r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091 682,3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624245" y="1192375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95" name="object 21"/>
          <p:cNvSpPr/>
          <p:nvPr/>
        </p:nvSpPr>
        <p:spPr>
          <a:xfrm>
            <a:off x="320997" y="3466031"/>
            <a:ext cx="2831671" cy="3309806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Прямоугольник 95"/>
          <p:cNvSpPr/>
          <p:nvPr/>
        </p:nvSpPr>
        <p:spPr>
          <a:xfrm>
            <a:off x="378028" y="3424872"/>
            <a:ext cx="16821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Развитие общего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образования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746071" y="3464837"/>
            <a:ext cx="12196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1 164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430,7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8" name="TextBox 97"/>
          <p:cNvSpPr txBox="1"/>
          <p:nvPr/>
        </p:nvSpPr>
        <p:spPr>
          <a:xfrm>
            <a:off x="1125339" y="4553793"/>
            <a:ext cx="182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е</a:t>
            </a:r>
            <a:r>
              <a:rPr lang="ru-RU" sz="1600" b="1" dirty="0" smtClean="0">
                <a:latin typeface="Corki" panose="00000500000000000000" pitchFamily="2" charset="-52"/>
              </a:rPr>
              <a:t>диная субвенция на образовательную </a:t>
            </a:r>
            <a:r>
              <a:rPr lang="ru-RU" sz="1600" b="1" dirty="0" err="1" smtClean="0">
                <a:latin typeface="Corki" panose="00000500000000000000" pitchFamily="2" charset="-52"/>
              </a:rPr>
              <a:t>деят-ть</a:t>
            </a:r>
            <a:endParaRPr lang="ru-RU" sz="1600" dirty="0"/>
          </a:p>
        </p:txBody>
      </p:sp>
      <p:sp>
        <p:nvSpPr>
          <p:cNvPr id="99" name="TextBox 98"/>
          <p:cNvSpPr txBox="1"/>
          <p:nvPr/>
        </p:nvSpPr>
        <p:spPr>
          <a:xfrm>
            <a:off x="1110130" y="5082731"/>
            <a:ext cx="1690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о</a:t>
            </a:r>
            <a:r>
              <a:rPr lang="ru-RU" sz="1600" b="1" dirty="0" smtClean="0">
                <a:latin typeface="Corki" panose="00000500000000000000" pitchFamily="2" charset="-52"/>
              </a:rPr>
              <a:t>плата жилых помещений педагогам</a:t>
            </a:r>
            <a:endParaRPr lang="ru-RU" sz="1600" dirty="0"/>
          </a:p>
        </p:txBody>
      </p:sp>
      <p:sp>
        <p:nvSpPr>
          <p:cNvPr id="100" name="TextBox 99"/>
          <p:cNvSpPr txBox="1"/>
          <p:nvPr/>
        </p:nvSpPr>
        <p:spPr>
          <a:xfrm>
            <a:off x="295608" y="4603259"/>
            <a:ext cx="9942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937 253,5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80928" y="5156760"/>
            <a:ext cx="75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913,5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84523" y="493782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75950" y="5440984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1104522" y="4040294"/>
            <a:ext cx="170325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субсидии бюджетным учреждениям (10 школ)</a:t>
            </a:r>
            <a:endParaRPr lang="ru-RU" sz="1600" dirty="0"/>
          </a:p>
        </p:txBody>
      </p:sp>
      <p:sp>
        <p:nvSpPr>
          <p:cNvPr id="106" name="TextBox 105"/>
          <p:cNvSpPr txBox="1"/>
          <p:nvPr/>
        </p:nvSpPr>
        <p:spPr>
          <a:xfrm>
            <a:off x="280573" y="4065172"/>
            <a:ext cx="904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216 219,3 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78532" y="4385288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1094846" y="5662231"/>
            <a:ext cx="184659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руководство школьными </a:t>
            </a:r>
            <a:r>
              <a:rPr lang="ru-RU" sz="1600" b="1" dirty="0">
                <a:latin typeface="Corki" panose="00000500000000000000" pitchFamily="2" charset="-52"/>
              </a:rPr>
              <a:t>спортивными клубам</a:t>
            </a:r>
            <a:endParaRPr lang="ru-RU" sz="1600" dirty="0"/>
          </a:p>
        </p:txBody>
      </p:sp>
      <p:sp>
        <p:nvSpPr>
          <p:cNvPr id="109" name="TextBox 108"/>
          <p:cNvSpPr txBox="1"/>
          <p:nvPr/>
        </p:nvSpPr>
        <p:spPr>
          <a:xfrm>
            <a:off x="280573" y="5696327"/>
            <a:ext cx="75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1 240,2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375595" y="598055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11" name="object 21"/>
          <p:cNvSpPr/>
          <p:nvPr/>
        </p:nvSpPr>
        <p:spPr>
          <a:xfrm>
            <a:off x="3319916" y="4397520"/>
            <a:ext cx="2873361" cy="2386674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Прямоугольник 111"/>
          <p:cNvSpPr/>
          <p:nvPr/>
        </p:nvSpPr>
        <p:spPr>
          <a:xfrm>
            <a:off x="3308350" y="4377133"/>
            <a:ext cx="202484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дошкольного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образования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4928210" y="4373406"/>
            <a:ext cx="12876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1 318 908,7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14" name="TextBox 113"/>
          <p:cNvSpPr txBox="1"/>
          <p:nvPr/>
        </p:nvSpPr>
        <p:spPr>
          <a:xfrm>
            <a:off x="4234548" y="5654004"/>
            <a:ext cx="182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е</a:t>
            </a:r>
            <a:r>
              <a:rPr lang="ru-RU" sz="1600" b="1" dirty="0" smtClean="0">
                <a:latin typeface="Corki" panose="00000500000000000000" pitchFamily="2" charset="-52"/>
              </a:rPr>
              <a:t>диная субвенция на образовательную </a:t>
            </a:r>
            <a:r>
              <a:rPr lang="ru-RU" sz="1600" b="1" dirty="0" err="1" smtClean="0">
                <a:latin typeface="Corki" panose="00000500000000000000" pitchFamily="2" charset="-52"/>
              </a:rPr>
              <a:t>деят-ть</a:t>
            </a:r>
            <a:endParaRPr lang="ru-RU" sz="1600" dirty="0"/>
          </a:p>
        </p:txBody>
      </p:sp>
      <p:sp>
        <p:nvSpPr>
          <p:cNvPr id="115" name="TextBox 114"/>
          <p:cNvSpPr txBox="1"/>
          <p:nvPr/>
        </p:nvSpPr>
        <p:spPr>
          <a:xfrm>
            <a:off x="4290035" y="6202599"/>
            <a:ext cx="15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компенсация родительской платы</a:t>
            </a:r>
            <a:endParaRPr lang="ru-RU" sz="1600" dirty="0"/>
          </a:p>
        </p:txBody>
      </p:sp>
      <p:sp>
        <p:nvSpPr>
          <p:cNvPr id="116" name="TextBox 115"/>
          <p:cNvSpPr txBox="1"/>
          <p:nvPr/>
        </p:nvSpPr>
        <p:spPr>
          <a:xfrm>
            <a:off x="3361859" y="5659002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719 228,0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3390137" y="6198056"/>
            <a:ext cx="909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35 169,9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3410808" y="597325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19" name="TextBox 118"/>
          <p:cNvSpPr txBox="1"/>
          <p:nvPr/>
        </p:nvSpPr>
        <p:spPr>
          <a:xfrm>
            <a:off x="3402235" y="6476417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20" name="TextBox 119"/>
          <p:cNvSpPr txBox="1"/>
          <p:nvPr/>
        </p:nvSpPr>
        <p:spPr>
          <a:xfrm>
            <a:off x="4213731" y="5081590"/>
            <a:ext cx="196374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субсидии бюджетным учреждениям (18 </a:t>
            </a:r>
            <a:r>
              <a:rPr lang="ru-RU" sz="1100" b="1" dirty="0" smtClean="0">
                <a:latin typeface="Corki" panose="00000500000000000000" pitchFamily="2" charset="-52"/>
              </a:rPr>
              <a:t>подразделений</a:t>
            </a:r>
            <a:r>
              <a:rPr lang="ru-RU" sz="1600" b="1" dirty="0" smtClean="0">
                <a:latin typeface="Corki" panose="00000500000000000000" pitchFamily="2" charset="-52"/>
              </a:rPr>
              <a:t>)</a:t>
            </a:r>
            <a:endParaRPr lang="ru-RU" sz="1600" dirty="0"/>
          </a:p>
        </p:txBody>
      </p:sp>
      <p:sp>
        <p:nvSpPr>
          <p:cNvPr id="121" name="TextBox 120"/>
          <p:cNvSpPr txBox="1"/>
          <p:nvPr/>
        </p:nvSpPr>
        <p:spPr>
          <a:xfrm>
            <a:off x="3361859" y="5106468"/>
            <a:ext cx="10459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564 510,8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404817" y="542072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70" name="object 21"/>
          <p:cNvSpPr/>
          <p:nvPr/>
        </p:nvSpPr>
        <p:spPr>
          <a:xfrm>
            <a:off x="6318086" y="4397520"/>
            <a:ext cx="2986511" cy="2386673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Прямоугольник 170"/>
          <p:cNvSpPr/>
          <p:nvPr/>
        </p:nvSpPr>
        <p:spPr>
          <a:xfrm>
            <a:off x="6309526" y="4400385"/>
            <a:ext cx="226506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дополнительного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образования</a:t>
            </a:r>
          </a:p>
        </p:txBody>
      </p:sp>
      <p:sp>
        <p:nvSpPr>
          <p:cNvPr id="172" name="TextBox 171"/>
          <p:cNvSpPr txBox="1"/>
          <p:nvPr/>
        </p:nvSpPr>
        <p:spPr>
          <a:xfrm>
            <a:off x="8152726" y="4373415"/>
            <a:ext cx="121518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177 247,0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73" name="TextBox 172"/>
          <p:cNvSpPr txBox="1"/>
          <p:nvPr/>
        </p:nvSpPr>
        <p:spPr>
          <a:xfrm>
            <a:off x="7204621" y="5596287"/>
            <a:ext cx="182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поощрение Губернатором руководителей</a:t>
            </a:r>
            <a:endParaRPr lang="ru-RU" sz="1600" dirty="0"/>
          </a:p>
        </p:txBody>
      </p:sp>
      <p:sp>
        <p:nvSpPr>
          <p:cNvPr id="174" name="TextBox 173"/>
          <p:cNvSpPr txBox="1"/>
          <p:nvPr/>
        </p:nvSpPr>
        <p:spPr>
          <a:xfrm>
            <a:off x="7197986" y="6209315"/>
            <a:ext cx="1518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ПФДО</a:t>
            </a:r>
            <a:endParaRPr lang="ru-RU" sz="1600" dirty="0"/>
          </a:p>
        </p:txBody>
      </p:sp>
      <p:sp>
        <p:nvSpPr>
          <p:cNvPr id="175" name="TextBox 174"/>
          <p:cNvSpPr txBox="1"/>
          <p:nvPr/>
        </p:nvSpPr>
        <p:spPr>
          <a:xfrm>
            <a:off x="6329928" y="5671532"/>
            <a:ext cx="868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1 257,7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6360549" y="6181062"/>
            <a:ext cx="844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11 800,3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6413150" y="597585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78" name="TextBox 177"/>
          <p:cNvSpPr txBox="1"/>
          <p:nvPr/>
        </p:nvSpPr>
        <p:spPr>
          <a:xfrm>
            <a:off x="6413150" y="646806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79" name="TextBox 178"/>
          <p:cNvSpPr txBox="1"/>
          <p:nvPr/>
        </p:nvSpPr>
        <p:spPr>
          <a:xfrm>
            <a:off x="7192377" y="5046129"/>
            <a:ext cx="170325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МБУДО «Дом детского творчества»</a:t>
            </a:r>
            <a:endParaRPr lang="ru-RU" sz="1600" dirty="0"/>
          </a:p>
        </p:txBody>
      </p:sp>
      <p:sp>
        <p:nvSpPr>
          <p:cNvPr id="180" name="TextBox 179"/>
          <p:cNvSpPr txBox="1"/>
          <p:nvPr/>
        </p:nvSpPr>
        <p:spPr>
          <a:xfrm>
            <a:off x="6360549" y="5152571"/>
            <a:ext cx="904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164 189,0 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81" name="TextBox 180"/>
          <p:cNvSpPr txBox="1"/>
          <p:nvPr/>
        </p:nvSpPr>
        <p:spPr>
          <a:xfrm>
            <a:off x="6415732" y="542240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82" name="object 21"/>
          <p:cNvSpPr/>
          <p:nvPr/>
        </p:nvSpPr>
        <p:spPr>
          <a:xfrm>
            <a:off x="9409482" y="4397520"/>
            <a:ext cx="2711912" cy="2386673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Прямоугольник 182"/>
          <p:cNvSpPr/>
          <p:nvPr/>
        </p:nvSpPr>
        <p:spPr>
          <a:xfrm>
            <a:off x="9404329" y="4386404"/>
            <a:ext cx="19439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Отдых, оздоровление и занятость детей 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11071710" y="4487964"/>
            <a:ext cx="112464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13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420,8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85" name="TextBox 184"/>
          <p:cNvSpPr txBox="1"/>
          <p:nvPr/>
        </p:nvSpPr>
        <p:spPr>
          <a:xfrm>
            <a:off x="10295092" y="5674012"/>
            <a:ext cx="18263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т</a:t>
            </a:r>
            <a:r>
              <a:rPr lang="ru-RU" sz="1600" b="1" dirty="0" smtClean="0">
                <a:latin typeface="Corki" panose="00000500000000000000" pitchFamily="2" charset="-52"/>
              </a:rPr>
              <a:t>рудовые бригады</a:t>
            </a:r>
            <a:endParaRPr lang="ru-RU" sz="1600" dirty="0"/>
          </a:p>
        </p:txBody>
      </p:sp>
      <p:sp>
        <p:nvSpPr>
          <p:cNvPr id="186" name="TextBox 185"/>
          <p:cNvSpPr txBox="1"/>
          <p:nvPr/>
        </p:nvSpPr>
        <p:spPr>
          <a:xfrm>
            <a:off x="10325383" y="6113054"/>
            <a:ext cx="1518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</a:t>
            </a:r>
            <a:r>
              <a:rPr lang="ru-RU" sz="1600" b="1" dirty="0" smtClean="0">
                <a:latin typeface="Corki" panose="00000500000000000000" pitchFamily="2" charset="-52"/>
              </a:rPr>
              <a:t>опровождение детей в лагеря</a:t>
            </a:r>
            <a:endParaRPr lang="ru-RU" sz="1600" dirty="0"/>
          </a:p>
        </p:txBody>
      </p:sp>
      <p:sp>
        <p:nvSpPr>
          <p:cNvPr id="187" name="TextBox 186"/>
          <p:cNvSpPr txBox="1"/>
          <p:nvPr/>
        </p:nvSpPr>
        <p:spPr>
          <a:xfrm>
            <a:off x="9451924" y="5665666"/>
            <a:ext cx="768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7 445,1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9508278" y="6157524"/>
            <a:ext cx="711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350,2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9559794" y="595809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90" name="TextBox 189"/>
          <p:cNvSpPr txBox="1"/>
          <p:nvPr/>
        </p:nvSpPr>
        <p:spPr>
          <a:xfrm>
            <a:off x="9546894" y="645169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91" name="TextBox 190"/>
          <p:cNvSpPr txBox="1"/>
          <p:nvPr/>
        </p:nvSpPr>
        <p:spPr>
          <a:xfrm>
            <a:off x="10319774" y="5070050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л</a:t>
            </a:r>
            <a:r>
              <a:rPr lang="ru-RU" sz="1600" b="1" dirty="0" smtClean="0">
                <a:latin typeface="Corki" panose="00000500000000000000" pitchFamily="2" charset="-52"/>
              </a:rPr>
              <a:t>агеря дневного пребывания</a:t>
            </a:r>
            <a:endParaRPr lang="ru-RU" sz="1600" dirty="0"/>
          </a:p>
        </p:txBody>
      </p:sp>
      <p:sp>
        <p:nvSpPr>
          <p:cNvPr id="192" name="TextBox 191"/>
          <p:cNvSpPr txBox="1"/>
          <p:nvPr/>
        </p:nvSpPr>
        <p:spPr>
          <a:xfrm>
            <a:off x="9467902" y="5103495"/>
            <a:ext cx="904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5 625,5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9553803" y="540556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98" name="TextBox 197"/>
          <p:cNvSpPr txBox="1"/>
          <p:nvPr/>
        </p:nvSpPr>
        <p:spPr>
          <a:xfrm>
            <a:off x="1093639" y="6161608"/>
            <a:ext cx="170677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поощрение Губернатором руководителей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269690" y="6189699"/>
            <a:ext cx="75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8 804,2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364712" y="647392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01" name="object 21"/>
          <p:cNvSpPr/>
          <p:nvPr/>
        </p:nvSpPr>
        <p:spPr>
          <a:xfrm>
            <a:off x="9423440" y="1403562"/>
            <a:ext cx="2706338" cy="2845048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Прямоугольник 201"/>
          <p:cNvSpPr/>
          <p:nvPr/>
        </p:nvSpPr>
        <p:spPr>
          <a:xfrm>
            <a:off x="9438468" y="1376206"/>
            <a:ext cx="160572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Организация </a:t>
            </a:r>
            <a:endParaRPr lang="ru-RU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школьного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питания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10281192" y="2518507"/>
            <a:ext cx="182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</a:t>
            </a:r>
            <a:r>
              <a:rPr lang="ru-RU" sz="1600" b="1" dirty="0" smtClean="0">
                <a:latin typeface="Corki" panose="00000500000000000000" pitchFamily="2" charset="-52"/>
              </a:rPr>
              <a:t>итание отдельных категорий обучающихся</a:t>
            </a:r>
            <a:endParaRPr lang="ru-RU" sz="1600" dirty="0"/>
          </a:p>
        </p:txBody>
      </p:sp>
      <p:sp>
        <p:nvSpPr>
          <p:cNvPr id="204" name="TextBox 203"/>
          <p:cNvSpPr txBox="1"/>
          <p:nvPr/>
        </p:nvSpPr>
        <p:spPr>
          <a:xfrm>
            <a:off x="10276184" y="3112763"/>
            <a:ext cx="1690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молоко 1-4 классы</a:t>
            </a:r>
            <a:endParaRPr lang="ru-RU" sz="1600" dirty="0"/>
          </a:p>
        </p:txBody>
      </p:sp>
      <p:sp>
        <p:nvSpPr>
          <p:cNvPr id="205" name="TextBox 204"/>
          <p:cNvSpPr txBox="1"/>
          <p:nvPr/>
        </p:nvSpPr>
        <p:spPr>
          <a:xfrm>
            <a:off x="9467902" y="2555237"/>
            <a:ext cx="1025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61 709,7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9467901" y="3094291"/>
            <a:ext cx="8794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10 089,8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9538348" y="286364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08" name="TextBox 207"/>
          <p:cNvSpPr txBox="1"/>
          <p:nvPr/>
        </p:nvSpPr>
        <p:spPr>
          <a:xfrm>
            <a:off x="9529775" y="336680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09" name="TextBox 208"/>
          <p:cNvSpPr txBox="1"/>
          <p:nvPr/>
        </p:nvSpPr>
        <p:spPr>
          <a:xfrm>
            <a:off x="10270576" y="1977825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горячее питание                 1-4 классы</a:t>
            </a:r>
            <a:endParaRPr lang="ru-RU" sz="1600" dirty="0"/>
          </a:p>
        </p:txBody>
      </p:sp>
      <p:sp>
        <p:nvSpPr>
          <p:cNvPr id="210" name="TextBox 209"/>
          <p:cNvSpPr txBox="1"/>
          <p:nvPr/>
        </p:nvSpPr>
        <p:spPr>
          <a:xfrm>
            <a:off x="9446627" y="2002703"/>
            <a:ext cx="904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75 089,4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9532357" y="231110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12" name="TextBox 211"/>
          <p:cNvSpPr txBox="1"/>
          <p:nvPr/>
        </p:nvSpPr>
        <p:spPr>
          <a:xfrm>
            <a:off x="10260900" y="3673237"/>
            <a:ext cx="184659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МАУ «ЦЗП»</a:t>
            </a:r>
            <a:endParaRPr lang="ru-RU" sz="1600" dirty="0"/>
          </a:p>
        </p:txBody>
      </p:sp>
      <p:sp>
        <p:nvSpPr>
          <p:cNvPr id="213" name="TextBox 212"/>
          <p:cNvSpPr txBox="1"/>
          <p:nvPr/>
        </p:nvSpPr>
        <p:spPr>
          <a:xfrm>
            <a:off x="9446627" y="3633858"/>
            <a:ext cx="756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1 206,1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9529420" y="390637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18" name="TextBox 217"/>
          <p:cNvSpPr txBox="1"/>
          <p:nvPr/>
        </p:nvSpPr>
        <p:spPr>
          <a:xfrm>
            <a:off x="10951123" y="1384375"/>
            <a:ext cx="12196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148 095,0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7" y="2861071"/>
            <a:ext cx="2554967" cy="145046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956" y="1261430"/>
            <a:ext cx="2562643" cy="149619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14"/>
          <a:stretch/>
        </p:blipFill>
        <p:spPr>
          <a:xfrm>
            <a:off x="6319054" y="2867749"/>
            <a:ext cx="2711868" cy="145683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47" b="10595"/>
          <a:stretch/>
        </p:blipFill>
        <p:spPr>
          <a:xfrm>
            <a:off x="284850" y="1872161"/>
            <a:ext cx="2700140" cy="14898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9" b="4596"/>
          <a:stretch/>
        </p:blipFill>
        <p:spPr>
          <a:xfrm>
            <a:off x="6327272" y="1261429"/>
            <a:ext cx="2703649" cy="15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0280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2697" y="1306067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06099" y="42573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программа </a:t>
            </a:r>
          </a:p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"Образование"</a:t>
            </a: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8975649" y="1512074"/>
            <a:ext cx="2996940" cy="513857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8975649" y="1477195"/>
            <a:ext cx="219780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Региональный проект "Педагоги и наставники"</a:t>
            </a:r>
            <a:endParaRPr lang="ru-RU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15" name="object 21"/>
          <p:cNvSpPr/>
          <p:nvPr/>
        </p:nvSpPr>
        <p:spPr>
          <a:xfrm>
            <a:off x="367578" y="1499982"/>
            <a:ext cx="5170192" cy="3455578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21"/>
          <p:cNvSpPr/>
          <p:nvPr/>
        </p:nvSpPr>
        <p:spPr>
          <a:xfrm>
            <a:off x="5786859" y="1508182"/>
            <a:ext cx="2949906" cy="5142469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1"/>
          <p:cNvSpPr/>
          <p:nvPr/>
        </p:nvSpPr>
        <p:spPr>
          <a:xfrm>
            <a:off x="367578" y="5025624"/>
            <a:ext cx="2470146" cy="162502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 lang="ru-RU" dirty="0" smtClean="0"/>
          </a:p>
          <a:p>
            <a:endParaRPr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69994" y="5032286"/>
            <a:ext cx="24119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Организация и обеспечение бухгалтерского учета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767479" y="1526155"/>
            <a:ext cx="283736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молодежной</a:t>
            </a:r>
          </a:p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политики</a:t>
            </a:r>
            <a:endParaRPr lang="ru-RU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876082" y="1674609"/>
            <a:ext cx="403567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Повышения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качества </a:t>
            </a:r>
            <a:endParaRPr lang="ru-RU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образовательных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услуг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890657" y="1529668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117 509,3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4279388" y="1707517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17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834,1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7185970" y="1670132"/>
            <a:ext cx="141590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3 873,3 </a:t>
            </a:r>
            <a:endParaRPr lang="ru-RU" sz="24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1651298" y="5824153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67 406,5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6912349" y="3053180"/>
            <a:ext cx="1642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поддержка и развитие кадрового потенциала</a:t>
            </a:r>
            <a:endParaRPr lang="ru-RU" sz="1600" dirty="0"/>
          </a:p>
        </p:txBody>
      </p:sp>
      <p:sp>
        <p:nvSpPr>
          <p:cNvPr id="77" name="TextBox 76"/>
          <p:cNvSpPr txBox="1"/>
          <p:nvPr/>
        </p:nvSpPr>
        <p:spPr>
          <a:xfrm>
            <a:off x="6153568" y="3129465"/>
            <a:ext cx="854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281,3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130001" y="3412036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9880811" y="2152258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классное руководство</a:t>
            </a:r>
            <a:endParaRPr lang="ru-RU" sz="1600" dirty="0"/>
          </a:p>
        </p:txBody>
      </p:sp>
      <p:sp>
        <p:nvSpPr>
          <p:cNvPr id="71" name="TextBox 70"/>
          <p:cNvSpPr txBox="1"/>
          <p:nvPr/>
        </p:nvSpPr>
        <p:spPr>
          <a:xfrm>
            <a:off x="9856382" y="2658532"/>
            <a:ext cx="16333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в</a:t>
            </a:r>
            <a:r>
              <a:rPr lang="ru-RU" sz="1600" b="1" dirty="0" smtClean="0">
                <a:latin typeface="Corki" panose="00000500000000000000" pitchFamily="2" charset="-52"/>
              </a:rPr>
              <a:t>ознаграждение советникам директоров </a:t>
            </a:r>
            <a:endParaRPr lang="ru-RU" sz="1600" dirty="0"/>
          </a:p>
        </p:txBody>
      </p:sp>
      <p:sp>
        <p:nvSpPr>
          <p:cNvPr id="83" name="TextBox 82"/>
          <p:cNvSpPr txBox="1"/>
          <p:nvPr/>
        </p:nvSpPr>
        <p:spPr>
          <a:xfrm>
            <a:off x="9042753" y="2147185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109 243,0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9117670" y="2715015"/>
            <a:ext cx="897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8 266,3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9163585" y="2461438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9158926" y="297457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7" name="TextBox 86"/>
          <p:cNvSpPr txBox="1"/>
          <p:nvPr/>
        </p:nvSpPr>
        <p:spPr>
          <a:xfrm>
            <a:off x="382034" y="5659653"/>
            <a:ext cx="1395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МКУ «Централизованная бухгалтерия»</a:t>
            </a:r>
            <a:endParaRPr lang="ru-RU" sz="1600" dirty="0"/>
          </a:p>
        </p:txBody>
      </p:sp>
      <p:sp>
        <p:nvSpPr>
          <p:cNvPr id="88" name="TextBox 87"/>
          <p:cNvSpPr txBox="1"/>
          <p:nvPr/>
        </p:nvSpPr>
        <p:spPr>
          <a:xfrm>
            <a:off x="2813306" y="2118744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17 184,1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930764" y="2570936"/>
            <a:ext cx="914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650,0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2862255" y="236796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1" name="TextBox 90"/>
          <p:cNvSpPr txBox="1"/>
          <p:nvPr/>
        </p:nvSpPr>
        <p:spPr>
          <a:xfrm>
            <a:off x="2844103" y="2842635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2" name="TextBox 91"/>
          <p:cNvSpPr txBox="1"/>
          <p:nvPr/>
        </p:nvSpPr>
        <p:spPr>
          <a:xfrm>
            <a:off x="3537689" y="2187548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МБУ «СИАЦ»</a:t>
            </a:r>
            <a:endParaRPr lang="ru-RU" sz="1600" dirty="0"/>
          </a:p>
        </p:txBody>
      </p:sp>
      <p:sp>
        <p:nvSpPr>
          <p:cNvPr id="93" name="TextBox 92"/>
          <p:cNvSpPr txBox="1"/>
          <p:nvPr/>
        </p:nvSpPr>
        <p:spPr>
          <a:xfrm>
            <a:off x="3524811" y="2559912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проведение </a:t>
            </a:r>
            <a:r>
              <a:rPr lang="ru-RU" sz="1600" b="1" dirty="0" smtClean="0">
                <a:latin typeface="Corki" panose="00000500000000000000" pitchFamily="2" charset="-52"/>
              </a:rPr>
              <a:t>мероприятий в области молодежной политики </a:t>
            </a:r>
            <a:endParaRPr lang="ru-RU" sz="1600" dirty="0"/>
          </a:p>
        </p:txBody>
      </p:sp>
      <p:sp>
        <p:nvSpPr>
          <p:cNvPr id="94" name="TextBox 93"/>
          <p:cNvSpPr txBox="1"/>
          <p:nvPr/>
        </p:nvSpPr>
        <p:spPr>
          <a:xfrm>
            <a:off x="6969417" y="3577699"/>
            <a:ext cx="1375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</a:t>
            </a:r>
            <a:r>
              <a:rPr lang="ru-RU" sz="1600" b="1" dirty="0" smtClean="0">
                <a:latin typeface="Corki" panose="00000500000000000000" pitchFamily="2" charset="-52"/>
              </a:rPr>
              <a:t>оддержка </a:t>
            </a:r>
          </a:p>
          <a:p>
            <a:r>
              <a:rPr lang="ru-RU" sz="1600" b="1" dirty="0" smtClean="0">
                <a:latin typeface="Corki" panose="00000500000000000000" pitchFamily="2" charset="-52"/>
              </a:rPr>
              <a:t>молодых талантов</a:t>
            </a:r>
            <a:endParaRPr lang="ru-RU" sz="1600" dirty="0"/>
          </a:p>
        </p:txBody>
      </p:sp>
      <p:sp>
        <p:nvSpPr>
          <p:cNvPr id="95" name="TextBox 94"/>
          <p:cNvSpPr txBox="1"/>
          <p:nvPr/>
        </p:nvSpPr>
        <p:spPr>
          <a:xfrm>
            <a:off x="6912349" y="2461438"/>
            <a:ext cx="1730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о</a:t>
            </a:r>
            <a:r>
              <a:rPr lang="ru-RU" sz="1600" b="1" dirty="0" smtClean="0">
                <a:latin typeface="Corki" panose="00000500000000000000" pitchFamily="2" charset="-52"/>
              </a:rPr>
              <a:t>ценка качества образования</a:t>
            </a:r>
            <a:endParaRPr lang="ru-RU" sz="1600" dirty="0"/>
          </a:p>
        </p:txBody>
      </p:sp>
      <p:sp>
        <p:nvSpPr>
          <p:cNvPr id="96" name="TextBox 95"/>
          <p:cNvSpPr txBox="1"/>
          <p:nvPr/>
        </p:nvSpPr>
        <p:spPr>
          <a:xfrm>
            <a:off x="6102187" y="2488608"/>
            <a:ext cx="965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1 100,0</a:t>
            </a:r>
            <a:endParaRPr lang="ru-RU" sz="2000" dirty="0">
              <a:solidFill>
                <a:srgbClr val="EF995F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6167764" y="2819628"/>
            <a:ext cx="6721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98" name="TextBox 97"/>
          <p:cNvSpPr txBox="1"/>
          <p:nvPr/>
        </p:nvSpPr>
        <p:spPr>
          <a:xfrm>
            <a:off x="6102187" y="3665599"/>
            <a:ext cx="854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2 492,0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165638" y="3965466"/>
            <a:ext cx="661022" cy="310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5" name="object 21"/>
          <p:cNvSpPr/>
          <p:nvPr/>
        </p:nvSpPr>
        <p:spPr>
          <a:xfrm>
            <a:off x="2990913" y="5042128"/>
            <a:ext cx="2565684" cy="1608523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Прямоугольник 55"/>
          <p:cNvSpPr/>
          <p:nvPr/>
        </p:nvSpPr>
        <p:spPr>
          <a:xfrm>
            <a:off x="3084541" y="5078881"/>
            <a:ext cx="2411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Хозяйственно-эксплуатационное обеспечение деятельности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339930" y="5887536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62 956,9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3125793" y="6017529"/>
            <a:ext cx="1302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МБУ «КХЭО»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2" y="3237693"/>
            <a:ext cx="2373920" cy="16299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537" y="4920017"/>
            <a:ext cx="2362528" cy="15873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42"/>
          <a:stretch/>
        </p:blipFill>
        <p:spPr>
          <a:xfrm>
            <a:off x="491818" y="1596477"/>
            <a:ext cx="2220731" cy="14902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20"/>
          <a:stretch/>
        </p:blipFill>
        <p:spPr>
          <a:xfrm>
            <a:off x="2990913" y="3231468"/>
            <a:ext cx="2464482" cy="16474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" b="9581"/>
          <a:stretch/>
        </p:blipFill>
        <p:spPr>
          <a:xfrm>
            <a:off x="9238181" y="3319423"/>
            <a:ext cx="2345884" cy="150709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2" t="9200" r="4238"/>
          <a:stretch/>
        </p:blipFill>
        <p:spPr>
          <a:xfrm>
            <a:off x="5895247" y="4579831"/>
            <a:ext cx="2706624" cy="192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341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0" y="1338784"/>
            <a:ext cx="12236928" cy="565669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06099" y="42573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программа </a:t>
            </a:r>
          </a:p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"Культура "</a:t>
            </a: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310701" y="2282344"/>
            <a:ext cx="2996940" cy="3798506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311175" y="2242268"/>
            <a:ext cx="21978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дополнительного образования в сфере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культуры</a:t>
            </a:r>
            <a:endParaRPr lang="ru-RU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16" name="object 21"/>
          <p:cNvSpPr/>
          <p:nvPr/>
        </p:nvSpPr>
        <p:spPr>
          <a:xfrm>
            <a:off x="6985287" y="1823833"/>
            <a:ext cx="4991433" cy="2028492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Прямоугольник 23"/>
          <p:cNvSpPr/>
          <p:nvPr/>
        </p:nvSpPr>
        <p:spPr>
          <a:xfrm>
            <a:off x="7080733" y="2016414"/>
            <a:ext cx="26159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библиотек и поддержка литературного творчества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00967" y="2521640"/>
            <a:ext cx="11131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167 250,7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8628142" y="2969574"/>
            <a:ext cx="10733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92 783,9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0" name="TextBox 69"/>
          <p:cNvSpPr txBox="1"/>
          <p:nvPr/>
        </p:nvSpPr>
        <p:spPr>
          <a:xfrm>
            <a:off x="1234642" y="3096461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МБУДО «Детская музыкальная школа» 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175687" y="3653909"/>
            <a:ext cx="1842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поощрение </a:t>
            </a:r>
            <a:r>
              <a:rPr lang="ru-RU" sz="1600" b="1" dirty="0" smtClean="0">
                <a:latin typeface="Corki" panose="00000500000000000000" pitchFamily="2" charset="-52"/>
              </a:rPr>
              <a:t>Губернатором руководителей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57388" y="3135347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165 993,0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91008" y="3681236"/>
            <a:ext cx="897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1 257,7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468516" y="342875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86" name="TextBox 85"/>
          <p:cNvSpPr txBox="1"/>
          <p:nvPr/>
        </p:nvSpPr>
        <p:spPr>
          <a:xfrm>
            <a:off x="430019" y="397191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7" name="object 15"/>
          <p:cNvSpPr/>
          <p:nvPr/>
        </p:nvSpPr>
        <p:spPr>
          <a:xfrm>
            <a:off x="174547" y="1340513"/>
            <a:ext cx="2558727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181759" y="1357972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578 481,9</a:t>
            </a:r>
            <a:endParaRPr lang="ru-RU" sz="28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523508" y="1364532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50" name="object 21"/>
          <p:cNvSpPr/>
          <p:nvPr/>
        </p:nvSpPr>
        <p:spPr>
          <a:xfrm>
            <a:off x="3526097" y="1823832"/>
            <a:ext cx="3259897" cy="4257018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Прямоугольник 50"/>
          <p:cNvSpPr/>
          <p:nvPr/>
        </p:nvSpPr>
        <p:spPr>
          <a:xfrm>
            <a:off x="3015084" y="1906314"/>
            <a:ext cx="354316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Досуг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и развитие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творческих</a:t>
            </a:r>
          </a:p>
          <a:p>
            <a:pPr algn="ctr"/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способностей граждан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699756" y="2156225"/>
            <a:ext cx="115144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166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261,4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3661868" y="2690574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145 277,6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773691" y="3198640"/>
            <a:ext cx="914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898,4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754248" y="295785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3755904" y="347164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4526311" y="2698885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МБУК «ДК Строитель» 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492921" y="3073387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поощрение </a:t>
            </a:r>
            <a:r>
              <a:rPr lang="ru-RU" sz="1600" b="1" dirty="0" smtClean="0">
                <a:latin typeface="Corki" panose="00000500000000000000" pitchFamily="2" charset="-52"/>
              </a:rPr>
              <a:t>Губернатором руководителей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654824" y="3700397"/>
            <a:ext cx="914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20 085,4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762995" y="396589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4505888" y="3651995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</a:t>
            </a:r>
            <a:r>
              <a:rPr lang="ru-RU" sz="1600" b="1" dirty="0" smtClean="0">
                <a:latin typeface="Corki" panose="00000500000000000000" pitchFamily="2" charset="-52"/>
              </a:rPr>
              <a:t>раздничные общегородские мероприятия</a:t>
            </a:r>
            <a:endParaRPr lang="ru-RU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7072700" y="2742412"/>
            <a:ext cx="17840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МБУК </a:t>
            </a:r>
            <a:r>
              <a:rPr lang="ru-RU" sz="1600" b="1" dirty="0" smtClean="0">
                <a:latin typeface="Corki" panose="00000500000000000000" pitchFamily="2" charset="-52"/>
              </a:rPr>
              <a:t>«Централизованная </a:t>
            </a:r>
            <a:r>
              <a:rPr lang="ru-RU" sz="1600" b="1" dirty="0">
                <a:latin typeface="Corki" panose="00000500000000000000" pitchFamily="2" charset="-52"/>
              </a:rPr>
              <a:t>библиотечная </a:t>
            </a:r>
            <a:endParaRPr lang="ru-RU" sz="1600" b="1" dirty="0" smtClean="0">
              <a:latin typeface="Corki" panose="00000500000000000000" pitchFamily="2" charset="-52"/>
            </a:endParaRPr>
          </a:p>
          <a:p>
            <a:r>
              <a:rPr lang="ru-RU" sz="1600" b="1" dirty="0" smtClean="0">
                <a:latin typeface="Corki" panose="00000500000000000000" pitchFamily="2" charset="-52"/>
              </a:rPr>
              <a:t>система</a:t>
            </a:r>
            <a:r>
              <a:rPr lang="ru-RU" sz="1600" b="1" dirty="0">
                <a:latin typeface="Corki" panose="00000500000000000000" pitchFamily="2" charset="-52"/>
              </a:rPr>
              <a:t>»</a:t>
            </a:r>
          </a:p>
        </p:txBody>
      </p:sp>
      <p:sp>
        <p:nvSpPr>
          <p:cNvPr id="68" name="object 21"/>
          <p:cNvSpPr/>
          <p:nvPr/>
        </p:nvSpPr>
        <p:spPr>
          <a:xfrm>
            <a:off x="6985286" y="3971919"/>
            <a:ext cx="4991433" cy="2108932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Прямоугольник 68"/>
          <p:cNvSpPr/>
          <p:nvPr/>
        </p:nvSpPr>
        <p:spPr>
          <a:xfrm>
            <a:off x="7045135" y="4264714"/>
            <a:ext cx="26159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Совершенствование музейного обслуживания граждан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8644235" y="4950677"/>
            <a:ext cx="10733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28 074,3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3" name="TextBox 72"/>
          <p:cNvSpPr txBox="1"/>
          <p:nvPr/>
        </p:nvSpPr>
        <p:spPr>
          <a:xfrm>
            <a:off x="7105008" y="4867872"/>
            <a:ext cx="17840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МБУК «Североморский музейно-выставочный комплекс»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375" y="4340730"/>
            <a:ext cx="2538579" cy="16150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47" y="4394587"/>
            <a:ext cx="2507716" cy="15470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" t="35705" r="9414" b="43067"/>
          <a:stretch/>
        </p:blipFill>
        <p:spPr>
          <a:xfrm>
            <a:off x="9687524" y="2088468"/>
            <a:ext cx="2193281" cy="15582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72" b="33652"/>
          <a:stretch/>
        </p:blipFill>
        <p:spPr>
          <a:xfrm>
            <a:off x="9696728" y="4201124"/>
            <a:ext cx="2161218" cy="165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125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22</a:t>
            </a:fld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0" y="1337132"/>
            <a:ext cx="12236928" cy="5656696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06099" y="42573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программа </a:t>
            </a:r>
          </a:p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"Культура "</a:t>
            </a: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16" name="object 21"/>
          <p:cNvSpPr/>
          <p:nvPr/>
        </p:nvSpPr>
        <p:spPr>
          <a:xfrm>
            <a:off x="3489777" y="1553171"/>
            <a:ext cx="2799496" cy="134411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Прямоугольник 23"/>
          <p:cNvSpPr/>
          <p:nvPr/>
        </p:nvSpPr>
        <p:spPr>
          <a:xfrm>
            <a:off x="3536387" y="1549200"/>
            <a:ext cx="26159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Сохранение культурного и исторического наследия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304273" y="2078035"/>
            <a:ext cx="10733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11 130,0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30" y="4849388"/>
            <a:ext cx="2677845" cy="1877220"/>
          </a:xfrm>
          <a:prstGeom prst="rect">
            <a:avLst/>
          </a:prstGeom>
        </p:spPr>
      </p:pic>
      <p:sp>
        <p:nvSpPr>
          <p:cNvPr id="50" name="object 21"/>
          <p:cNvSpPr/>
          <p:nvPr/>
        </p:nvSpPr>
        <p:spPr>
          <a:xfrm>
            <a:off x="355012" y="1549840"/>
            <a:ext cx="2851510" cy="5117542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Прямоугольник 50"/>
          <p:cNvSpPr/>
          <p:nvPr/>
        </p:nvSpPr>
        <p:spPr>
          <a:xfrm>
            <a:off x="355012" y="1549839"/>
            <a:ext cx="28373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Региональный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проект</a:t>
            </a:r>
          </a:p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"Семейные ценности и инфраструктура культуры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114210" y="1669475"/>
            <a:ext cx="115144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57 292,4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389058" y="2445363"/>
            <a:ext cx="871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15 000,0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91166" y="2978170"/>
            <a:ext cx="850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4 418,6 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87463" y="275793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0" name="TextBox 59"/>
          <p:cNvSpPr txBox="1"/>
          <p:nvPr/>
        </p:nvSpPr>
        <p:spPr>
          <a:xfrm>
            <a:off x="483094" y="328359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1" name="TextBox 60"/>
          <p:cNvSpPr txBox="1"/>
          <p:nvPr/>
        </p:nvSpPr>
        <p:spPr>
          <a:xfrm>
            <a:off x="1253501" y="2434968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</a:t>
            </a:r>
            <a:r>
              <a:rPr lang="ru-RU" sz="1600" b="1" dirty="0" smtClean="0">
                <a:latin typeface="Corki" panose="00000500000000000000" pitchFamily="2" charset="-52"/>
              </a:rPr>
              <a:t>оздание модельной библиотеки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226760" y="2920084"/>
            <a:ext cx="1987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д</a:t>
            </a:r>
            <a:r>
              <a:rPr lang="ru-RU" sz="1600" b="1" dirty="0" smtClean="0">
                <a:latin typeface="Corki" panose="00000500000000000000" pitchFamily="2" charset="-52"/>
              </a:rPr>
              <a:t>етский культурно-просветительский центр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76685" y="3532918"/>
            <a:ext cx="850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36 444,9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83094" y="378121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1253501" y="3496013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ремонт здания </a:t>
            </a:r>
            <a:r>
              <a:rPr lang="ru-RU" sz="1600" b="1" dirty="0">
                <a:latin typeface="Corki" panose="00000500000000000000" pitchFamily="2" charset="-52"/>
              </a:rPr>
              <a:t>Центра </a:t>
            </a:r>
            <a:endParaRPr lang="ru-RU" sz="1600" b="1" dirty="0" smtClean="0">
              <a:latin typeface="Corki" panose="00000500000000000000" pitchFamily="2" charset="-52"/>
            </a:endParaRPr>
          </a:p>
          <a:p>
            <a:r>
              <a:rPr lang="ru-RU" sz="1600" b="1" dirty="0" smtClean="0">
                <a:latin typeface="Corki" panose="00000500000000000000" pitchFamily="2" charset="-52"/>
              </a:rPr>
              <a:t>досуга </a:t>
            </a:r>
            <a:r>
              <a:rPr lang="ru-RU" sz="1600" b="1" dirty="0">
                <a:latin typeface="Corki" panose="00000500000000000000" pitchFamily="2" charset="-52"/>
              </a:rPr>
              <a:t>молодежи</a:t>
            </a:r>
            <a:endParaRPr lang="ru-RU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3578251" y="2151275"/>
            <a:ext cx="1784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р</a:t>
            </a:r>
            <a:r>
              <a:rPr lang="ru-RU" sz="1600" b="1" dirty="0" smtClean="0">
                <a:latin typeface="Corki" panose="00000500000000000000" pitchFamily="2" charset="-52"/>
              </a:rPr>
              <a:t>емонт памятников           (ИЛ-4)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68" name="object 21"/>
          <p:cNvSpPr/>
          <p:nvPr/>
        </p:nvSpPr>
        <p:spPr>
          <a:xfrm>
            <a:off x="6462787" y="1555156"/>
            <a:ext cx="2668532" cy="1329048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Прямоугольник 68"/>
          <p:cNvSpPr/>
          <p:nvPr/>
        </p:nvSpPr>
        <p:spPr>
          <a:xfrm>
            <a:off x="6462049" y="1536116"/>
            <a:ext cx="26159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Организация и обеспечение бухгалтерского учета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8117075" y="2114694"/>
            <a:ext cx="10733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30 985,5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73" name="TextBox 72"/>
          <p:cNvSpPr txBox="1"/>
          <p:nvPr/>
        </p:nvSpPr>
        <p:spPr>
          <a:xfrm>
            <a:off x="6521923" y="2139274"/>
            <a:ext cx="1711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smtClean="0">
                <a:latin typeface="Corki" panose="00000500000000000000" pitchFamily="2" charset="-52"/>
              </a:rPr>
              <a:t>МКУ </a:t>
            </a:r>
            <a:r>
              <a:rPr lang="ru-RU" sz="1600" b="1" dirty="0">
                <a:latin typeface="Corki" panose="00000500000000000000" pitchFamily="2" charset="-52"/>
              </a:rPr>
              <a:t>«Централизованная бухгалтерия»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12387" y="4023716"/>
            <a:ext cx="850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1 428,9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83094" y="428864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1247186" y="3996255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техническое оснащение </a:t>
            </a:r>
          </a:p>
          <a:p>
            <a:r>
              <a:rPr lang="ru-RU" sz="1600" b="1" dirty="0" smtClean="0">
                <a:latin typeface="Corki" panose="00000500000000000000" pitchFamily="2" charset="-52"/>
              </a:rPr>
              <a:t>музеев</a:t>
            </a:r>
            <a:endParaRPr lang="ru-RU" sz="1600" dirty="0"/>
          </a:p>
        </p:txBody>
      </p:sp>
      <p:sp>
        <p:nvSpPr>
          <p:cNvPr id="43" name="object 21"/>
          <p:cNvSpPr/>
          <p:nvPr/>
        </p:nvSpPr>
        <p:spPr>
          <a:xfrm>
            <a:off x="9311431" y="1545136"/>
            <a:ext cx="2668532" cy="134411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Прямоугольник 43"/>
          <p:cNvSpPr/>
          <p:nvPr/>
        </p:nvSpPr>
        <p:spPr>
          <a:xfrm>
            <a:off x="9310693" y="1541165"/>
            <a:ext cx="26159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административным и транспортным обслуживанием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927297" y="2078952"/>
            <a:ext cx="10733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23 617,5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9370566" y="2144323"/>
            <a:ext cx="1784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МБУ «Центр </a:t>
            </a:r>
            <a:r>
              <a:rPr lang="ru-RU" sz="1600" b="1" dirty="0" err="1">
                <a:latin typeface="Corki" panose="00000500000000000000" pitchFamily="2" charset="-52"/>
              </a:rPr>
              <a:t>социо</a:t>
            </a:r>
            <a:r>
              <a:rPr lang="ru-RU" sz="1600" b="1" dirty="0">
                <a:latin typeface="Corki" panose="00000500000000000000" pitchFamily="2" charset="-52"/>
              </a:rPr>
              <a:t>-культурных технологий»</a:t>
            </a:r>
          </a:p>
        </p:txBody>
      </p:sp>
      <p:sp>
        <p:nvSpPr>
          <p:cNvPr id="55" name="object 21"/>
          <p:cNvSpPr/>
          <p:nvPr/>
        </p:nvSpPr>
        <p:spPr>
          <a:xfrm>
            <a:off x="9310693" y="4871670"/>
            <a:ext cx="2668532" cy="120847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Прямоугольник 55"/>
          <p:cNvSpPr/>
          <p:nvPr/>
        </p:nvSpPr>
        <p:spPr>
          <a:xfrm>
            <a:off x="9311431" y="5027854"/>
            <a:ext cx="261599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Повышения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качества услуг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827262" y="5360791"/>
            <a:ext cx="10733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1 086,2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9371304" y="5397186"/>
            <a:ext cx="1429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поддержка </a:t>
            </a:r>
            <a:r>
              <a:rPr lang="ru-RU" sz="1600" b="1" dirty="0">
                <a:latin typeface="Corki" panose="00000500000000000000" pitchFamily="2" charset="-52"/>
              </a:rPr>
              <a:t>молодых талантов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331" y="2988246"/>
            <a:ext cx="2677845" cy="16521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61" y="4691275"/>
            <a:ext cx="2741412" cy="185029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43"/>
          <a:stretch/>
        </p:blipFill>
        <p:spPr>
          <a:xfrm>
            <a:off x="3489777" y="2988246"/>
            <a:ext cx="2801375" cy="16805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74784" y="4849388"/>
            <a:ext cx="2808308" cy="18840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356" y="2981565"/>
            <a:ext cx="2659346" cy="180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482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689C-0428-2041-A422-96CC7CA87939}" type="slidenum">
              <a:rPr lang="ru-RU" smtClean="0"/>
              <a:t>23</a:t>
            </a:fld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-3122" y="1414170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161296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"Физическая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культура и спорт</a:t>
            </a:r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2719419" y="1586896"/>
            <a:ext cx="6305944" cy="5320473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2759683" y="1569568"/>
            <a:ext cx="329365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дополнительного образования </a:t>
            </a:r>
            <a:endParaRPr lang="ru-RU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в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области физической культуры и спорта</a:t>
            </a:r>
          </a:p>
        </p:txBody>
      </p:sp>
      <p:sp>
        <p:nvSpPr>
          <p:cNvPr id="15" name="object 21"/>
          <p:cNvSpPr/>
          <p:nvPr/>
        </p:nvSpPr>
        <p:spPr>
          <a:xfrm>
            <a:off x="87562" y="2195465"/>
            <a:ext cx="2484820" cy="3647551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1"/>
          <p:cNvSpPr/>
          <p:nvPr/>
        </p:nvSpPr>
        <p:spPr>
          <a:xfrm>
            <a:off x="9144000" y="1593067"/>
            <a:ext cx="2943737" cy="5314302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Прямоугольник 20"/>
          <p:cNvSpPr/>
          <p:nvPr/>
        </p:nvSpPr>
        <p:spPr>
          <a:xfrm>
            <a:off x="9172400" y="1616096"/>
            <a:ext cx="281813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физкультурных и массовых спортивных мероприятий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13216" y="2280413"/>
            <a:ext cx="22815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Развитие и эксплуатация спортивной инфраструктуры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84420" y="1603305"/>
            <a:ext cx="114287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136 405,7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8" name="object 15"/>
          <p:cNvSpPr/>
          <p:nvPr/>
        </p:nvSpPr>
        <p:spPr>
          <a:xfrm>
            <a:off x="87562" y="1419116"/>
            <a:ext cx="2471165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7212" y="1436575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164 407,1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8961" y="1443135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85834" y="3044982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1 529,5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10803348" y="2283049"/>
            <a:ext cx="115072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26 471,9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223170" y="2983830"/>
            <a:ext cx="13299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содержание спортивных объектов </a:t>
            </a:r>
            <a:endParaRPr lang="ru-RU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2774421" y="2280413"/>
            <a:ext cx="119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84 566,3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76530" y="2813220"/>
            <a:ext cx="1160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50 875,1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72827" y="259298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2868458" y="311864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3632550" y="2324840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МБУ ДО «ДЮСШ №3»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612124" y="2755134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капитальный ремонт </a:t>
            </a:r>
            <a:r>
              <a:rPr lang="ru-RU" sz="1600" b="1" dirty="0" smtClean="0">
                <a:latin typeface="Corki" panose="00000500000000000000" pitchFamily="2" charset="-52"/>
              </a:rPr>
              <a:t>              ДЮСШ№1  (подразделение)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68458" y="3367968"/>
            <a:ext cx="8596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425,3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68458" y="3616260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0" name="TextBox 39"/>
          <p:cNvSpPr txBox="1"/>
          <p:nvPr/>
        </p:nvSpPr>
        <p:spPr>
          <a:xfrm>
            <a:off x="3612125" y="3374799"/>
            <a:ext cx="21655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поддержка молодых талантов</a:t>
            </a:r>
            <a:endParaRPr lang="ru-RU" sz="1600" dirty="0"/>
          </a:p>
        </p:txBody>
      </p:sp>
      <p:sp>
        <p:nvSpPr>
          <p:cNvPr id="41" name="TextBox 40"/>
          <p:cNvSpPr txBox="1"/>
          <p:nvPr/>
        </p:nvSpPr>
        <p:spPr>
          <a:xfrm>
            <a:off x="2883581" y="3858766"/>
            <a:ext cx="950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539,0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868458" y="4123693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3" name="TextBox 42"/>
          <p:cNvSpPr txBox="1"/>
          <p:nvPr/>
        </p:nvSpPr>
        <p:spPr>
          <a:xfrm>
            <a:off x="3612124" y="3831305"/>
            <a:ext cx="2159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поощрение Губернатором руководителей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994675" y="2415097"/>
            <a:ext cx="1855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МБУ «СИАЦ»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931783" y="2890474"/>
            <a:ext cx="1903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проведение мероприятий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85844" y="2371912"/>
            <a:ext cx="1022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25 551,6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223075" y="2917801"/>
            <a:ext cx="97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920,3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24766" y="2678693"/>
            <a:ext cx="733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9282167" y="3208484"/>
            <a:ext cx="733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529" y="4506768"/>
            <a:ext cx="3116115" cy="22171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2"/>
          <a:stretch/>
        </p:blipFill>
        <p:spPr>
          <a:xfrm>
            <a:off x="9455201" y="3730751"/>
            <a:ext cx="2322977" cy="140827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79" y="5240535"/>
            <a:ext cx="2348899" cy="156532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3" r="2871"/>
          <a:stretch/>
        </p:blipFill>
        <p:spPr>
          <a:xfrm>
            <a:off x="6081625" y="2280413"/>
            <a:ext cx="2862072" cy="211861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53336" y="4506769"/>
            <a:ext cx="2916011" cy="221717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1" t="41614" r="13227" b="37764"/>
          <a:stretch/>
        </p:blipFill>
        <p:spPr>
          <a:xfrm>
            <a:off x="180852" y="3924037"/>
            <a:ext cx="2350008" cy="184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157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-3122" y="1414170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161296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"Обеспечение безопасности проживания"</a:t>
            </a:r>
            <a:endParaRPr lang="ru-RU" sz="3200" dirty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2783319" y="1763170"/>
            <a:ext cx="6158582" cy="3378984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2854528" y="1831221"/>
            <a:ext cx="39703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первичных мер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ГО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, пожарной безопасности, пожарной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безопасности, защиты населения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и территорий от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ЧС</a:t>
            </a:r>
            <a:endParaRPr lang="ru-RU" b="1" dirty="0">
              <a:solidFill>
                <a:srgbClr val="0082C8"/>
              </a:solidFill>
              <a:latin typeface="Corki" panose="00000500000000000000" pitchFamily="2" charset="-52"/>
            </a:endParaRPr>
          </a:p>
        </p:txBody>
      </p:sp>
      <p:sp>
        <p:nvSpPr>
          <p:cNvPr id="15" name="object 21"/>
          <p:cNvSpPr/>
          <p:nvPr/>
        </p:nvSpPr>
        <p:spPr>
          <a:xfrm>
            <a:off x="213216" y="2195465"/>
            <a:ext cx="2359166" cy="3593755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21"/>
          <p:cNvSpPr/>
          <p:nvPr/>
        </p:nvSpPr>
        <p:spPr>
          <a:xfrm>
            <a:off x="9138042" y="1611251"/>
            <a:ext cx="2909637" cy="2724439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Прямоугольник 20"/>
          <p:cNvSpPr/>
          <p:nvPr/>
        </p:nvSpPr>
        <p:spPr>
          <a:xfrm>
            <a:off x="9215992" y="1662487"/>
            <a:ext cx="30339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профилактики правонарушений и </a:t>
            </a:r>
            <a:endParaRPr lang="ru-RU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общественной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безопасности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97505" y="2280413"/>
            <a:ext cx="228150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Обеспечение деятельности учреждений в сфере защиты от чрезвычайных ситуаций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345081" y="1847294"/>
            <a:ext cx="114287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2 041,9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28" name="object 15"/>
          <p:cNvSpPr/>
          <p:nvPr/>
        </p:nvSpPr>
        <p:spPr>
          <a:xfrm>
            <a:off x="213216" y="1419116"/>
            <a:ext cx="2345511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-19282" y="1433765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chemeClr val="bg1"/>
                </a:solidFill>
                <a:latin typeface="Corki" panose="00000500000000000000" pitchFamily="50" charset="-52"/>
              </a:rPr>
              <a:t>18 985,8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8961" y="1443135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2631" y="3295669"/>
            <a:ext cx="128995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15 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304,5       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10897750" y="1829817"/>
            <a:ext cx="113666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1 623,4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5" name="TextBox 64"/>
          <p:cNvSpPr txBox="1"/>
          <p:nvPr/>
        </p:nvSpPr>
        <p:spPr>
          <a:xfrm>
            <a:off x="391473" y="3370945"/>
            <a:ext cx="13299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МКУ «ЕДДС»</a:t>
            </a:r>
            <a:endParaRPr lang="ru-RU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2991737" y="2766352"/>
            <a:ext cx="938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30,0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93845" y="3299159"/>
            <a:ext cx="914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367,0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90142" y="307892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3085773" y="3604581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3849865" y="2737736"/>
            <a:ext cx="1703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информирование населения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829439" y="3271296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создание резерва материальных ресурсов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93845" y="3853907"/>
            <a:ext cx="900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132,5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085773" y="4102199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0" name="TextBox 39"/>
          <p:cNvSpPr txBox="1"/>
          <p:nvPr/>
        </p:nvSpPr>
        <p:spPr>
          <a:xfrm>
            <a:off x="3837519" y="3777676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оснащение защитных сооружений </a:t>
            </a:r>
            <a:endParaRPr lang="ru-RU" sz="1600" dirty="0"/>
          </a:p>
        </p:txBody>
      </p:sp>
      <p:sp>
        <p:nvSpPr>
          <p:cNvPr id="41" name="TextBox 40"/>
          <p:cNvSpPr txBox="1"/>
          <p:nvPr/>
        </p:nvSpPr>
        <p:spPr>
          <a:xfrm>
            <a:off x="2993845" y="4344705"/>
            <a:ext cx="900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1 512,4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085773" y="4609632"/>
            <a:ext cx="673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3" name="TextBox 42"/>
          <p:cNvSpPr txBox="1"/>
          <p:nvPr/>
        </p:nvSpPr>
        <p:spPr>
          <a:xfrm>
            <a:off x="3837518" y="4273647"/>
            <a:ext cx="213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обеспечение </a:t>
            </a:r>
          </a:p>
          <a:p>
            <a:r>
              <a:rPr lang="ru-RU" sz="1600" b="1" dirty="0" smtClean="0">
                <a:latin typeface="Corki" panose="00000500000000000000" pitchFamily="2" charset="-52"/>
              </a:rPr>
              <a:t>системы МАСЦО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031976" y="2617012"/>
            <a:ext cx="14155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информирование </a:t>
            </a:r>
            <a:r>
              <a:rPr lang="ru-RU" sz="1600" b="1" dirty="0">
                <a:latin typeface="Corki" panose="00000500000000000000" pitchFamily="2" charset="-52"/>
              </a:rPr>
              <a:t>населения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002617" y="3179078"/>
            <a:ext cx="1903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народные дружины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271203" y="2617012"/>
            <a:ext cx="10220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30,0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269169" y="3170890"/>
            <a:ext cx="97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524,5 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184284" y="2883059"/>
            <a:ext cx="733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49" name="TextBox 48"/>
          <p:cNvSpPr txBox="1"/>
          <p:nvPr/>
        </p:nvSpPr>
        <p:spPr>
          <a:xfrm>
            <a:off x="9228857" y="3444336"/>
            <a:ext cx="733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05" y="4058821"/>
            <a:ext cx="2163111" cy="153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824" y="2505671"/>
            <a:ext cx="3102119" cy="2488944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0006877" y="3672557"/>
            <a:ext cx="1903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с</a:t>
            </a:r>
            <a:r>
              <a:rPr lang="ru-RU" sz="1600" b="1" dirty="0" smtClean="0">
                <a:latin typeface="Corki" panose="00000500000000000000" pitchFamily="2" charset="-52"/>
              </a:rPr>
              <a:t>истема общественного видеонаблюдения</a:t>
            </a:r>
            <a:endParaRPr lang="ru-RU" sz="1600" b="1" dirty="0">
              <a:latin typeface="Corki" panose="00000500000000000000" pitchFamily="2" charset="-5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269169" y="3697825"/>
            <a:ext cx="9780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05C27"/>
                </a:solidFill>
                <a:latin typeface="Corki" panose="00000500000000000000" pitchFamily="2" charset="-52"/>
              </a:rPr>
              <a:t>1 068,9</a:t>
            </a:r>
            <a:endParaRPr lang="ru-RU" sz="2000" dirty="0">
              <a:solidFill>
                <a:srgbClr val="F05C27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228857" y="3971271"/>
            <a:ext cx="733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59" name="object 21"/>
          <p:cNvSpPr/>
          <p:nvPr/>
        </p:nvSpPr>
        <p:spPr>
          <a:xfrm>
            <a:off x="9142241" y="4445103"/>
            <a:ext cx="2905438" cy="134411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Прямоугольник 59"/>
          <p:cNvSpPr/>
          <p:nvPr/>
        </p:nvSpPr>
        <p:spPr>
          <a:xfrm>
            <a:off x="9141503" y="4512828"/>
            <a:ext cx="26159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Противодействие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экстремизму</a:t>
            </a:r>
          </a:p>
          <a:p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и терроризму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758107" y="5002242"/>
            <a:ext cx="10733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16,0         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62" name="TextBox 61"/>
          <p:cNvSpPr txBox="1"/>
          <p:nvPr/>
        </p:nvSpPr>
        <p:spPr>
          <a:xfrm>
            <a:off x="9257160" y="5107980"/>
            <a:ext cx="1429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информационное противодействие</a:t>
            </a:r>
          </a:p>
        </p:txBody>
      </p:sp>
    </p:spTree>
    <p:extLst>
      <p:ext uri="{BB962C8B-B14F-4D97-AF65-F5344CB8AC3E}">
        <p14:creationId xmlns:p14="http://schemas.microsoft.com/office/powerpoint/2010/main" val="18628677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0" y="1247152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DCAA4C2-506F-56DF-BDB6-32D6FFAAA8A8}"/>
              </a:ext>
            </a:extLst>
          </p:cNvPr>
          <p:cNvSpPr txBox="1"/>
          <p:nvPr/>
        </p:nvSpPr>
        <p:spPr>
          <a:xfrm>
            <a:off x="940290" y="161296"/>
            <a:ext cx="10837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Муниципальная </a:t>
            </a:r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программа </a:t>
            </a:r>
            <a:endParaRPr lang="ru-RU" sz="3200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sz="3200" b="1" dirty="0">
                <a:solidFill>
                  <a:srgbClr val="0082C8"/>
                </a:solidFill>
                <a:latin typeface="Corki" panose="00000500000000000000" pitchFamily="2" charset="-52"/>
              </a:rPr>
              <a:t>"Социальная поддержка"</a:t>
            </a:r>
            <a:endParaRPr lang="ru-RU" sz="3200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endParaRPr lang="ru-RU" sz="32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4321" y="792320"/>
            <a:ext cx="1603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05C27"/>
                </a:solidFill>
                <a:latin typeface="Corki" panose="00000500000000000000" pitchFamily="2" charset="-52"/>
              </a:rPr>
              <a:t>н</a:t>
            </a:r>
            <a:r>
              <a:rPr lang="ru-RU" sz="2400" b="1" dirty="0" smtClean="0">
                <a:solidFill>
                  <a:srgbClr val="F05C27"/>
                </a:solidFill>
                <a:latin typeface="Corki" panose="00000500000000000000" pitchFamily="2" charset="-52"/>
              </a:rPr>
              <a:t>а 2026 год</a:t>
            </a:r>
            <a:endParaRPr lang="ru-RU" sz="2400" b="1" dirty="0">
              <a:solidFill>
                <a:srgbClr val="F05C27"/>
              </a:solidFill>
              <a:latin typeface="Corki" panose="00000500000000000000" pitchFamily="2" charset="-52"/>
            </a:endParaRPr>
          </a:p>
        </p:txBody>
      </p:sp>
      <p:sp>
        <p:nvSpPr>
          <p:cNvPr id="9" name="object 21"/>
          <p:cNvSpPr/>
          <p:nvPr/>
        </p:nvSpPr>
        <p:spPr>
          <a:xfrm>
            <a:off x="3818066" y="1656365"/>
            <a:ext cx="4826169" cy="5016332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Прямоугольник 9"/>
          <p:cNvSpPr/>
          <p:nvPr/>
        </p:nvSpPr>
        <p:spPr>
          <a:xfrm>
            <a:off x="5099020" y="1777797"/>
            <a:ext cx="219780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Город без сирот</a:t>
            </a:r>
          </a:p>
        </p:txBody>
      </p:sp>
      <p:sp>
        <p:nvSpPr>
          <p:cNvPr id="11" name="object 21"/>
          <p:cNvSpPr/>
          <p:nvPr/>
        </p:nvSpPr>
        <p:spPr>
          <a:xfrm>
            <a:off x="114155" y="3198452"/>
            <a:ext cx="3632577" cy="3473246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21"/>
          <p:cNvSpPr/>
          <p:nvPr/>
        </p:nvSpPr>
        <p:spPr>
          <a:xfrm>
            <a:off x="8715569" y="2932871"/>
            <a:ext cx="3429525" cy="3738827"/>
          </a:xfrm>
          <a:custGeom>
            <a:avLst/>
            <a:gdLst/>
            <a:ahLst/>
            <a:cxnLst/>
            <a:rect l="l" t="t" r="r" b="b"/>
            <a:pathLst>
              <a:path w="3340735" h="4419600">
                <a:moveTo>
                  <a:pt x="0" y="4419600"/>
                </a:moveTo>
                <a:lnTo>
                  <a:pt x="3340608" y="4419600"/>
                </a:lnTo>
                <a:lnTo>
                  <a:pt x="3340608" y="0"/>
                </a:lnTo>
                <a:lnTo>
                  <a:pt x="0" y="0"/>
                </a:lnTo>
                <a:lnTo>
                  <a:pt x="0" y="4419600"/>
                </a:lnTo>
                <a:close/>
              </a:path>
            </a:pathLst>
          </a:custGeom>
          <a:solidFill>
            <a:schemeClr val="bg1"/>
          </a:solidFill>
          <a:ln w="19812">
            <a:solidFill>
              <a:srgbClr val="0082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244321" y="3319078"/>
            <a:ext cx="33882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       Обеспечение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социальных гарантий </a:t>
            </a:r>
            <a:endParaRPr lang="ru-RU" b="1" dirty="0" smtClean="0">
              <a:solidFill>
                <a:srgbClr val="0082C8"/>
              </a:solidFill>
              <a:latin typeface="Corki" panose="00000500000000000000" pitchFamily="2" charset="-52"/>
            </a:endParaRPr>
          </a:p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 </a:t>
            </a:r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        отдельным категориям</a:t>
            </a:r>
          </a:p>
          <a:p>
            <a:pPr algn="ctr"/>
            <a:r>
              <a:rPr lang="ru-RU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 </a:t>
            </a:r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граждан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9662465" y="2916109"/>
            <a:ext cx="24826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>
                <a:solidFill>
                  <a:srgbClr val="0082C8"/>
                </a:solidFill>
                <a:latin typeface="Corki" panose="00000500000000000000" pitchFamily="2" charset="-52"/>
              </a:rPr>
              <a:t>Реализация отдельных переданных государственных полномочий в социальной сфере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7929" y="1678251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54 621,3</a:t>
            </a:r>
          </a:p>
          <a:p>
            <a:pPr algn="ct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16" name="object 15"/>
          <p:cNvSpPr/>
          <p:nvPr/>
        </p:nvSpPr>
        <p:spPr>
          <a:xfrm>
            <a:off x="15166" y="1338784"/>
            <a:ext cx="2558727" cy="623679"/>
          </a:xfrm>
          <a:custGeom>
            <a:avLst/>
            <a:gdLst/>
            <a:ahLst/>
            <a:cxnLst/>
            <a:rect l="l" t="t" r="r" b="b"/>
            <a:pathLst>
              <a:path w="3313429" h="952500">
                <a:moveTo>
                  <a:pt x="3313176" y="0"/>
                </a:moveTo>
                <a:lnTo>
                  <a:pt x="0" y="0"/>
                </a:lnTo>
                <a:lnTo>
                  <a:pt x="0" y="952500"/>
                </a:lnTo>
                <a:lnTo>
                  <a:pt x="3313176" y="952500"/>
                </a:lnTo>
                <a:lnTo>
                  <a:pt x="3313176" y="0"/>
                </a:lnTo>
                <a:close/>
              </a:path>
            </a:pathLst>
          </a:custGeom>
          <a:solidFill>
            <a:srgbClr val="0082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2378" y="1356243"/>
            <a:ext cx="151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81 820,8</a:t>
            </a:r>
            <a:endParaRPr lang="ru-RU" sz="28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64127" y="1362803"/>
            <a:ext cx="1145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  <a:latin typeface="Corki" panose="00000500000000000000" pitchFamily="50" charset="-52"/>
              </a:rPr>
              <a:t>т</a:t>
            </a:r>
            <a:r>
              <a:rPr lang="ru-RU" sz="2400" b="1" dirty="0" smtClean="0">
                <a:solidFill>
                  <a:schemeClr val="bg1"/>
                </a:solidFill>
                <a:latin typeface="Corki" panose="00000500000000000000" pitchFamily="50" charset="-52"/>
              </a:rPr>
              <a:t>ыс. руб.</a:t>
            </a:r>
            <a:endParaRPr lang="ru-RU" sz="2400" b="1" dirty="0">
              <a:solidFill>
                <a:schemeClr val="bg1"/>
              </a:solidFill>
              <a:latin typeface="Corki" panose="00000500000000000000" pitchFamily="50" charset="-5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8798" y="2361076"/>
            <a:ext cx="3452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поддержка по оплате жилья и ЖКУ детям-сиротам и детям, оставшимся без попечения родителей</a:t>
            </a:r>
            <a:endParaRPr lang="ru-RU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75895" y="3724113"/>
            <a:ext cx="10562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rgbClr val="0082C8"/>
                </a:solidFill>
                <a:latin typeface="Corki" panose="00000500000000000000" pitchFamily="2" charset="-52"/>
              </a:rPr>
              <a:t>12 </a:t>
            </a:r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562,5</a:t>
            </a:r>
          </a:p>
          <a:p>
            <a:pPr algn="ctr"/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grpSp>
        <p:nvGrpSpPr>
          <p:cNvPr id="21" name="Группа 20"/>
          <p:cNvGrpSpPr/>
          <p:nvPr/>
        </p:nvGrpSpPr>
        <p:grpSpPr>
          <a:xfrm>
            <a:off x="3988022" y="2437242"/>
            <a:ext cx="938162" cy="622030"/>
            <a:chOff x="4005920" y="2080690"/>
            <a:chExt cx="938162" cy="622030"/>
          </a:xfrm>
        </p:grpSpPr>
        <p:sp>
          <p:nvSpPr>
            <p:cNvPr id="22" name="TextBox 21"/>
            <p:cNvSpPr txBox="1"/>
            <p:nvPr/>
          </p:nvSpPr>
          <p:spPr>
            <a:xfrm>
              <a:off x="4005920" y="2080690"/>
              <a:ext cx="938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rgbClr val="F05C27"/>
                  </a:solidFill>
                  <a:latin typeface="Corki" panose="00000500000000000000" pitchFamily="2" charset="-52"/>
                </a:rPr>
                <a:t>1 494,2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054869" y="2394943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818797" y="3102486"/>
            <a:ext cx="3530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orki" panose="00000500000000000000" pitchFamily="2" charset="-52"/>
              </a:rPr>
              <a:t>содержание ребенка в семье опекуна (попечителя) и приемной семье, а также вознаграждение, причитающееся приемному родителю</a:t>
            </a:r>
            <a:endParaRPr lang="ru-RU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9723949" y="3979584"/>
            <a:ext cx="1703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Corki" panose="00000500000000000000" pitchFamily="2" charset="-52"/>
              </a:rPr>
              <a:t>ЕЖКВ</a:t>
            </a:r>
            <a:endParaRPr lang="ru-RU" sz="1600" dirty="0"/>
          </a:p>
        </p:txBody>
      </p:sp>
      <p:sp>
        <p:nvSpPr>
          <p:cNvPr id="26" name="TextBox 25"/>
          <p:cNvSpPr txBox="1"/>
          <p:nvPr/>
        </p:nvSpPr>
        <p:spPr>
          <a:xfrm>
            <a:off x="9764600" y="4435078"/>
            <a:ext cx="22798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полномочия по предоставлению и организации выплаты вознаграждения опекунам совершеннолетних недееспособных граждан</a:t>
            </a:r>
            <a:endParaRPr lang="ru-RU" sz="1600" dirty="0"/>
          </a:p>
        </p:txBody>
      </p:sp>
      <p:grpSp>
        <p:nvGrpSpPr>
          <p:cNvPr id="27" name="Группа 26"/>
          <p:cNvGrpSpPr/>
          <p:nvPr/>
        </p:nvGrpSpPr>
        <p:grpSpPr>
          <a:xfrm>
            <a:off x="8864545" y="3993915"/>
            <a:ext cx="938162" cy="618610"/>
            <a:chOff x="9461411" y="2561212"/>
            <a:chExt cx="938162" cy="618610"/>
          </a:xfrm>
        </p:grpSpPr>
        <p:sp>
          <p:nvSpPr>
            <p:cNvPr id="28" name="TextBox 27"/>
            <p:cNvSpPr txBox="1"/>
            <p:nvPr/>
          </p:nvSpPr>
          <p:spPr>
            <a:xfrm>
              <a:off x="9461411" y="2561212"/>
              <a:ext cx="938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>
                  <a:solidFill>
                    <a:srgbClr val="F05C27"/>
                  </a:solidFill>
                  <a:latin typeface="Corki" panose="00000500000000000000" pitchFamily="2" charset="-52"/>
                </a:rPr>
                <a:t>11 689,7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9540330" y="2872045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8907726" y="4797386"/>
            <a:ext cx="744716" cy="597931"/>
            <a:chOff x="9500132" y="3198452"/>
            <a:chExt cx="744716" cy="597931"/>
          </a:xfrm>
        </p:grpSpPr>
        <p:sp>
          <p:nvSpPr>
            <p:cNvPr id="31" name="TextBox 30"/>
            <p:cNvSpPr txBox="1"/>
            <p:nvPr/>
          </p:nvSpPr>
          <p:spPr>
            <a:xfrm>
              <a:off x="9500132" y="3198452"/>
              <a:ext cx="7447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>
                  <a:solidFill>
                    <a:srgbClr val="F05C27"/>
                  </a:solidFill>
                  <a:latin typeface="Corki" panose="00000500000000000000" pitchFamily="2" charset="-52"/>
                </a:rPr>
                <a:t>2 416,2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9509128" y="3488606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8631606" y="3278222"/>
            <a:ext cx="119609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82C8"/>
                </a:solidFill>
                <a:latin typeface="Corki" panose="00000500000000000000" pitchFamily="2" charset="-52"/>
              </a:rPr>
              <a:t>14 637,0 </a:t>
            </a:r>
            <a:r>
              <a:rPr lang="ru-RU" sz="1400" b="1" dirty="0" smtClean="0">
                <a:latin typeface="Corki" panose="00000500000000000000" pitchFamily="2" charset="-52"/>
              </a:rPr>
              <a:t>тыс. руб.</a:t>
            </a:r>
            <a:endParaRPr lang="ru-RU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4787584" y="4101101"/>
            <a:ext cx="43800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реализация закона Мурманской области "О патронате"</a:t>
            </a:r>
            <a:endParaRPr lang="ru-RU" sz="1600" dirty="0"/>
          </a:p>
        </p:txBody>
      </p:sp>
      <p:sp>
        <p:nvSpPr>
          <p:cNvPr id="35" name="TextBox 34"/>
          <p:cNvSpPr txBox="1"/>
          <p:nvPr/>
        </p:nvSpPr>
        <p:spPr>
          <a:xfrm>
            <a:off x="4838147" y="4533873"/>
            <a:ext cx="3483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реализация отдельных государственных полномочий по опеке и попечительству в отношении несовершеннолетних"</a:t>
            </a:r>
            <a:endParaRPr lang="ru-RU" sz="1600" dirty="0"/>
          </a:p>
        </p:txBody>
      </p:sp>
      <p:sp>
        <p:nvSpPr>
          <p:cNvPr id="36" name="TextBox 35"/>
          <p:cNvSpPr txBox="1"/>
          <p:nvPr/>
        </p:nvSpPr>
        <p:spPr>
          <a:xfrm>
            <a:off x="4818798" y="5459251"/>
            <a:ext cx="35309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предоставление жилых помещений детям-сиротам и детям, оставшимся без попечения родителей по договорам найма специализированных жилых помещений</a:t>
            </a:r>
            <a:endParaRPr lang="ru-RU" sz="1600" dirty="0"/>
          </a:p>
        </p:txBody>
      </p:sp>
      <p:grpSp>
        <p:nvGrpSpPr>
          <p:cNvPr id="37" name="Группа 36"/>
          <p:cNvGrpSpPr/>
          <p:nvPr/>
        </p:nvGrpSpPr>
        <p:grpSpPr>
          <a:xfrm>
            <a:off x="215912" y="4372917"/>
            <a:ext cx="3593277" cy="2163552"/>
            <a:chOff x="188502" y="3054007"/>
            <a:chExt cx="3593277" cy="2163552"/>
          </a:xfrm>
        </p:grpSpPr>
        <p:sp>
          <p:nvSpPr>
            <p:cNvPr id="38" name="TextBox 37"/>
            <p:cNvSpPr txBox="1"/>
            <p:nvPr/>
          </p:nvSpPr>
          <p:spPr>
            <a:xfrm>
              <a:off x="977973" y="4386562"/>
              <a:ext cx="26833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dirty="0">
                  <a:latin typeface="Corki" panose="00000500000000000000" pitchFamily="2" charset="-52"/>
                </a:rPr>
                <a:t>предоставление дополнительного пенсионного обеспечения муниципальным служащим ОМСУ</a:t>
              </a:r>
              <a:endParaRPr lang="ru-RU" sz="16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41698" y="3054007"/>
              <a:ext cx="2840081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dirty="0">
                  <a:latin typeface="Corki" panose="00000500000000000000" pitchFamily="2" charset="-52"/>
                </a:rPr>
                <a:t>компенсация расходов </a:t>
              </a:r>
              <a:r>
                <a:rPr lang="ru-RU" sz="1600" b="1" dirty="0" smtClean="0">
                  <a:latin typeface="Corki" panose="00000500000000000000" pitchFamily="2" charset="-52"/>
                </a:rPr>
                <a:t>при </a:t>
              </a:r>
              <a:r>
                <a:rPr lang="ru-RU" sz="1600" b="1" dirty="0">
                  <a:latin typeface="Corki" panose="00000500000000000000" pitchFamily="2" charset="-52"/>
                </a:rPr>
                <a:t>переезде лиц (работников), а также членов их семей, при заключении (расторжении) трудовых договоров (контрактов) с организациями, финансируемыми из местного </a:t>
              </a:r>
              <a:r>
                <a:rPr lang="ru-RU" sz="1600" b="1" dirty="0" smtClean="0">
                  <a:latin typeface="Corki" panose="00000500000000000000" pitchFamily="2" charset="-52"/>
                </a:rPr>
                <a:t>бюджета </a:t>
              </a:r>
              <a:endParaRPr lang="ru-RU" sz="16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8502" y="3238050"/>
              <a:ext cx="94719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>
                  <a:solidFill>
                    <a:srgbClr val="F05C27"/>
                  </a:solidFill>
                  <a:latin typeface="Corki" panose="00000500000000000000" pitchFamily="2" charset="-52"/>
                </a:rPr>
                <a:t>2 394,1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9998" y="3478678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88502" y="4502189"/>
              <a:ext cx="94719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>
                  <a:solidFill>
                    <a:srgbClr val="F05C27"/>
                  </a:solidFill>
                  <a:latin typeface="Corki" panose="00000500000000000000" pitchFamily="2" charset="-52"/>
                </a:rPr>
                <a:t>10 168,4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39998" y="4742817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3975452" y="5593141"/>
            <a:ext cx="938162" cy="609443"/>
            <a:chOff x="4002111" y="5661617"/>
            <a:chExt cx="938162" cy="609443"/>
          </a:xfrm>
        </p:grpSpPr>
        <p:sp>
          <p:nvSpPr>
            <p:cNvPr id="46" name="TextBox 45"/>
            <p:cNvSpPr txBox="1"/>
            <p:nvPr/>
          </p:nvSpPr>
          <p:spPr>
            <a:xfrm>
              <a:off x="4002111" y="5661617"/>
              <a:ext cx="938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rgbClr val="F05C27"/>
                  </a:solidFill>
                  <a:latin typeface="Corki" panose="00000500000000000000" pitchFamily="2" charset="-52"/>
                </a:rPr>
                <a:t>8</a:t>
              </a:r>
              <a:r>
                <a:rPr lang="ru-RU" sz="2000" b="1" dirty="0">
                  <a:solidFill>
                    <a:srgbClr val="F05C27"/>
                  </a:solidFill>
                  <a:latin typeface="Corki" panose="00000500000000000000" pitchFamily="2" charset="-52"/>
                </a:rPr>
                <a:t> 115,8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050824" y="5963283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3928838" y="4629890"/>
            <a:ext cx="938162" cy="623849"/>
            <a:chOff x="3899985" y="4850592"/>
            <a:chExt cx="938162" cy="623849"/>
          </a:xfrm>
        </p:grpSpPr>
        <p:sp>
          <p:nvSpPr>
            <p:cNvPr id="49" name="TextBox 48"/>
            <p:cNvSpPr txBox="1"/>
            <p:nvPr/>
          </p:nvSpPr>
          <p:spPr>
            <a:xfrm>
              <a:off x="3899985" y="4850592"/>
              <a:ext cx="938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rgbClr val="F05C27"/>
                  </a:solidFill>
                  <a:latin typeface="Corki" panose="00000500000000000000" pitchFamily="2" charset="-52"/>
                </a:rPr>
                <a:t>10 </a:t>
              </a:r>
              <a:r>
                <a:rPr lang="ru-RU" sz="2000" b="1" dirty="0">
                  <a:solidFill>
                    <a:srgbClr val="F05C27"/>
                  </a:solidFill>
                  <a:latin typeface="Corki" panose="00000500000000000000" pitchFamily="2" charset="-52"/>
                </a:rPr>
                <a:t>632,7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984792" y="5166664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grpSp>
        <p:nvGrpSpPr>
          <p:cNvPr id="51" name="Группа 50"/>
          <p:cNvGrpSpPr/>
          <p:nvPr/>
        </p:nvGrpSpPr>
        <p:grpSpPr>
          <a:xfrm>
            <a:off x="3975452" y="3993915"/>
            <a:ext cx="938162" cy="588395"/>
            <a:chOff x="3925272" y="4243776"/>
            <a:chExt cx="938162" cy="588395"/>
          </a:xfrm>
        </p:grpSpPr>
        <p:sp>
          <p:nvSpPr>
            <p:cNvPr id="52" name="TextBox 51"/>
            <p:cNvSpPr txBox="1"/>
            <p:nvPr/>
          </p:nvSpPr>
          <p:spPr>
            <a:xfrm>
              <a:off x="3925272" y="4243776"/>
              <a:ext cx="938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rgbClr val="F05C27"/>
                  </a:solidFill>
                  <a:latin typeface="Corki" panose="00000500000000000000" pitchFamily="2" charset="-52"/>
                </a:rPr>
                <a:t>  75,6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966205" y="4524394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3988022" y="3234794"/>
            <a:ext cx="938162" cy="622030"/>
            <a:chOff x="3918333" y="3426278"/>
            <a:chExt cx="938162" cy="622030"/>
          </a:xfrm>
        </p:grpSpPr>
        <p:sp>
          <p:nvSpPr>
            <p:cNvPr id="55" name="TextBox 54"/>
            <p:cNvSpPr txBox="1"/>
            <p:nvPr/>
          </p:nvSpPr>
          <p:spPr>
            <a:xfrm>
              <a:off x="3918333" y="3426278"/>
              <a:ext cx="9381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rgbClr val="F05C27"/>
                  </a:solidFill>
                  <a:latin typeface="Corki" panose="00000500000000000000" pitchFamily="2" charset="-52"/>
                </a:rPr>
                <a:t>34 303,0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967282" y="3740531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5932" y="1356243"/>
            <a:ext cx="2952749" cy="1481109"/>
          </a:xfrm>
          <a:prstGeom prst="rect">
            <a:avLst/>
          </a:prstGeom>
        </p:spPr>
      </p:pic>
      <p:grpSp>
        <p:nvGrpSpPr>
          <p:cNvPr id="58" name="Группа 57"/>
          <p:cNvGrpSpPr/>
          <p:nvPr/>
        </p:nvGrpSpPr>
        <p:grpSpPr>
          <a:xfrm>
            <a:off x="8946333" y="5840801"/>
            <a:ext cx="744716" cy="597931"/>
            <a:chOff x="9500132" y="3198452"/>
            <a:chExt cx="744716" cy="597931"/>
          </a:xfrm>
        </p:grpSpPr>
        <p:sp>
          <p:nvSpPr>
            <p:cNvPr id="59" name="TextBox 58"/>
            <p:cNvSpPr txBox="1"/>
            <p:nvPr/>
          </p:nvSpPr>
          <p:spPr>
            <a:xfrm>
              <a:off x="9500132" y="3198452"/>
              <a:ext cx="7447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rgbClr val="F05C27"/>
                  </a:solidFill>
                  <a:latin typeface="Corki" panose="00000500000000000000" pitchFamily="2" charset="-52"/>
                </a:rPr>
                <a:t> 531,1</a:t>
              </a:r>
              <a:endParaRPr lang="ru-RU" sz="2000" dirty="0">
                <a:solidFill>
                  <a:srgbClr val="F05C27"/>
                </a:solidFill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9509128" y="3488606"/>
              <a:ext cx="673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latin typeface="Corki" panose="00000500000000000000" pitchFamily="2" charset="-52"/>
                </a:rPr>
                <a:t>тыс. руб.</a:t>
              </a:r>
              <a:endParaRPr lang="ru-RU" sz="1400" dirty="0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9785166" y="5769534"/>
            <a:ext cx="2279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orki" panose="00000500000000000000" pitchFamily="2" charset="-52"/>
              </a:rPr>
              <a:t>полномочия по опеке и попечительству в отношении совершеннолетних граждан</a:t>
            </a:r>
            <a:endParaRPr lang="ru-RU" sz="1600" dirty="0"/>
          </a:p>
        </p:txBody>
      </p:sp>
      <p:pic>
        <p:nvPicPr>
          <p:cNvPr id="62" name="Рисунок 61">
            <a:extLst>
              <a:ext uri="{FF2B5EF4-FFF2-40B4-BE49-F238E27FC236}">
                <a16:creationId xmlns="" xmlns:a16="http://schemas.microsoft.com/office/drawing/2014/main" id="{3D1DCE94-C283-334B-A3A0-0903C1E50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08" y="3140327"/>
            <a:ext cx="474886" cy="474886"/>
          </a:xfrm>
          <a:prstGeom prst="rect">
            <a:avLst/>
          </a:prstGeom>
          <a:solidFill>
            <a:srgbClr val="EBEBEB"/>
          </a:solidFill>
        </p:spPr>
      </p:pic>
      <p:pic>
        <p:nvPicPr>
          <p:cNvPr id="63" name="Рисунок 62">
            <a:extLst>
              <a:ext uri="{FF2B5EF4-FFF2-40B4-BE49-F238E27FC236}">
                <a16:creationId xmlns="" xmlns:a16="http://schemas.microsoft.com/office/drawing/2014/main" id="{C34DCA2D-F416-894F-A331-BF82B3421C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1254" y="1622488"/>
            <a:ext cx="522058" cy="522058"/>
          </a:xfrm>
          <a:prstGeom prst="rect">
            <a:avLst/>
          </a:prstGeom>
          <a:solidFill>
            <a:srgbClr val="EBEBEB"/>
          </a:solidFill>
        </p:spPr>
      </p:pic>
      <p:pic>
        <p:nvPicPr>
          <p:cNvPr id="64" name="Рисунок 63">
            <a:extLst>
              <a:ext uri="{FF2B5EF4-FFF2-40B4-BE49-F238E27FC236}">
                <a16:creationId xmlns="" xmlns:a16="http://schemas.microsoft.com/office/drawing/2014/main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3184" y="2878898"/>
            <a:ext cx="593763" cy="468308"/>
          </a:xfrm>
          <a:prstGeom prst="rect">
            <a:avLst/>
          </a:prstGeom>
          <a:solidFill>
            <a:srgbClr val="EBEBEB"/>
          </a:solidFill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/>
          <a:srcRect t="38070" r="10864" b="39375"/>
          <a:stretch/>
        </p:blipFill>
        <p:spPr>
          <a:xfrm>
            <a:off x="114154" y="1985507"/>
            <a:ext cx="3605765" cy="111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2180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0" y="1247152"/>
            <a:ext cx="12236928" cy="54932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21700" y="225579"/>
            <a:ext cx="1199352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Рейтинг ЗАТО г. Североморск по уровню открытости бюджетных данных</a:t>
            </a:r>
          </a:p>
          <a:p>
            <a:pPr algn="ctr"/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муниципальных образований Мурманской области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3626754"/>
            <a:ext cx="1199352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Рейтинг качества управления бюджетным процессом ЗАТО г. Североморск </a:t>
            </a:r>
          </a:p>
          <a:p>
            <a:pPr algn="ctr"/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среди муниципальных образованиях Мурманской области по итогам </a:t>
            </a:r>
            <a:r>
              <a:rPr lang="ru-RU" altLang="ru-RU" sz="28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2024 </a:t>
            </a:r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года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029565"/>
              </p:ext>
            </p:extLst>
          </p:nvPr>
        </p:nvGraphicFramePr>
        <p:xfrm>
          <a:off x="4339017" y="5053122"/>
          <a:ext cx="3371458" cy="10367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5729"/>
                <a:gridCol w="1685729"/>
              </a:tblGrid>
              <a:tr h="5489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Степень качества</a:t>
                      </a:r>
                      <a:endParaRPr lang="ru-RU" sz="18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marL="9525" marR="9525" marT="9525" marB="0" anchor="ctr"/>
                </a:tc>
              </a:tr>
              <a:tr h="48787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степень - высокая</a:t>
                      </a:r>
                      <a:endParaRPr lang="ru-RU" sz="18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1" kern="1200" dirty="0" smtClean="0">
                          <a:solidFill>
                            <a:srgbClr val="0082C8"/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106,39</a:t>
                      </a:r>
                      <a:endParaRPr lang="ru-RU" sz="2800" b="1" kern="1200" dirty="0">
                        <a:solidFill>
                          <a:srgbClr val="0082C8"/>
                        </a:solidFill>
                        <a:latin typeface="Corki" panose="00000500000000000000" pitchFamily="2" charset="-5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16" name="Рисунок 15" descr="Picture background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25" t="-478" r="26486" b="-2950"/>
          <a:stretch/>
        </p:blipFill>
        <p:spPr bwMode="auto">
          <a:xfrm>
            <a:off x="8153881" y="4739380"/>
            <a:ext cx="980708" cy="118903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978426"/>
              </p:ext>
            </p:extLst>
          </p:nvPr>
        </p:nvGraphicFramePr>
        <p:xfrm>
          <a:off x="4041648" y="1803265"/>
          <a:ext cx="3966196" cy="14918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3098"/>
                <a:gridCol w="1983098"/>
              </a:tblGrid>
              <a:tr h="6593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Группа</a:t>
                      </a:r>
                      <a:endParaRPr lang="ru-RU" sz="18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Процент от максимального количества баллов </a:t>
                      </a:r>
                      <a:endParaRPr lang="ru-RU" sz="18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904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Группа А - высокий уровнем открытости бюджетных данных</a:t>
                      </a:r>
                      <a:endParaRPr lang="ru-RU" sz="18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rki" panose="00000500000000000000" pitchFamily="2" charset="-5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800" b="1" kern="1200" dirty="0" smtClean="0">
                          <a:solidFill>
                            <a:srgbClr val="0082C8"/>
                          </a:solidFill>
                          <a:latin typeface="Corki" panose="00000500000000000000" pitchFamily="2" charset="-52"/>
                          <a:ea typeface="+mn-ea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2800" b="1" kern="1200" dirty="0">
                        <a:solidFill>
                          <a:srgbClr val="0082C8"/>
                        </a:solidFill>
                        <a:latin typeface="Corki" panose="00000500000000000000" pitchFamily="2" charset="-52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289" y="1803265"/>
            <a:ext cx="975445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5794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63A5BFE0-E91D-0D46-B321-6319175DD0AB}"/>
              </a:ext>
            </a:extLst>
          </p:cNvPr>
          <p:cNvSpPr/>
          <p:nvPr/>
        </p:nvSpPr>
        <p:spPr>
          <a:xfrm>
            <a:off x="0" y="2167128"/>
            <a:ext cx="12236928" cy="413136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400" y="351032"/>
            <a:ext cx="1098292" cy="1204126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087063" y="2472580"/>
            <a:ext cx="431285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Управление финансов администрации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ЗАТО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г. Североморск</a:t>
            </a:r>
          </a:p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(ул. Ломоносова д.4)</a:t>
            </a:r>
          </a:p>
          <a:p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тел. (81537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) 49566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– начальник Управления финансов </a:t>
            </a: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               	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50788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– бюджетный отдел</a:t>
            </a: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               	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46470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– отдел сводной отчетности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                   42744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– отдел бюджетного учета и отчетности</a:t>
            </a: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               	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50776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– отдел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ВМФК и ВМС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99027" y="847272"/>
            <a:ext cx="9438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Администрация ЗАТО г.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Североморск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27727" y="4668007"/>
            <a:ext cx="30472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 эл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. почта: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</a:t>
            </a:r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  <a:hlinkClick r:id="rId3"/>
              </a:rPr>
              <a:t>finupr@citysever.ru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  веб-сайт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: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</a:t>
            </a:r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  <a:hlinkClick r:id="rId4"/>
              </a:rPr>
              <a:t>http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  <a:hlinkClick r:id="rId4"/>
              </a:rPr>
              <a:t>://finsever.ru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                  тел.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42057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Corki" panose="00000500000000000000" pitchFamily="2" charset="-52"/>
                <a:cs typeface="Times New Roman" panose="02020603050405020304" pitchFamily="18" charset="0"/>
              </a:rPr>
              <a:t>- приемная</a:t>
            </a:r>
          </a:p>
          <a:p>
            <a:endParaRPr lang="ru-RU" sz="1600" b="1" dirty="0">
              <a:solidFill>
                <a:schemeClr val="accent1">
                  <a:lumMod val="50000"/>
                </a:schemeClr>
              </a:solidFill>
              <a:latin typeface="Corki" panose="00000500000000000000" pitchFamily="2" charset="-5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0479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4420</TotalTime>
  <Words>3149</Words>
  <Application>Microsoft Office PowerPoint</Application>
  <PresentationFormat>Произвольный</PresentationFormat>
  <Paragraphs>898</Paragraphs>
  <Slides>27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6" baseType="lpstr">
      <vt:lpstr>Arial</vt:lpstr>
      <vt:lpstr>Calibri</vt:lpstr>
      <vt:lpstr>Calibri Light</vt:lpstr>
      <vt:lpstr>Century</vt:lpstr>
      <vt:lpstr>Corki</vt:lpstr>
      <vt:lpstr>MS Mincho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ОСНОВЫ ФОРМИРОВАНИЯ БЮДЖЕТА</vt:lpstr>
      <vt:lpstr>ПАРАМЕТРЫ ПРОГНОЗА СОЦИАЛЬНО-ЭКОНОМИЧЕСКОГО РАЗВИТИЯ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Агаркова ОН</cp:lastModifiedBy>
  <cp:revision>346</cp:revision>
  <dcterms:created xsi:type="dcterms:W3CDTF">2019-09-18T12:34:40Z</dcterms:created>
  <dcterms:modified xsi:type="dcterms:W3CDTF">2025-12-30T08:34:57Z</dcterms:modified>
</cp:coreProperties>
</file>