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rawings/drawing3.xml" ContentType="application/vnd.openxmlformats-officedocument.drawingml.chartshapes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59" r:id="rId6"/>
    <p:sldId id="265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378E"/>
    <a:srgbClr val="8730A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203" autoAdjust="0"/>
    <p:restoredTop sz="94713" autoAdjust="0"/>
  </p:normalViewPr>
  <p:slideViewPr>
    <p:cSldViewPr>
      <p:cViewPr>
        <p:scale>
          <a:sx n="90" d="100"/>
          <a:sy n="90" d="100"/>
        </p:scale>
        <p:origin x="-2244" y="-5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472927722464945"/>
          <c:y val="6.813258122834881E-2"/>
          <c:w val="0.7933065205144364"/>
          <c:h val="0.691858404621713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человек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48000"/>
                    <a:satMod val="138000"/>
                  </a:schemeClr>
                </a:gs>
                <a:gs pos="25000">
                  <a:schemeClr val="accent4">
                    <a:tint val="85000"/>
                  </a:schemeClr>
                </a:gs>
                <a:gs pos="40000">
                  <a:schemeClr val="accent4">
                    <a:tint val="92000"/>
                  </a:schemeClr>
                </a:gs>
                <a:gs pos="50000">
                  <a:schemeClr val="accent4">
                    <a:tint val="93000"/>
                  </a:schemeClr>
                </a:gs>
                <a:gs pos="60000">
                  <a:schemeClr val="accent4">
                    <a:tint val="92000"/>
                  </a:schemeClr>
                </a:gs>
                <a:gs pos="75000">
                  <a:schemeClr val="accent4">
                    <a:tint val="83000"/>
                    <a:satMod val="108000"/>
                  </a:schemeClr>
                </a:gs>
                <a:gs pos="100000">
                  <a:schemeClr val="accent4">
                    <a:tint val="48000"/>
                    <a:satMod val="150000"/>
                  </a:schemeClr>
                </a:gs>
              </a:gsLst>
              <a:lin ang="5400000" scaled="0"/>
            </a:gradFill>
            <a:ln>
              <a:noFill/>
            </a:ln>
            <a:effectLst>
              <a:glow rad="101500">
                <a:schemeClr val="accent4">
                  <a:alpha val="42000"/>
                  <a:satMod val="120000"/>
                </a:schemeClr>
              </a:glow>
            </a:effectLst>
            <a:scene3d>
              <a:camera prst="orthographicFront" fov="0">
                <a:rot lat="0" lon="0" rev="0"/>
              </a:camera>
              <a:lightRig rig="glow" dir="t">
                <a:rot lat="0" lon="0" rev="4800000"/>
              </a:lightRig>
            </a:scene3d>
            <a:sp3d prstMaterial="powder">
              <a:bevelT w="50800" h="50800"/>
              <a:contourClr>
                <a:schemeClr val="accent4"/>
              </a:contourClr>
            </a:sp3d>
          </c:spPr>
          <c:cat>
            <c:strRef>
              <c:f>Лист1!$A$2:$A$6</c:f>
              <c:strCache>
                <c:ptCount val="5"/>
                <c:pt idx="0">
                  <c:v>2019
год</c:v>
                </c:pt>
                <c:pt idx="1">
                  <c:v>2020
год
</c:v>
                </c:pt>
                <c:pt idx="2">
                  <c:v>2021
год
</c:v>
                </c:pt>
                <c:pt idx="3">
                  <c:v>2022
год
</c:v>
                </c:pt>
                <c:pt idx="4">
                  <c:v>2023
год
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62.5</c:v>
                </c:pt>
                <c:pt idx="1">
                  <c:v>62.8</c:v>
                </c:pt>
                <c:pt idx="2" formatCode="General">
                  <c:v>63</c:v>
                </c:pt>
                <c:pt idx="3">
                  <c:v>63.2</c:v>
                </c:pt>
                <c:pt idx="4">
                  <c:v>63.4</c:v>
                </c:pt>
              </c:numCache>
            </c:numRef>
          </c:val>
        </c:ser>
        <c:shape val="cylinder"/>
        <c:axId val="82331136"/>
        <c:axId val="82332672"/>
        <c:axId val="0"/>
      </c:bar3DChart>
      <c:catAx>
        <c:axId val="8233113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b="1">
                <a:solidFill>
                  <a:srgbClr val="7030A0"/>
                </a:solidFill>
              </a:defRPr>
            </a:pPr>
            <a:endParaRPr lang="ru-RU"/>
          </a:p>
        </c:txPr>
        <c:crossAx val="82332672"/>
        <c:crosses val="autoZero"/>
        <c:auto val="1"/>
        <c:lblAlgn val="ctr"/>
        <c:lblOffset val="100"/>
      </c:catAx>
      <c:valAx>
        <c:axId val="82332672"/>
        <c:scaling>
          <c:orientation val="minMax"/>
        </c:scaling>
        <c:axPos val="l"/>
        <c:majorGridlines>
          <c:spPr>
            <a:ln>
              <a:solidFill>
                <a:schemeClr val="tx2">
                  <a:lumMod val="90000"/>
                </a:schemeClr>
              </a:solidFill>
            </a:ln>
          </c:spPr>
        </c:majorGridlines>
        <c:numFmt formatCode="0.0" sourceLinked="1"/>
        <c:tickLblPos val="nextTo"/>
        <c:txPr>
          <a:bodyPr/>
          <a:lstStyle/>
          <a:p>
            <a:pPr>
              <a:defRPr b="1">
                <a:solidFill>
                  <a:srgbClr val="0070C0"/>
                </a:solidFill>
              </a:defRPr>
            </a:pPr>
            <a:endParaRPr lang="ru-RU"/>
          </a:p>
        </c:txPr>
        <c:crossAx val="82331136"/>
        <c:crosses val="autoZero"/>
        <c:crossBetween val="between"/>
      </c:valAx>
      <c:spPr>
        <a:scene3d>
          <a:camera prst="orthographicFront"/>
          <a:lightRig rig="threePt" dir="t"/>
        </a:scene3d>
        <a:sp3d>
          <a:bevelT/>
        </a:sp3d>
      </c:spPr>
    </c:plotArea>
    <c:legend>
      <c:legendPos val="r"/>
      <c:legendEntry>
        <c:idx val="0"/>
        <c:txPr>
          <a:bodyPr/>
          <a:lstStyle/>
          <a:p>
            <a:pPr>
              <a:defRPr sz="1400" b="0">
                <a:solidFill>
                  <a:schemeClr val="bg2">
                    <a:lumMod val="75000"/>
                  </a:schemeClr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1.7416515392275561E-4"/>
          <c:y val="2.0627553010905797E-2"/>
          <c:w val="0.17439193810269846"/>
          <c:h val="0.14075816972717348"/>
        </c:manualLayout>
      </c:layout>
      <c:txPr>
        <a:bodyPr/>
        <a:lstStyle/>
        <a:p>
          <a:pPr>
            <a:defRPr b="0">
              <a:solidFill>
                <a:schemeClr val="bg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gap"/>
  </c:chart>
  <c:spPr>
    <a:effectLst>
      <a:innerShdw blurRad="63500" dist="50800" dir="162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sideWall>
      <c:spPr>
        <a:gradFill rotWithShape="1">
          <a:gsLst>
            <a:gs pos="0">
              <a:schemeClr val="accent1">
                <a:tint val="25000"/>
                <a:satMod val="125000"/>
              </a:schemeClr>
            </a:gs>
            <a:gs pos="40000">
              <a:schemeClr val="accent1">
                <a:tint val="55000"/>
                <a:satMod val="130000"/>
              </a:schemeClr>
            </a:gs>
            <a:gs pos="50000">
              <a:schemeClr val="accent1">
                <a:tint val="59000"/>
                <a:satMod val="130000"/>
              </a:schemeClr>
            </a:gs>
            <a:gs pos="65000">
              <a:schemeClr val="accent1">
                <a:tint val="55000"/>
                <a:satMod val="130000"/>
              </a:schemeClr>
            </a:gs>
            <a:gs pos="100000">
              <a:schemeClr val="accent1">
                <a:tint val="20000"/>
                <a:satMod val="125000"/>
              </a:schemeClr>
            </a:gs>
          </a:gsLst>
          <a:lin ang="5400000" scaled="0"/>
        </a:gradFill>
        <a:ln w="12000" cap="flat" cmpd="sng" algn="ctr">
          <a:solidFill>
            <a:schemeClr val="accent1"/>
          </a:solidFill>
          <a:prstDash val="solid"/>
        </a:ln>
        <a:effectLst>
          <a:glow rad="63500">
            <a:schemeClr val="accent1">
              <a:alpha val="45000"/>
              <a:satMod val="120000"/>
            </a:schemeClr>
          </a:glow>
        </a:effectLst>
      </c:spPr>
    </c:sideWall>
    <c:backWall>
      <c:spPr>
        <a:gradFill rotWithShape="1">
          <a:gsLst>
            <a:gs pos="0">
              <a:schemeClr val="accent1">
                <a:tint val="25000"/>
                <a:satMod val="125000"/>
              </a:schemeClr>
            </a:gs>
            <a:gs pos="40000">
              <a:schemeClr val="accent1">
                <a:tint val="55000"/>
                <a:satMod val="130000"/>
              </a:schemeClr>
            </a:gs>
            <a:gs pos="50000">
              <a:schemeClr val="accent1">
                <a:tint val="59000"/>
                <a:satMod val="130000"/>
              </a:schemeClr>
            </a:gs>
            <a:gs pos="65000">
              <a:schemeClr val="accent1">
                <a:tint val="55000"/>
                <a:satMod val="130000"/>
              </a:schemeClr>
            </a:gs>
            <a:gs pos="100000">
              <a:schemeClr val="accent1">
                <a:tint val="20000"/>
                <a:satMod val="125000"/>
              </a:schemeClr>
            </a:gs>
          </a:gsLst>
          <a:lin ang="5400000" scaled="0"/>
        </a:gradFill>
        <a:ln w="12000" cap="flat" cmpd="sng" algn="ctr">
          <a:solidFill>
            <a:schemeClr val="accent1"/>
          </a:solidFill>
          <a:prstDash val="solid"/>
        </a:ln>
        <a:effectLst>
          <a:glow rad="63500">
            <a:schemeClr val="accent1">
              <a:alpha val="45000"/>
              <a:satMod val="120000"/>
            </a:schemeClr>
          </a:glow>
        </a:effectLst>
      </c:spPr>
    </c:backWall>
    <c:plotArea>
      <c:layout>
        <c:manualLayout>
          <c:layoutTarget val="inner"/>
          <c:xMode val="edge"/>
          <c:yMode val="edge"/>
          <c:x val="7.638918002821489E-2"/>
          <c:y val="0.23058014921418987"/>
          <c:w val="0.90530834624245049"/>
          <c:h val="0.5889730200917845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человек на 1000 населения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</c:spPr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0.0">
                  <c:v>6.1</c:v>
                </c:pt>
                <c:pt idx="1">
                  <c:v>6.2</c:v>
                </c:pt>
                <c:pt idx="2" formatCode="0.0">
                  <c:v>6.3</c:v>
                </c:pt>
                <c:pt idx="3">
                  <c:v>6.4</c:v>
                </c:pt>
                <c:pt idx="4">
                  <c:v>6.5</c:v>
                </c:pt>
              </c:numCache>
            </c:numRef>
          </c:val>
        </c:ser>
        <c:shape val="box"/>
        <c:axId val="97325056"/>
        <c:axId val="97326592"/>
        <c:axId val="0"/>
      </c:bar3DChart>
      <c:catAx>
        <c:axId val="9732505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i="1">
                <a:solidFill>
                  <a:srgbClr val="7030A0"/>
                </a:solidFill>
              </a:defRPr>
            </a:pPr>
            <a:endParaRPr lang="ru-RU"/>
          </a:p>
        </c:txPr>
        <c:crossAx val="97326592"/>
        <c:crosses val="autoZero"/>
        <c:auto val="1"/>
        <c:lblAlgn val="ctr"/>
        <c:lblOffset val="100"/>
      </c:catAx>
      <c:valAx>
        <c:axId val="97326592"/>
        <c:scaling>
          <c:orientation val="minMax"/>
        </c:scaling>
        <c:axPos val="l"/>
        <c:majorGridlines/>
        <c:numFmt formatCode="0.0" sourceLinked="1"/>
        <c:majorTickMark val="none"/>
        <c:tickLblPos val="nextTo"/>
        <c:txPr>
          <a:bodyPr/>
          <a:lstStyle/>
          <a:p>
            <a:pPr>
              <a:defRPr i="1">
                <a:solidFill>
                  <a:srgbClr val="7030A0"/>
                </a:solidFill>
              </a:defRPr>
            </a:pPr>
            <a:endParaRPr lang="ru-RU"/>
          </a:p>
        </c:txPr>
        <c:crossAx val="9732505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chemeClr val="accent6">
                    <a:lumMod val="50000"/>
                  </a:schemeClr>
                </a:solidFill>
              </a:defRPr>
            </a:pP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</a:rPr>
              <a:t>Коэффициент миграционного</a:t>
            </a:r>
          </a:p>
          <a:p>
            <a:pPr>
              <a:defRPr>
                <a:solidFill>
                  <a:schemeClr val="accent6">
                    <a:lumMod val="50000"/>
                  </a:schemeClr>
                </a:solidFill>
              </a:defRPr>
            </a:pP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</a:rPr>
              <a:t> прироста</a:t>
            </a:r>
            <a:endParaRPr lang="ru-RU" sz="2000" dirty="0">
              <a:solidFill>
                <a:schemeClr val="accent6">
                  <a:lumMod val="50000"/>
                </a:schemeClr>
              </a:solidFill>
            </a:endParaRPr>
          </a:p>
        </c:rich>
      </c:tx>
      <c:layout>
        <c:manualLayout>
          <c:xMode val="edge"/>
          <c:yMode val="edge"/>
          <c:x val="0.23168975848561627"/>
          <c:y val="1.7293603179893578E-3"/>
        </c:manualLayout>
      </c:layout>
    </c:title>
    <c:view3D>
      <c:rAngAx val="1"/>
    </c:view3D>
    <c:sideWall>
      <c:spPr>
        <a:gradFill rotWithShape="1">
          <a:gsLst>
            <a:gs pos="0">
              <a:schemeClr val="accent1">
                <a:tint val="25000"/>
                <a:satMod val="125000"/>
              </a:schemeClr>
            </a:gs>
            <a:gs pos="40000">
              <a:schemeClr val="accent1">
                <a:tint val="55000"/>
                <a:satMod val="130000"/>
              </a:schemeClr>
            </a:gs>
            <a:gs pos="50000">
              <a:schemeClr val="accent1">
                <a:tint val="59000"/>
                <a:satMod val="130000"/>
              </a:schemeClr>
            </a:gs>
            <a:gs pos="65000">
              <a:schemeClr val="accent1">
                <a:tint val="55000"/>
                <a:satMod val="130000"/>
              </a:schemeClr>
            </a:gs>
            <a:gs pos="100000">
              <a:schemeClr val="accent1">
                <a:tint val="20000"/>
                <a:satMod val="125000"/>
              </a:schemeClr>
            </a:gs>
          </a:gsLst>
          <a:lin ang="5400000" scaled="0"/>
        </a:gradFill>
        <a:ln w="12000" cap="flat" cmpd="sng" algn="ctr">
          <a:solidFill>
            <a:schemeClr val="accent1"/>
          </a:solidFill>
          <a:prstDash val="solid"/>
        </a:ln>
        <a:effectLst>
          <a:glow rad="63500">
            <a:schemeClr val="accent1">
              <a:alpha val="45000"/>
              <a:satMod val="120000"/>
            </a:schemeClr>
          </a:glow>
        </a:effectLst>
      </c:spPr>
    </c:sideWall>
    <c:backWall>
      <c:spPr>
        <a:gradFill rotWithShape="1">
          <a:gsLst>
            <a:gs pos="0">
              <a:schemeClr val="accent1">
                <a:tint val="25000"/>
                <a:satMod val="125000"/>
              </a:schemeClr>
            </a:gs>
            <a:gs pos="40000">
              <a:schemeClr val="accent1">
                <a:tint val="55000"/>
                <a:satMod val="130000"/>
              </a:schemeClr>
            </a:gs>
            <a:gs pos="50000">
              <a:schemeClr val="accent1">
                <a:tint val="59000"/>
                <a:satMod val="130000"/>
              </a:schemeClr>
            </a:gs>
            <a:gs pos="65000">
              <a:schemeClr val="accent1">
                <a:tint val="55000"/>
                <a:satMod val="130000"/>
              </a:schemeClr>
            </a:gs>
            <a:gs pos="100000">
              <a:schemeClr val="accent1">
                <a:tint val="20000"/>
                <a:satMod val="125000"/>
              </a:schemeClr>
            </a:gs>
          </a:gsLst>
          <a:lin ang="5400000" scaled="0"/>
        </a:gradFill>
        <a:ln w="12000" cap="flat" cmpd="sng" algn="ctr">
          <a:solidFill>
            <a:schemeClr val="accent1"/>
          </a:solidFill>
          <a:prstDash val="solid"/>
        </a:ln>
        <a:effectLst>
          <a:glow rad="63500">
            <a:schemeClr val="accent1">
              <a:alpha val="45000"/>
              <a:satMod val="120000"/>
            </a:schemeClr>
          </a:glow>
        </a:effectLst>
      </c:spPr>
    </c:backWall>
    <c:plotArea>
      <c:layout>
        <c:manualLayout>
          <c:layoutTarget val="inner"/>
          <c:xMode val="edge"/>
          <c:yMode val="edge"/>
          <c:x val="0.12710803936958018"/>
          <c:y val="0.24790604863348553"/>
          <c:w val="0.83994580052634693"/>
          <c:h val="0.5401590299490532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человек    на 1000 населения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c:spPr>
          <c:cat>
            <c:strRef>
              <c:f>Лист1!$A$2:$A$6</c:f>
              <c:strCache>
                <c:ptCount val="5"/>
                <c:pt idx="0">
                  <c:v>2019
год</c:v>
                </c:pt>
                <c:pt idx="1">
                  <c:v>2020
год</c:v>
                </c:pt>
                <c:pt idx="2">
                  <c:v>2021
год</c:v>
                </c:pt>
                <c:pt idx="3">
                  <c:v>2022
год</c:v>
                </c:pt>
                <c:pt idx="4">
                  <c:v>2023
год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4.5999999999999996</c:v>
                </c:pt>
                <c:pt idx="1">
                  <c:v>4.5999999999999996</c:v>
                </c:pt>
                <c:pt idx="2" formatCode="General">
                  <c:v>4.5999999999999996</c:v>
                </c:pt>
                <c:pt idx="3" formatCode="General">
                  <c:v>4.7</c:v>
                </c:pt>
                <c:pt idx="4" formatCode="General">
                  <c:v>4.7</c:v>
                </c:pt>
              </c:numCache>
            </c:numRef>
          </c:val>
        </c:ser>
        <c:shape val="cylinder"/>
        <c:axId val="100941824"/>
        <c:axId val="100943360"/>
        <c:axId val="0"/>
      </c:bar3DChart>
      <c:catAx>
        <c:axId val="10094182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300" i="1" baseline="0">
                <a:solidFill>
                  <a:srgbClr val="7030A0"/>
                </a:solidFill>
              </a:defRPr>
            </a:pPr>
            <a:endParaRPr lang="ru-RU"/>
          </a:p>
        </c:txPr>
        <c:crossAx val="100943360"/>
        <c:crosses val="autoZero"/>
        <c:auto val="1"/>
        <c:lblAlgn val="ctr"/>
        <c:lblOffset val="100"/>
      </c:catAx>
      <c:valAx>
        <c:axId val="100943360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i="1">
                <a:solidFill>
                  <a:srgbClr val="7030A0"/>
                </a:solidFill>
              </a:defRPr>
            </a:pPr>
            <a:endParaRPr lang="ru-RU"/>
          </a:p>
        </c:txPr>
        <c:crossAx val="10094182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600" i="1">
                <a:solidFill>
                  <a:schemeClr val="accent6"/>
                </a:solidFill>
              </a:defRPr>
            </a:pPr>
            <a:r>
              <a:rPr lang="ru-RU" sz="1800" i="1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Обеспеченность дошкольными образовательными учреждениями</a:t>
            </a:r>
          </a:p>
        </c:rich>
      </c:tx>
      <c:layout>
        <c:manualLayout>
          <c:xMode val="edge"/>
          <c:yMode val="edge"/>
          <c:x val="0.13273336860876098"/>
          <c:y val="0"/>
        </c:manualLayout>
      </c:layout>
    </c:title>
    <c:plotArea>
      <c:layout>
        <c:manualLayout>
          <c:layoutTarget val="inner"/>
          <c:xMode val="edge"/>
          <c:yMode val="edge"/>
          <c:x val="0.18835877934466788"/>
          <c:y val="0.3746233480832753"/>
          <c:w val="0.77875881022636051"/>
          <c:h val="0.30860019618416434"/>
        </c:manualLayout>
      </c:layout>
      <c:lineChart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Обеспеченность дошкольными образовательными учреждениями</c:v>
                </c:pt>
              </c:strCache>
            </c:strRef>
          </c:tx>
          <c:spPr>
            <a:ln w="12000" cap="flat" cmpd="sng" algn="ctr">
              <a:solidFill>
                <a:schemeClr val="accent5"/>
              </a:solidFill>
              <a:prstDash val="solid"/>
            </a:ln>
            <a:effectLst>
              <a:glow rad="63500">
                <a:schemeClr val="accent5">
                  <a:alpha val="45000"/>
                  <a:satMod val="120000"/>
                </a:schemeClr>
              </a:glow>
            </a:effectLst>
          </c:spPr>
          <c:marker>
            <c:symbol val="none"/>
          </c:marker>
          <c:cat>
            <c:strRef>
              <c:f>Лист1!$A$2:$A$6</c:f>
              <c:strCache>
                <c:ptCount val="5"/>
                <c:pt idx="0">
                  <c:v>2019
год</c:v>
                </c:pt>
                <c:pt idx="1">
                  <c:v>2020
год</c:v>
                </c:pt>
                <c:pt idx="2">
                  <c:v>2021
год</c:v>
                </c:pt>
                <c:pt idx="3">
                  <c:v>2022
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79.7</c:v>
                </c:pt>
                <c:pt idx="1">
                  <c:v>91</c:v>
                </c:pt>
                <c:pt idx="2">
                  <c:v>91</c:v>
                </c:pt>
                <c:pt idx="3">
                  <c:v>95</c:v>
                </c:pt>
                <c:pt idx="4">
                  <c:v>96</c:v>
                </c:pt>
              </c:numCache>
            </c:numRef>
          </c:val>
        </c:ser>
        <c:marker val="1"/>
        <c:axId val="108832256"/>
        <c:axId val="108833792"/>
      </c:lineChart>
      <c:catAx>
        <c:axId val="1088322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500">
                <a:solidFill>
                  <a:schemeClr val="accent6"/>
                </a:solidFill>
              </a:defRPr>
            </a:pPr>
            <a:endParaRPr lang="ru-RU"/>
          </a:p>
        </c:txPr>
        <c:crossAx val="108833792"/>
        <c:crosses val="autoZero"/>
        <c:auto val="1"/>
        <c:lblAlgn val="ctr"/>
        <c:lblOffset val="100"/>
      </c:catAx>
      <c:valAx>
        <c:axId val="108833792"/>
        <c:scaling>
          <c:orientation val="minMax"/>
          <c:max val="100"/>
          <c:min val="60"/>
        </c:scaling>
        <c:axPos val="l"/>
        <c:majorGridlines/>
        <c:numFmt formatCode="0%" sourceLinked="0"/>
        <c:tickLblPos val="nextTo"/>
        <c:txPr>
          <a:bodyPr/>
          <a:lstStyle/>
          <a:p>
            <a:pPr>
              <a:defRPr sz="1600" b="0">
                <a:solidFill>
                  <a:schemeClr val="accent6"/>
                </a:solidFill>
              </a:defRPr>
            </a:pPr>
            <a:endParaRPr lang="ru-RU"/>
          </a:p>
        </c:txPr>
        <c:crossAx val="108832256"/>
        <c:crosses val="autoZero"/>
        <c:crossBetween val="between"/>
        <c:dispUnits>
          <c:builtInUnit val="hundreds"/>
        </c:dispUnits>
      </c:valAx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i="1" dirty="0">
                <a:solidFill>
                  <a:srgbClr val="002060"/>
                </a:solidFill>
              </a:rPr>
              <a:t>Доля населения, систематически занимающегося физической культурой и </a:t>
            </a:r>
            <a:r>
              <a:rPr lang="ru-RU" sz="1600" i="1" dirty="0" smtClean="0">
                <a:solidFill>
                  <a:srgbClr val="002060"/>
                </a:solidFill>
              </a:rPr>
              <a:t>спортом</a:t>
            </a:r>
            <a:endParaRPr lang="ru-RU" sz="1600" i="1" dirty="0">
              <a:solidFill>
                <a:srgbClr val="002060"/>
              </a:solidFill>
            </a:endParaRPr>
          </a:p>
        </c:rich>
      </c:tx>
      <c:layout>
        <c:manualLayout>
          <c:xMode val="edge"/>
          <c:yMode val="edge"/>
          <c:x val="0.14730140492174953"/>
          <c:y val="5.7607832382450064E-3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4321977039428091"/>
          <c:y val="0.54941924520106422"/>
          <c:w val="0.81595469973488666"/>
          <c:h val="0.35512517893461992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населения, систематически занимающегося физической культурой и спортом, в общей численности населения</c:v>
                </c:pt>
              </c:strCache>
            </c:strRef>
          </c:tx>
          <c:spPr>
            <a:ln w="28575" cap="rnd">
              <a:solidFill>
                <a:srgbClr val="FFFF00"/>
              </a:solidFill>
              <a:round/>
            </a:ln>
            <a:effectLst/>
          </c:spPr>
          <c:marker>
            <c:symbol val="none"/>
          </c:marker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37</c:v>
                </c:pt>
                <c:pt idx="1">
                  <c:v>40</c:v>
                </c:pt>
                <c:pt idx="2">
                  <c:v>41.1</c:v>
                </c:pt>
                <c:pt idx="3">
                  <c:v>42.13</c:v>
                </c:pt>
                <c:pt idx="4">
                  <c:v>43.24</c:v>
                </c:pt>
              </c:numCache>
            </c:numRef>
          </c:val>
        </c:ser>
        <c:marker val="1"/>
        <c:axId val="108911232"/>
        <c:axId val="108900736"/>
      </c:lineChart>
      <c:catAx>
        <c:axId val="1089112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8900736"/>
        <c:crosses val="autoZero"/>
        <c:auto val="1"/>
        <c:lblAlgn val="ctr"/>
        <c:lblOffset val="100"/>
      </c:catAx>
      <c:valAx>
        <c:axId val="10890073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FFFF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0891123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500" b="1" i="1" u="sng">
                <a:solidFill>
                  <a:srgbClr val="0070C0"/>
                </a:solidFill>
              </a:defRPr>
            </a:pPr>
            <a:r>
              <a:rPr lang="ru-RU" sz="2500" b="1" i="1" u="sng" dirty="0" smtClean="0">
                <a:solidFill>
                  <a:srgbClr val="0070C0"/>
                </a:solidFill>
              </a:rPr>
              <a:t>Уровень безработицы </a:t>
            </a:r>
            <a:endParaRPr lang="ru-RU" sz="2500" b="1" i="1" u="sng" dirty="0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0.48794626683991654"/>
          <c:y val="2.9394882050142578E-2"/>
        </c:manualLayout>
      </c:layout>
    </c:title>
    <c:view3D>
      <c:perspective val="30"/>
    </c:view3D>
    <c:plotArea>
      <c:layout>
        <c:manualLayout>
          <c:layoutTarget val="inner"/>
          <c:xMode val="edge"/>
          <c:yMode val="edge"/>
          <c:x val="5.9910734556063945E-2"/>
          <c:y val="0.13515550741275639"/>
          <c:w val="0.84388908478768054"/>
          <c:h val="0.60890783377010627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чел.</c:v>
                </c:pt>
              </c:strCache>
            </c:strRef>
          </c:tx>
          <c:spPr>
            <a:solidFill>
              <a:schemeClr val="accent4"/>
            </a:solidFill>
            <a:ln w="19050" cap="flat" cmpd="sng" algn="ctr">
              <a:solidFill>
                <a:schemeClr val="accent4">
                  <a:shade val="50000"/>
                </a:schemeClr>
              </a:solidFill>
              <a:prstDash val="solid"/>
            </a:ln>
            <a:effectLst/>
          </c:spPr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0.54</c:v>
                </c:pt>
                <c:pt idx="1">
                  <c:v>0.54</c:v>
                </c:pt>
                <c:pt idx="2">
                  <c:v>0.54</c:v>
                </c:pt>
                <c:pt idx="3">
                  <c:v>0.56000000000000005</c:v>
                </c:pt>
                <c:pt idx="4">
                  <c:v>0.56000000000000005</c:v>
                </c:pt>
              </c:numCache>
            </c:numRef>
          </c:val>
        </c:ser>
        <c:gapWidth val="110"/>
        <c:shape val="cone"/>
        <c:axId val="111056384"/>
        <c:axId val="111057920"/>
        <c:axId val="0"/>
      </c:bar3DChart>
      <c:catAx>
        <c:axId val="11105638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solidFill>
                  <a:schemeClr val="accent2">
                    <a:lumMod val="60000"/>
                    <a:lumOff val="40000"/>
                  </a:schemeClr>
                </a:solidFill>
              </a:defRPr>
            </a:pPr>
            <a:endParaRPr lang="ru-RU"/>
          </a:p>
        </c:txPr>
        <c:crossAx val="111057920"/>
        <c:crosses val="autoZero"/>
        <c:auto val="1"/>
        <c:lblAlgn val="ctr"/>
        <c:lblOffset val="100"/>
      </c:catAx>
      <c:valAx>
        <c:axId val="111057920"/>
        <c:scaling>
          <c:orientation val="minMax"/>
        </c:scaling>
        <c:axPos val="l"/>
        <c:majorGridlines/>
        <c:numFmt formatCode="General" sourceLinked="1"/>
        <c:tickLblPos val="nextTo"/>
        <c:spPr>
          <a:ln>
            <a:solidFill>
              <a:srgbClr val="00B050"/>
            </a:solidFill>
          </a:ln>
        </c:spPr>
        <c:txPr>
          <a:bodyPr/>
          <a:lstStyle/>
          <a:p>
            <a:pPr>
              <a:defRPr sz="1600" b="1" baseline="0">
                <a:solidFill>
                  <a:schemeClr val="accent2">
                    <a:lumMod val="60000"/>
                    <a:lumOff val="40000"/>
                  </a:schemeClr>
                </a:solidFill>
              </a:defRPr>
            </a:pPr>
            <a:endParaRPr lang="ru-RU"/>
          </a:p>
        </c:txPr>
        <c:crossAx val="111056384"/>
        <c:crosses val="autoZero"/>
        <c:crossBetween val="between"/>
      </c:valAx>
    </c:plotArea>
    <c:plotVisOnly val="1"/>
    <c:dispBlanksAs val="gap"/>
  </c:chart>
  <c:spPr>
    <a:ln>
      <a:noFill/>
    </a:ln>
    <a:scene3d>
      <a:camera prst="orthographicFront"/>
      <a:lightRig rig="threePt" dir="t"/>
    </a:scene3d>
    <a:sp3d>
      <a:bevelB prst="relaxedInset"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 algn="ctr">
              <a:defRPr sz="2400" i="1" u="sng">
                <a:solidFill>
                  <a:srgbClr val="0070C0"/>
                </a:solidFill>
              </a:defRPr>
            </a:pPr>
            <a:r>
              <a:rPr lang="ru-RU" sz="2000" i="1" u="sng" dirty="0" smtClean="0">
                <a:solidFill>
                  <a:srgbClr val="0070C0"/>
                </a:solidFill>
              </a:rPr>
              <a:t>Численность населения</a:t>
            </a:r>
          </a:p>
          <a:p>
            <a:pPr algn="ctr">
              <a:defRPr sz="2400" i="1" u="sng">
                <a:solidFill>
                  <a:srgbClr val="0070C0"/>
                </a:solidFill>
              </a:defRPr>
            </a:pPr>
            <a:r>
              <a:rPr lang="ru-RU" sz="2000" i="1" u="sng" dirty="0" smtClean="0">
                <a:solidFill>
                  <a:srgbClr val="0070C0"/>
                </a:solidFill>
              </a:rPr>
              <a:t>в трудоспособном возрасте</a:t>
            </a:r>
          </a:p>
        </c:rich>
      </c:tx>
      <c:layout>
        <c:manualLayout>
          <c:xMode val="edge"/>
          <c:yMode val="edge"/>
          <c:x val="0.20184798529011574"/>
          <c:y val="3.3881370538408726E-3"/>
        </c:manualLayout>
      </c:layout>
    </c:title>
    <c:plotArea>
      <c:layout/>
      <c:area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тыс.чел.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48000"/>
                    <a:satMod val="138000"/>
                  </a:schemeClr>
                </a:gs>
                <a:gs pos="25000">
                  <a:schemeClr val="accent6">
                    <a:tint val="85000"/>
                  </a:schemeClr>
                </a:gs>
                <a:gs pos="40000">
                  <a:schemeClr val="accent6">
                    <a:tint val="92000"/>
                  </a:schemeClr>
                </a:gs>
                <a:gs pos="50000">
                  <a:schemeClr val="accent6">
                    <a:tint val="93000"/>
                  </a:schemeClr>
                </a:gs>
                <a:gs pos="60000">
                  <a:schemeClr val="accent6">
                    <a:tint val="92000"/>
                  </a:schemeClr>
                </a:gs>
                <a:gs pos="75000">
                  <a:schemeClr val="accent6">
                    <a:tint val="83000"/>
                    <a:satMod val="108000"/>
                  </a:schemeClr>
                </a:gs>
                <a:gs pos="100000">
                  <a:schemeClr val="accent6">
                    <a:tint val="48000"/>
                    <a:satMod val="150000"/>
                  </a:schemeClr>
                </a:gs>
              </a:gsLst>
              <a:lin ang="5400000" scaled="0"/>
            </a:gradFill>
            <a:ln w="12000" cap="flat" cmpd="sng" algn="ctr">
              <a:solidFill>
                <a:schemeClr val="accent6"/>
              </a:solidFill>
              <a:prstDash val="solid"/>
            </a:ln>
            <a:effectLst>
              <a:glow rad="63500">
                <a:schemeClr val="accent6">
                  <a:alpha val="45000"/>
                  <a:satMod val="120000"/>
                </a:schemeClr>
              </a:glo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>
              <a:bevelT w="0" h="0"/>
              <a:contourClr>
                <a:schemeClr val="accent6">
                  <a:tint val="70000"/>
                </a:schemeClr>
              </a:contourClr>
            </a:sp3d>
          </c:spPr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40.9</c:v>
                </c:pt>
                <c:pt idx="1">
                  <c:v>40.9</c:v>
                </c:pt>
                <c:pt idx="2">
                  <c:v>40.9</c:v>
                </c:pt>
                <c:pt idx="3">
                  <c:v>41</c:v>
                </c:pt>
                <c:pt idx="4">
                  <c:v>41</c:v>
                </c:pt>
              </c:numCache>
            </c:numRef>
          </c:val>
        </c:ser>
        <c:axId val="111162880"/>
        <c:axId val="111164416"/>
      </c:areaChart>
      <c:catAx>
        <c:axId val="11116288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0" i="1">
                <a:solidFill>
                  <a:srgbClr val="ED378E"/>
                </a:solidFill>
              </a:defRPr>
            </a:pPr>
            <a:endParaRPr lang="ru-RU"/>
          </a:p>
        </c:txPr>
        <c:crossAx val="111164416"/>
        <c:crosses val="autoZero"/>
        <c:auto val="1"/>
        <c:lblAlgn val="ctr"/>
        <c:lblOffset val="100"/>
      </c:catAx>
      <c:valAx>
        <c:axId val="11116441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600" b="0" i="1">
                <a:solidFill>
                  <a:schemeClr val="accent2">
                    <a:lumMod val="60000"/>
                    <a:lumOff val="40000"/>
                  </a:schemeClr>
                </a:solidFill>
              </a:defRPr>
            </a:pPr>
            <a:endParaRPr lang="ru-RU"/>
          </a:p>
        </c:txPr>
        <c:crossAx val="111162880"/>
        <c:crosses val="autoZero"/>
        <c:crossBetween val="midCat"/>
      </c:valAx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409572425675881"/>
          <c:y val="0.11103336188452169"/>
          <c:w val="0.78758234038810448"/>
          <c:h val="0.6788148091072318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Малые предприятия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cat>
            <c:strRef>
              <c:f>Лист1!$A$2:$A$6</c:f>
              <c:strCache>
                <c:ptCount val="5"/>
                <c:pt idx="0">
                  <c:v>2019
год</c:v>
                </c:pt>
                <c:pt idx="1">
                  <c:v>2020
год</c:v>
                </c:pt>
                <c:pt idx="2">
                  <c:v>2021
год</c:v>
                </c:pt>
                <c:pt idx="3">
                  <c:v>2022
год</c:v>
                </c:pt>
                <c:pt idx="4">
                  <c:v>2023
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333</c:v>
                </c:pt>
                <c:pt idx="1">
                  <c:v>337</c:v>
                </c:pt>
                <c:pt idx="2">
                  <c:v>342</c:v>
                </c:pt>
                <c:pt idx="3">
                  <c:v>345</c:v>
                </c:pt>
                <c:pt idx="4">
                  <c:v>350</c:v>
                </c:pt>
              </c:numCache>
            </c:numRef>
          </c:val>
        </c:ser>
        <c:shape val="box"/>
        <c:axId val="112576000"/>
        <c:axId val="112577536"/>
        <c:axId val="0"/>
      </c:bar3DChart>
      <c:catAx>
        <c:axId val="1125760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100">
                <a:solidFill>
                  <a:schemeClr val="bg2">
                    <a:lumMod val="50000"/>
                  </a:schemeClr>
                </a:solidFill>
              </a:defRPr>
            </a:pPr>
            <a:endParaRPr lang="ru-RU"/>
          </a:p>
        </c:txPr>
        <c:crossAx val="112577536"/>
        <c:crosses val="autoZero"/>
        <c:auto val="1"/>
        <c:lblAlgn val="ctr"/>
        <c:lblOffset val="100"/>
      </c:catAx>
      <c:valAx>
        <c:axId val="11257753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400">
                <a:solidFill>
                  <a:schemeClr val="bg2">
                    <a:lumMod val="50000"/>
                  </a:schemeClr>
                </a:solidFill>
              </a:defRPr>
            </a:pPr>
            <a:endParaRPr lang="ru-RU"/>
          </a:p>
        </c:txPr>
        <c:crossAx val="1125760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5246937736603108"/>
          <c:y val="0.12746976915418989"/>
          <c:w val="0.78666176394994258"/>
          <c:h val="0.60300353337646584"/>
        </c:manualLayout>
      </c:layout>
      <c:bar3DChart>
        <c:barDir val="col"/>
        <c:grouping val="stacked"/>
        <c:ser>
          <c:idx val="0"/>
          <c:order val="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Лист1!$B$1</c:f>
              <c:strCache>
                <c:ptCount val="1"/>
                <c:pt idx="0">
                  <c:v>Индивидуальные предприниматели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1092</c:v>
                </c:pt>
                <c:pt idx="1">
                  <c:v>1103</c:v>
                </c:pt>
                <c:pt idx="2">
                  <c:v>1114</c:v>
                </c:pt>
                <c:pt idx="3">
                  <c:v>1120</c:v>
                </c:pt>
                <c:pt idx="4">
                  <c:v>1123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hape val="box"/>
        <c:axId val="112640000"/>
        <c:axId val="112641536"/>
        <c:axId val="0"/>
      </c:bar3DChart>
      <c:catAx>
        <c:axId val="1126400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500">
                <a:solidFill>
                  <a:schemeClr val="bg2">
                    <a:lumMod val="50000"/>
                  </a:schemeClr>
                </a:solidFill>
              </a:defRPr>
            </a:pPr>
            <a:endParaRPr lang="ru-RU"/>
          </a:p>
        </c:txPr>
        <c:crossAx val="112641536"/>
        <c:crosses val="autoZero"/>
        <c:auto val="1"/>
        <c:lblAlgn val="ctr"/>
        <c:lblOffset val="100"/>
      </c:catAx>
      <c:valAx>
        <c:axId val="11264153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solidFill>
                  <a:srgbClr val="0070C0"/>
                </a:solidFill>
              </a:defRPr>
            </a:pPr>
            <a:endParaRPr lang="ru-RU"/>
          </a:p>
        </c:txPr>
        <c:crossAx val="1126400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розничная торговля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100.3</c:v>
                </c:pt>
                <c:pt idx="1">
                  <c:v>100</c:v>
                </c:pt>
                <c:pt idx="2">
                  <c:v>100.1</c:v>
                </c:pt>
                <c:pt idx="3">
                  <c:v>100.5</c:v>
                </c:pt>
                <c:pt idx="4">
                  <c:v>100.5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платные услуги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100.7</c:v>
                </c:pt>
                <c:pt idx="1">
                  <c:v>101.9</c:v>
                </c:pt>
                <c:pt idx="2">
                  <c:v>102.2</c:v>
                </c:pt>
                <c:pt idx="3">
                  <c:v>101.6</c:v>
                </c:pt>
                <c:pt idx="4">
                  <c:v>101.7</c:v>
                </c:pt>
              </c:numCache>
            </c:numRef>
          </c:val>
        </c:ser>
        <c:shape val="cylinder"/>
        <c:axId val="112693632"/>
        <c:axId val="112695168"/>
        <c:axId val="0"/>
      </c:bar3DChart>
      <c:catAx>
        <c:axId val="112693632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i="1">
                <a:solidFill>
                  <a:srgbClr val="002060"/>
                </a:solidFill>
              </a:defRPr>
            </a:pPr>
            <a:endParaRPr lang="ru-RU"/>
          </a:p>
        </c:txPr>
        <c:crossAx val="112695168"/>
        <c:crosses val="autoZero"/>
        <c:auto val="1"/>
        <c:lblAlgn val="ctr"/>
        <c:lblOffset val="100"/>
      </c:catAx>
      <c:valAx>
        <c:axId val="112695168"/>
        <c:scaling>
          <c:orientation val="minMax"/>
        </c:scaling>
        <c:delete val="1"/>
        <c:axPos val="b"/>
        <c:majorGridlines/>
        <c:numFmt formatCode="0%" sourceLinked="1"/>
        <c:tickLblPos val="none"/>
        <c:crossAx val="1126936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627426132298902"/>
          <c:y val="0.12023850583765998"/>
          <c:w val="0.35394600496102718"/>
          <c:h val="0.23304748891914193"/>
        </c:manualLayout>
      </c:layout>
      <c:txPr>
        <a:bodyPr/>
        <a:lstStyle/>
        <a:p>
          <a:pPr>
            <a:defRPr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0.20755</cdr:x>
      <cdr:y>0</cdr:y>
    </cdr:from>
    <cdr:to>
      <cdr:x>0.80768</cdr:x>
      <cdr:y>0.18286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1584176" y="0"/>
          <a:ext cx="4580687" cy="5135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algn="l" rtl="0" eaLnBrk="1" latinLnBrk="0" hangingPunct="1">
            <a:spcBef>
              <a:spcPct val="0"/>
            </a:spcBef>
            <a:buNone/>
            <a:defRPr kumimoji="0" sz="4000" kern="1200" spc="-100" baseline="0">
              <a:solidFill>
                <a:srgbClr val="D6ECFF">
                  <a:satMod val="200000"/>
                </a:srgbClr>
              </a:solidFill>
              <a:latin typeface="Constantia"/>
            </a:defRPr>
          </a:lvl1pPr>
          <a:extLst/>
        </a:lstStyle>
        <a:p xmlns:a="http://schemas.openxmlformats.org/drawingml/2006/main">
          <a:pPr algn="ctr"/>
          <a:r>
            <a:rPr lang="ru-RU" sz="2000" b="1" dirty="0" smtClean="0">
              <a:solidFill>
                <a:schemeClr val="accent6">
                  <a:lumMod val="50000"/>
                </a:schemeClr>
              </a:solidFill>
              <a:latin typeface="+mn-lt"/>
            </a:rPr>
            <a:t>Коэффициент  естественного</a:t>
          </a:r>
        </a:p>
        <a:p xmlns:a="http://schemas.openxmlformats.org/drawingml/2006/main">
          <a:pPr algn="ctr"/>
          <a:r>
            <a:rPr lang="ru-RU" sz="2000" b="1" dirty="0" smtClean="0">
              <a:solidFill>
                <a:schemeClr val="accent6">
                  <a:lumMod val="50000"/>
                </a:schemeClr>
              </a:solidFill>
              <a:latin typeface="+mn-lt"/>
            </a:rPr>
            <a:t> прироста</a:t>
          </a:r>
        </a:p>
      </cdr:txBody>
    </cdr:sp>
  </cdr:relSizeAnchor>
  <cdr:relSizeAnchor xmlns:cdr="http://schemas.openxmlformats.org/drawingml/2006/chartDrawing">
    <cdr:from>
      <cdr:x>0.28713</cdr:x>
      <cdr:y>0</cdr:y>
    </cdr:from>
    <cdr:to>
      <cdr:x>1</cdr:x>
      <cdr:y>0.21053</cdr:y>
    </cdr:to>
    <cdr:sp macro="" textlink="">
      <cdr:nvSpPr>
        <cdr:cNvPr id="3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2088232" y="0"/>
          <a:ext cx="5184576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algn="l" rtl="0" eaLnBrk="1" latinLnBrk="0" hangingPunct="1">
            <a:spcBef>
              <a:spcPct val="0"/>
            </a:spcBef>
            <a:buNone/>
            <a:defRPr kumimoji="0" sz="4000" kern="1200" spc="-100" baseline="0">
              <a:solidFill>
                <a:srgbClr val="D6ECFF">
                  <a:satMod val="200000"/>
                </a:srgbClr>
              </a:solidFill>
              <a:latin typeface="Constantia"/>
            </a:defRPr>
          </a:lvl1pPr>
          <a:extLst/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0.01887</cdr:x>
      <cdr:y>0.10256</cdr:y>
    </cdr:from>
    <cdr:to>
      <cdr:x>0.21698</cdr:x>
      <cdr:y>0.26603</cdr:y>
    </cdr:to>
    <cdr:sp macro="" textlink="">
      <cdr:nvSpPr>
        <cdr:cNvPr id="4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144016" y="288020"/>
          <a:ext cx="1512159" cy="4590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r>
            <a:rPr lang="ru-RU" sz="13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Человек на 1000 населения</a:t>
          </a:r>
          <a:endParaRPr lang="ru-RU" sz="13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0.04301</cdr:x>
      <cdr:y>0.14706</cdr:y>
    </cdr:from>
    <cdr:to>
      <cdr:x>0.25806</cdr:x>
      <cdr:y>0.33456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288032" y="360040"/>
          <a:ext cx="1440160" cy="4590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algn="l" rtl="0" eaLnBrk="1" latinLnBrk="0" hangingPunct="1">
            <a:spcBef>
              <a:spcPct val="0"/>
            </a:spcBef>
            <a:buNone/>
            <a:defRPr kumimoji="0" sz="4000" kern="1200" spc="-100" baseline="0">
              <a:solidFill>
                <a:srgbClr val="D6ECFF">
                  <a:satMod val="200000"/>
                </a:srgbClr>
              </a:solidFill>
              <a:latin typeface="Constantia"/>
            </a:defRPr>
          </a:lvl1pPr>
          <a:extLst/>
        </a:lstStyle>
        <a:p xmlns:a="http://schemas.openxmlformats.org/drawingml/2006/main">
          <a:pPr algn="ctr"/>
          <a:r>
            <a:rPr lang="ru-RU" sz="13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Человек на 1000 населения</a:t>
          </a:r>
          <a:endParaRPr lang="ru-RU" sz="13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0.15652</cdr:x>
      <cdr:y>0.13889</cdr:y>
    </cdr:from>
    <cdr:to>
      <cdr:x>0.23997</cdr:x>
      <cdr:y>0.43619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296144" y="360040"/>
          <a:ext cx="691042" cy="77068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pPr algn="ctr"/>
          <a:r>
            <a:rPr lang="ru-RU" sz="1600" b="1" i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%</a:t>
          </a:r>
          <a:endParaRPr lang="ru-RU" sz="1600" b="1" dirty="0">
            <a:solidFill>
              <a:schemeClr val="accent2">
                <a:lumMod val="60000"/>
                <a:lumOff val="40000"/>
              </a:schemeClr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0.09524</cdr:y>
    </cdr:from>
    <cdr:to>
      <cdr:x>0.13424</cdr:x>
      <cdr:y>0.33848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0" y="301748"/>
          <a:ext cx="720080" cy="7706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600" i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тыс.</a:t>
          </a:r>
        </a:p>
        <a:p xmlns:a="http://schemas.openxmlformats.org/drawingml/2006/main">
          <a:pPr algn="ctr"/>
          <a:r>
            <a:rPr lang="ru-RU" sz="1600" i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чел</a:t>
          </a:r>
          <a:r>
            <a:rPr lang="ru-RU" sz="16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.</a:t>
          </a:r>
          <a:endParaRPr lang="ru-RU" sz="1600" dirty="0">
            <a:solidFill>
              <a:schemeClr val="accent2">
                <a:lumMod val="60000"/>
                <a:lumOff val="40000"/>
              </a:schemeClr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0.125</cdr:x>
      <cdr:y>0</cdr:y>
    </cdr:from>
    <cdr:to>
      <cdr:x>1</cdr:x>
      <cdr:y>0.1593</cdr:y>
    </cdr:to>
    <cdr:sp macro="" textlink="">
      <cdr:nvSpPr>
        <cdr:cNvPr id="3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576064" y="-72008"/>
          <a:ext cx="3591399" cy="3555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r>
            <a:rPr lang="ru-RU" sz="2000" b="1" i="1" dirty="0" smtClean="0">
              <a:solidFill>
                <a:srgbClr val="7030A0"/>
              </a:solidFill>
            </a:rPr>
            <a:t>Малые предприятия</a:t>
          </a:r>
          <a:endParaRPr lang="ru-RU" sz="2000" b="1" i="1" dirty="0">
            <a:solidFill>
              <a:srgbClr val="7030A0"/>
            </a:solidFill>
          </a:endParaRPr>
        </a:p>
      </cdr:txBody>
    </cdr:sp>
  </cdr:relSizeAnchor>
  <cdr:relSizeAnchor xmlns:cdr="http://schemas.openxmlformats.org/drawingml/2006/chartDrawing">
    <cdr:from>
      <cdr:x>0.01754</cdr:x>
      <cdr:y>0.03226</cdr:y>
    </cdr:from>
    <cdr:to>
      <cdr:x>0.22807</cdr:x>
      <cdr:y>0.12903</cdr:y>
    </cdr:to>
    <cdr:sp macro="" textlink="">
      <cdr:nvSpPr>
        <cdr:cNvPr id="5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72008" y="72008"/>
          <a:ext cx="864096" cy="2160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l"/>
          <a:r>
            <a:rPr lang="ru-RU" sz="1200" b="1" i="1" dirty="0" smtClean="0">
              <a:solidFill>
                <a:srgbClr val="0070C0"/>
              </a:solidFill>
            </a:rPr>
            <a:t>кол-во</a:t>
          </a:r>
          <a:endParaRPr lang="ru-RU" sz="1200" b="1" i="1" dirty="0">
            <a:solidFill>
              <a:srgbClr val="0070C0"/>
            </a:solidFill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0.98039</cdr:x>
      <cdr:y>0.13725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0" y="0"/>
          <a:ext cx="4729927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r>
            <a:rPr lang="ru-RU" sz="1800" b="1" i="1" dirty="0" smtClean="0">
              <a:solidFill>
                <a:srgbClr val="7030A0"/>
              </a:solidFill>
            </a:rPr>
            <a:t>Индивидуальные предприниматели</a:t>
          </a:r>
          <a:endParaRPr lang="ru-RU" sz="1800" b="1" i="1" dirty="0">
            <a:solidFill>
              <a:srgbClr val="7030A0"/>
            </a:solidFill>
          </a:endParaRPr>
        </a:p>
      </cdr:txBody>
    </cdr:sp>
  </cdr:relSizeAnchor>
  <cdr:relSizeAnchor xmlns:cdr="http://schemas.openxmlformats.org/drawingml/2006/chartDrawing">
    <cdr:from>
      <cdr:x>0.01493</cdr:x>
      <cdr:y>0.05882</cdr:y>
    </cdr:from>
    <cdr:to>
      <cdr:x>0.25373</cdr:x>
      <cdr:y>0.19607</cdr:y>
    </cdr:to>
    <cdr:sp macro="" textlink="">
      <cdr:nvSpPr>
        <cdr:cNvPr id="4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72008" y="216024"/>
          <a:ext cx="1152100" cy="5040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r>
            <a:rPr lang="ru-RU" sz="1200" b="1" i="1" dirty="0" smtClean="0">
              <a:solidFill>
                <a:srgbClr val="0070C0"/>
              </a:solidFill>
            </a:rPr>
            <a:t>кол-во</a:t>
          </a:r>
          <a:endParaRPr lang="ru-RU" sz="1200" b="1" i="1" dirty="0">
            <a:solidFill>
              <a:srgbClr val="0070C0"/>
            </a:solidFill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0.68224</cdr:x>
      <cdr:y>0.04478</cdr:y>
    </cdr:from>
    <cdr:to>
      <cdr:x>0.96109</cdr:x>
      <cdr:y>0.12675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5256584" y="216024"/>
          <a:ext cx="2148499" cy="3954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algn="l" rtl="0" eaLnBrk="1" latinLnBrk="0" hangingPunct="1">
            <a:spcBef>
              <a:spcPct val="0"/>
            </a:spcBef>
            <a:buNone/>
            <a:defRPr kumimoji="0" sz="4000" kern="1200" spc="-100" baseline="0">
              <a:solidFill>
                <a:srgbClr val="D6ECFF">
                  <a:satMod val="200000"/>
                </a:srgbClr>
              </a:solidFill>
              <a:latin typeface="Constantia"/>
            </a:defRPr>
          </a:lvl1pPr>
          <a:extLst/>
        </a:lstStyle>
        <a:p xmlns:a="http://schemas.openxmlformats.org/drawingml/2006/main">
          <a:r>
            <a:rPr lang="ru-RU" sz="1800" i="1" dirty="0" smtClean="0">
              <a:solidFill>
                <a:srgbClr val="002060"/>
              </a:solidFill>
            </a:rPr>
            <a:t>Индексы объёмов</a:t>
          </a:r>
          <a:endParaRPr lang="ru-RU" sz="1800" i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0.45794</cdr:x>
      <cdr:y>0.1194</cdr:y>
    </cdr:from>
    <cdr:to>
      <cdr:x>0.55409</cdr:x>
      <cdr:y>0.1809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3528392" y="576064"/>
          <a:ext cx="740822" cy="2967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101,7</a:t>
          </a:r>
        </a:p>
        <a:p xmlns:a="http://schemas.openxmlformats.org/drawingml/2006/main">
          <a:endParaRPr lang="ru-RU" sz="1600" dirty="0" smtClean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0.4486</cdr:x>
      <cdr:y>0.64179</cdr:y>
    </cdr:from>
    <cdr:to>
      <cdr:x>0.53514</cdr:x>
      <cdr:y>0.71642</cdr:y>
    </cdr:to>
    <cdr:sp macro="" textlink="">
      <cdr:nvSpPr>
        <cdr:cNvPr id="9" name="Прямоугольник 8"/>
        <cdr:cNvSpPr/>
      </cdr:nvSpPr>
      <cdr:spPr>
        <a:xfrm xmlns:a="http://schemas.openxmlformats.org/drawingml/2006/main">
          <a:off x="3456384" y="3096344"/>
          <a:ext cx="666778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101,9</a:t>
          </a:r>
          <a:endParaRPr lang="ru-RU" sz="1600" dirty="0" smtClean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0.25234</cdr:x>
      <cdr:y>0.1194</cdr:y>
    </cdr:from>
    <cdr:to>
      <cdr:x>0.33645</cdr:x>
      <cdr:y>0.20895</cdr:y>
    </cdr:to>
    <cdr:sp macro="" textlink="">
      <cdr:nvSpPr>
        <cdr:cNvPr id="10" name="Прямоугольник 9"/>
        <cdr:cNvSpPr/>
      </cdr:nvSpPr>
      <cdr:spPr>
        <a:xfrm xmlns:a="http://schemas.openxmlformats.org/drawingml/2006/main">
          <a:off x="1944216" y="576064"/>
          <a:ext cx="648056" cy="43203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100,5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0.2243</cdr:x>
      <cdr:y>0.64179</cdr:y>
    </cdr:from>
    <cdr:to>
      <cdr:x>0.32018</cdr:x>
      <cdr:y>0.70149</cdr:y>
    </cdr:to>
    <cdr:sp macro="" textlink="">
      <cdr:nvSpPr>
        <cdr:cNvPr id="11" name="Прямоугольник 10"/>
        <cdr:cNvSpPr/>
      </cdr:nvSpPr>
      <cdr:spPr>
        <a:xfrm xmlns:a="http://schemas.openxmlformats.org/drawingml/2006/main">
          <a:off x="1728192" y="3096344"/>
          <a:ext cx="738787" cy="28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100,0</a:t>
          </a:r>
          <a:endParaRPr lang="ru-RU" sz="1600" dirty="0" smtClean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0.2243</cdr:x>
      <cdr:y>0.29851</cdr:y>
    </cdr:from>
    <cdr:to>
      <cdr:x>0.33969</cdr:x>
      <cdr:y>0.37314</cdr:y>
    </cdr:to>
    <cdr:sp macro="" textlink="">
      <cdr:nvSpPr>
        <cdr:cNvPr id="12" name="Прямоугольник 11"/>
        <cdr:cNvSpPr/>
      </cdr:nvSpPr>
      <cdr:spPr>
        <a:xfrm xmlns:a="http://schemas.openxmlformats.org/drawingml/2006/main">
          <a:off x="1728192" y="1440160"/>
          <a:ext cx="889064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100,5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0.46729</cdr:x>
      <cdr:y>0.29851</cdr:y>
    </cdr:from>
    <cdr:to>
      <cdr:x>0.56345</cdr:x>
      <cdr:y>0.37314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3600400" y="1440160"/>
          <a:ext cx="740899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101,6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0.2243</cdr:x>
      <cdr:y>0.46269</cdr:y>
    </cdr:from>
    <cdr:to>
      <cdr:x>0.33645</cdr:x>
      <cdr:y>0.53732</cdr:y>
    </cdr:to>
    <cdr:sp macro="" textlink="">
      <cdr:nvSpPr>
        <cdr:cNvPr id="17" name="Прямоугольник 16"/>
        <cdr:cNvSpPr/>
      </cdr:nvSpPr>
      <cdr:spPr>
        <a:xfrm xmlns:a="http://schemas.openxmlformats.org/drawingml/2006/main">
          <a:off x="1728192" y="2232248"/>
          <a:ext cx="864100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100,1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0.45794</cdr:x>
      <cdr:y>0.46269</cdr:y>
    </cdr:from>
    <cdr:to>
      <cdr:x>0.55409</cdr:x>
      <cdr:y>0.53732</cdr:y>
    </cdr:to>
    <cdr:sp macro="" textlink="">
      <cdr:nvSpPr>
        <cdr:cNvPr id="18" name="Прямоугольник 17"/>
        <cdr:cNvSpPr/>
      </cdr:nvSpPr>
      <cdr:spPr>
        <a:xfrm xmlns:a="http://schemas.openxmlformats.org/drawingml/2006/main">
          <a:off x="3528392" y="2232248"/>
          <a:ext cx="740821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102,2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0.2243</cdr:x>
      <cdr:y>0.80597</cdr:y>
    </cdr:from>
    <cdr:to>
      <cdr:x>0.31084</cdr:x>
      <cdr:y>0.86567</cdr:y>
    </cdr:to>
    <cdr:sp macro="" textlink="">
      <cdr:nvSpPr>
        <cdr:cNvPr id="16" name="Прямоугольник 15"/>
        <cdr:cNvSpPr/>
      </cdr:nvSpPr>
      <cdr:spPr>
        <a:xfrm xmlns:a="http://schemas.openxmlformats.org/drawingml/2006/main">
          <a:off x="1728192" y="3888432"/>
          <a:ext cx="666779" cy="28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100,3</a:t>
          </a:r>
          <a:endParaRPr lang="ru-RU" sz="1600" dirty="0" smtClean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0.4486</cdr:x>
      <cdr:y>0.80597</cdr:y>
    </cdr:from>
    <cdr:to>
      <cdr:x>0.53514</cdr:x>
      <cdr:y>0.86567</cdr:y>
    </cdr:to>
    <cdr:sp macro="" textlink="">
      <cdr:nvSpPr>
        <cdr:cNvPr id="19" name="Прямоугольник 18"/>
        <cdr:cNvSpPr/>
      </cdr:nvSpPr>
      <cdr:spPr>
        <a:xfrm xmlns:a="http://schemas.openxmlformats.org/drawingml/2006/main">
          <a:off x="3456384" y="3888432"/>
          <a:ext cx="666779" cy="28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100,7</a:t>
          </a:r>
          <a:endParaRPr lang="ru-RU" sz="1600" dirty="0" smtClean="0">
            <a:solidFill>
              <a:srgbClr val="00206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D79774-AF87-4E27-9B05-1E13FEB4D7FE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5BF0DC-7097-4A8E-9B7B-84B4259557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05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BF0DC-7097-4A8E-9B7B-84B4259557C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955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6569F24-8544-4271-B79B-84A5461EBFFF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image" Target="../media/image3.png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chart" Target="../charts/chart9.xml"/><Relationship Id="rId7" Type="http://schemas.openxmlformats.org/officeDocument/2006/relationships/image" Target="../media/image13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Фото\0_e7445_faa38dfc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259632" y="548680"/>
            <a:ext cx="36724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FF00"/>
                </a:solidFill>
              </a:rPr>
              <a:t>Отдельные показатели прогноза социально-экономического</a:t>
            </a:r>
          </a:p>
          <a:p>
            <a:pPr algn="ctr"/>
            <a:r>
              <a:rPr lang="ru-RU" sz="2000" b="1" i="1" dirty="0" smtClean="0">
                <a:solidFill>
                  <a:srgbClr val="FFFF00"/>
                </a:solidFill>
              </a:rPr>
              <a:t> развития ЗАТО г.Североморск</a:t>
            </a:r>
            <a:endParaRPr lang="ru-RU" sz="2000" i="1" dirty="0">
              <a:solidFill>
                <a:srgbClr val="FFFF00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shade val="100000"/>
                <a:satMod val="150000"/>
              </a:schemeClr>
            </a:gs>
            <a:gs pos="36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3343550"/>
            <a:ext cx="6811888" cy="3514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518979333"/>
              </p:ext>
            </p:extLst>
          </p:nvPr>
        </p:nvGraphicFramePr>
        <p:xfrm>
          <a:off x="251520" y="1052736"/>
          <a:ext cx="6624736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834064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Демография</a:t>
            </a:r>
            <a:br>
              <a:rPr lang="ru-RU" sz="32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sz="27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Среднегодовая численность населения</a:t>
            </a:r>
            <a:endParaRPr lang="ru-RU" sz="2700" b="1" i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1102714"/>
            <a:ext cx="2726529" cy="23461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shade val="100000"/>
                <a:satMod val="150000"/>
              </a:schemeClr>
            </a:gs>
            <a:gs pos="47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16632"/>
            <a:ext cx="7560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Миграционный и естественный</a:t>
            </a:r>
          </a:p>
          <a:p>
            <a:pPr algn="ctr"/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прирост населения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389865468"/>
              </p:ext>
            </p:extLst>
          </p:nvPr>
        </p:nvGraphicFramePr>
        <p:xfrm>
          <a:off x="683568" y="3933056"/>
          <a:ext cx="763284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xmlns="" val="3906663466"/>
              </p:ext>
            </p:extLst>
          </p:nvPr>
        </p:nvGraphicFramePr>
        <p:xfrm>
          <a:off x="-108520" y="1070738"/>
          <a:ext cx="6696744" cy="2790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9" name="Выгнутая вправо стрелка 38"/>
          <p:cNvSpPr/>
          <p:nvPr/>
        </p:nvSpPr>
        <p:spPr>
          <a:xfrm>
            <a:off x="6516216" y="2636912"/>
            <a:ext cx="2160240" cy="1872208"/>
          </a:xfrm>
          <a:prstGeom prst="curvedLeftArrow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\\buh\mb\Отдел экономического развития\Бобрышева ЕА\1\Люди\IMG_03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908720"/>
            <a:ext cx="2938492" cy="1793323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shade val="100000"/>
                <a:satMod val="150000"/>
              </a:schemeClr>
            </a:gs>
            <a:gs pos="62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0819" y="3133504"/>
            <a:ext cx="4734954" cy="3223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5773" y="3697868"/>
            <a:ext cx="3743742" cy="2497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475656" y="116632"/>
            <a:ext cx="4824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Социальная сфера</a:t>
            </a:r>
            <a:endParaRPr lang="ru-RU" sz="28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563589571"/>
              </p:ext>
            </p:extLst>
          </p:nvPr>
        </p:nvGraphicFramePr>
        <p:xfrm>
          <a:off x="4788024" y="764704"/>
          <a:ext cx="424847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xmlns="" val="1476858760"/>
              </p:ext>
            </p:extLst>
          </p:nvPr>
        </p:nvGraphicFramePr>
        <p:xfrm>
          <a:off x="680428" y="3133504"/>
          <a:ext cx="4355118" cy="3154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5662" y="586953"/>
            <a:ext cx="3160618" cy="2528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обрышева ЕК\Desktop\2_1110df7896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15462"/>
            <a:ext cx="3744416" cy="2771499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059832" y="260648"/>
            <a:ext cx="3528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Труд и занятость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018734340"/>
              </p:ext>
            </p:extLst>
          </p:nvPr>
        </p:nvGraphicFramePr>
        <p:xfrm>
          <a:off x="539552" y="4005064"/>
          <a:ext cx="828092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040538107"/>
              </p:ext>
            </p:extLst>
          </p:nvPr>
        </p:nvGraphicFramePr>
        <p:xfrm>
          <a:off x="4211960" y="764704"/>
          <a:ext cx="4932040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shade val="100000"/>
                <a:satMod val="150000"/>
              </a:schemeClr>
            </a:gs>
            <a:gs pos="3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188224" cy="936104"/>
          </a:xfrm>
        </p:spPr>
        <p:txBody>
          <a:bodyPr/>
          <a:lstStyle/>
          <a:p>
            <a:pPr algn="ctr"/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Малое и среднее</a:t>
            </a:r>
            <a:b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предпринимательство</a:t>
            </a:r>
            <a:endParaRPr lang="ru-RU" sz="28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2719130018"/>
              </p:ext>
            </p:extLst>
          </p:nvPr>
        </p:nvGraphicFramePr>
        <p:xfrm>
          <a:off x="467544" y="1196752"/>
          <a:ext cx="4104456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2782830710"/>
              </p:ext>
            </p:extLst>
          </p:nvPr>
        </p:nvGraphicFramePr>
        <p:xfrm>
          <a:off x="4427984" y="3730087"/>
          <a:ext cx="4606280" cy="334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D:\Бобрышева ЕК\Desktop\IMG_54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501008"/>
            <a:ext cx="2738763" cy="2707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D:\Фотографии объекты Североморск\05_Предприниматели\скульптуры Дмитрия губенко_Дмитрий губенко 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4005064"/>
            <a:ext cx="1950147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8203" y="1110689"/>
            <a:ext cx="3262757" cy="2609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2078" y="581471"/>
            <a:ext cx="2512369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shade val="100000"/>
                <a:satMod val="150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3728" y="332656"/>
            <a:ext cx="54751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chemeClr val="accent2"/>
                </a:solidFill>
              </a:rPr>
              <a:t>Потребительский рынок</a:t>
            </a:r>
            <a:endParaRPr lang="ru-RU" sz="3200" b="1" i="1" dirty="0">
              <a:solidFill>
                <a:schemeClr val="accent2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236043940"/>
              </p:ext>
            </p:extLst>
          </p:nvPr>
        </p:nvGraphicFramePr>
        <p:xfrm>
          <a:off x="395536" y="1052736"/>
          <a:ext cx="770485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Бобрышева ЕК\Desktop\Марк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0230" y="2996952"/>
            <a:ext cx="4083770" cy="3405065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Другая 5">
      <a:dk1>
        <a:srgbClr val="FEF1DA"/>
      </a:dk1>
      <a:lt1>
        <a:sysClr val="window" lastClr="FFFFFF"/>
      </a:lt1>
      <a:dk2>
        <a:srgbClr val="A7D6FF"/>
      </a:dk2>
      <a:lt2>
        <a:srgbClr val="D6ECFF"/>
      </a:lt2>
      <a:accent1>
        <a:srgbClr val="7FD13B"/>
      </a:accent1>
      <a:accent2>
        <a:srgbClr val="EA157A"/>
      </a:accent2>
      <a:accent3>
        <a:srgbClr val="FDE2A0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1142</TotalTime>
  <Words>84</Words>
  <Application>Microsoft Office PowerPoint</Application>
  <PresentationFormat>Экран (4:3)</PresentationFormat>
  <Paragraphs>39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Метро</vt:lpstr>
      <vt:lpstr>Слайд 1</vt:lpstr>
      <vt:lpstr>Демография Среднегодовая численность населения</vt:lpstr>
      <vt:lpstr>Слайд 3</vt:lpstr>
      <vt:lpstr>Слайд 4</vt:lpstr>
      <vt:lpstr>Слайд 5</vt:lpstr>
      <vt:lpstr>Малое и среднее предпринимательство</vt:lpstr>
      <vt:lpstr>Слайд 7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Бобрышева</dc:creator>
  <cp:lastModifiedBy>Бобрышева</cp:lastModifiedBy>
  <cp:revision>159</cp:revision>
  <cp:lastPrinted>2016-10-26T07:05:31Z</cp:lastPrinted>
  <dcterms:created xsi:type="dcterms:W3CDTF">2015-10-22T05:45:55Z</dcterms:created>
  <dcterms:modified xsi:type="dcterms:W3CDTF">2019-11-20T13:34:04Z</dcterms:modified>
</cp:coreProperties>
</file>