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5" r:id="rId2"/>
    <p:sldId id="258" r:id="rId3"/>
    <p:sldId id="256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79DCFF"/>
    <a:srgbClr val="EB8D03"/>
    <a:srgbClr val="96FCFC"/>
    <a:srgbClr val="0DC0FF"/>
    <a:srgbClr val="C644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3" autoAdjust="0"/>
    <p:restoredTop sz="94713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9929807994043662E-2"/>
          <c:y val="4.4753592193459993E-2"/>
          <c:w val="0.7933065205144364"/>
          <c:h val="0.6918584046217091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человек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c:spPr>
          <c:cat>
            <c:strRef>
              <c:f>Лист1!$A$2:$A$5</c:f>
              <c:strCache>
                <c:ptCount val="4"/>
                <c:pt idx="0">
                  <c:v>2014
год
</c:v>
                </c:pt>
                <c:pt idx="1">
                  <c:v>2015
год
</c:v>
                </c:pt>
                <c:pt idx="2">
                  <c:v>2016
год
</c:v>
                </c:pt>
                <c:pt idx="3">
                  <c:v>2017
год
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67</c:v>
                </c:pt>
                <c:pt idx="1">
                  <c:v>58.6</c:v>
                </c:pt>
                <c:pt idx="2">
                  <c:v>58.7</c:v>
                </c:pt>
                <c:pt idx="3">
                  <c:v>58.9</c:v>
                </c:pt>
              </c:numCache>
            </c:numRef>
          </c:val>
        </c:ser>
        <c:shape val="cylinder"/>
        <c:axId val="45216128"/>
        <c:axId val="45217664"/>
        <c:axId val="0"/>
      </c:bar3DChart>
      <c:catAx>
        <c:axId val="452161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FFC000"/>
                </a:solidFill>
              </a:defRPr>
            </a:pPr>
            <a:endParaRPr lang="ru-RU"/>
          </a:p>
        </c:txPr>
        <c:crossAx val="45217664"/>
        <c:crosses val="autoZero"/>
        <c:auto val="1"/>
        <c:lblAlgn val="ctr"/>
        <c:lblOffset val="100"/>
      </c:catAx>
      <c:valAx>
        <c:axId val="452176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>
                <a:solidFill>
                  <a:srgbClr val="79DCFF"/>
                </a:solidFill>
              </a:defRPr>
            </a:pPr>
            <a:endParaRPr lang="ru-RU"/>
          </a:p>
        </c:txPr>
        <c:crossAx val="4521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89188910180113"/>
          <c:y val="6.1848683479613406E-2"/>
          <c:w val="0.15173903981170245"/>
          <c:h val="0.2205443356535264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 i="1">
                <a:solidFill>
                  <a:srgbClr val="FFFF00"/>
                </a:solidFill>
              </a:defRPr>
            </a:pPr>
            <a:r>
              <a:rPr lang="ru-RU" sz="2800" i="1" dirty="0" smtClean="0">
                <a:solidFill>
                  <a:srgbClr val="FFFF00"/>
                </a:solidFill>
              </a:rPr>
              <a:t>Уровень безработицы </a:t>
            </a:r>
            <a:endParaRPr lang="ru-RU" sz="2800" i="1" dirty="0">
              <a:solidFill>
                <a:srgbClr val="FFFF00"/>
              </a:solidFill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8.9274044075895564E-2"/>
          <c:y val="0.14005475086101543"/>
          <c:w val="0.87278840772624433"/>
          <c:h val="0.622276127305299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% к трудоспособному населению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shade val="25000"/>
                    <a:satMod val="250000"/>
                  </a:schemeClr>
                </a:gs>
                <a:gs pos="68000">
                  <a:schemeClr val="accent1">
                    <a:tint val="86000"/>
                    <a:satMod val="115000"/>
                  </a:schemeClr>
                </a:gs>
                <a:gs pos="100000">
                  <a:schemeClr val="accent1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1">
                  <a:shade val="9000"/>
                  <a:satMod val="105000"/>
                  <a:alpha val="48000"/>
                </a:schemeClr>
              </a:outerShdw>
            </a:effectLst>
          </c:spPr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0.30000000000000032</c:v>
                </c:pt>
              </c:numCache>
            </c:numRef>
          </c:val>
        </c:ser>
        <c:gapWidth val="110"/>
        <c:shape val="cone"/>
        <c:axId val="46425600"/>
        <c:axId val="46427136"/>
        <c:axId val="0"/>
      </c:bar3DChart>
      <c:catAx>
        <c:axId val="4642560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66FF33"/>
                </a:solidFill>
              </a:defRPr>
            </a:pPr>
            <a:endParaRPr lang="ru-RU"/>
          </a:p>
        </c:txPr>
        <c:crossAx val="46427136"/>
        <c:crosses val="autoZero"/>
        <c:auto val="1"/>
        <c:lblAlgn val="ctr"/>
        <c:lblOffset val="100"/>
      </c:catAx>
      <c:valAx>
        <c:axId val="46427136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rgbClr val="00B050"/>
            </a:solidFill>
          </a:ln>
        </c:spPr>
        <c:txPr>
          <a:bodyPr/>
          <a:lstStyle/>
          <a:p>
            <a:pPr>
              <a:defRPr sz="1810" b="1" baseline="0">
                <a:solidFill>
                  <a:srgbClr val="00FF00"/>
                </a:solidFill>
              </a:defRPr>
            </a:pPr>
            <a:endParaRPr lang="ru-RU"/>
          </a:p>
        </c:txPr>
        <c:crossAx val="464256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66FF33"/>
                </a:solidFill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4.2561739171838087E-2"/>
          <c:y val="0.8201466672053277"/>
          <c:w val="0.45773185118579729"/>
          <c:h val="8.3764700747536086E-2"/>
        </c:manualLayout>
      </c:layout>
      <c:txPr>
        <a:bodyPr/>
        <a:lstStyle/>
        <a:p>
          <a:pPr>
            <a:defRPr sz="1400">
              <a:solidFill>
                <a:srgbClr val="66FF33"/>
              </a:solidFill>
              <a:latin typeface="+mn-lt"/>
            </a:defRPr>
          </a:pPr>
          <a:endParaRPr lang="ru-RU"/>
        </a:p>
      </c:txPr>
    </c:legend>
    <c:plotVisOnly val="1"/>
  </c:chart>
  <c:spPr>
    <a:ln>
      <a:noFill/>
    </a:ln>
    <a:scene3d>
      <a:camera prst="orthographicFront"/>
      <a:lightRig rig="threePt" dir="t"/>
    </a:scene3d>
    <a:sp3d>
      <a:bevelB prst="relaxedInset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area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c:spPr>
          <c:cat>
            <c:strRef>
              <c:f>Лист1!$A$2:$A$5</c:f>
              <c:strCache>
                <c:ptCount val="4"/>
                <c:pt idx="0">
                  <c:v>2014
год
</c:v>
                </c:pt>
                <c:pt idx="1">
                  <c:v>2015
год
</c:v>
                </c:pt>
                <c:pt idx="2">
                  <c:v>2016
год
</c:v>
                </c:pt>
                <c:pt idx="3">
                  <c:v>2017
год
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 formatCode="0.0">
                  <c:v>44.419000000000004</c:v>
                </c:pt>
                <c:pt idx="1">
                  <c:v>47.106000000000002</c:v>
                </c:pt>
                <c:pt idx="2">
                  <c:v>49.3</c:v>
                </c:pt>
                <c:pt idx="3">
                  <c:v>49.986000000000004</c:v>
                </c:pt>
              </c:numCache>
            </c:numRef>
          </c:val>
        </c:ser>
        <c:axId val="46695936"/>
        <c:axId val="46697472"/>
      </c:areaChart>
      <c:catAx>
        <c:axId val="46695936"/>
        <c:scaling>
          <c:orientation val="minMax"/>
        </c:scaling>
        <c:axPos val="b"/>
        <c:numFmt formatCode="dd/mm/yyyy" sourceLinked="1"/>
        <c:tickLblPos val="nextTo"/>
        <c:crossAx val="46697472"/>
        <c:crosses val="autoZero"/>
        <c:auto val="1"/>
        <c:lblAlgn val="ctr"/>
        <c:lblOffset val="100"/>
      </c:catAx>
      <c:valAx>
        <c:axId val="46697472"/>
        <c:scaling>
          <c:orientation val="minMax"/>
        </c:scaling>
        <c:axPos val="l"/>
        <c:majorGridlines/>
        <c:numFmt formatCode="0.0" sourceLinked="1"/>
        <c:tickLblPos val="nextTo"/>
        <c:crossAx val="466959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2771239019419329"/>
          <c:y val="3.8943948645686552E-2"/>
          <c:w val="0.14573452566573064"/>
          <c:h val="0.1863989353374042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anchor="t"/>
          <a:lstStyle/>
          <a:p>
            <a:pPr lvl="2" algn="ctr" rtl="0">
              <a:defRPr sz="3000" b="1" i="1" u="none" strike="noStrike" kern="1200" baseline="0">
                <a:solidFill>
                  <a:srgbClr val="EB8D03"/>
                </a:solidFill>
                <a:latin typeface="+mn-lt"/>
                <a:ea typeface="+mn-ea"/>
                <a:cs typeface="+mn-cs"/>
              </a:defRPr>
            </a:pPr>
            <a:r>
              <a:rPr lang="ru-RU" sz="3000" i="1" baseline="0" dirty="0" smtClean="0">
                <a:solidFill>
                  <a:srgbClr val="EB8D03"/>
                </a:solidFill>
              </a:rPr>
              <a:t>Индекс промышленного производства </a:t>
            </a:r>
          </a:p>
        </c:rich>
      </c:tx>
      <c:layout>
        <c:manualLayout>
          <c:xMode val="edge"/>
          <c:yMode val="edge"/>
          <c:x val="1.7400245758134154E-2"/>
          <c:y val="2.52236466479569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4244741484662643"/>
          <c:y val="0.23572305097413421"/>
          <c:w val="0.71652248190746726"/>
          <c:h val="0.65323578911652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% к предыдущему году</c:v>
                </c:pt>
              </c:strCache>
            </c:strRef>
          </c:tx>
          <c:spPr>
            <a:gradFill flip="none" rotWithShape="1">
              <a:gsLst>
                <a:gs pos="0">
                  <a:srgbClr val="0DC0FF">
                    <a:shade val="30000"/>
                    <a:satMod val="115000"/>
                  </a:srgbClr>
                </a:gs>
                <a:gs pos="50000">
                  <a:srgbClr val="0DC0FF">
                    <a:shade val="67500"/>
                    <a:satMod val="115000"/>
                  </a:srgbClr>
                </a:gs>
                <a:gs pos="100000">
                  <a:srgbClr val="0DC0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c:spPr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107.3</c:v>
                </c:pt>
                <c:pt idx="1">
                  <c:v>80.8</c:v>
                </c:pt>
                <c:pt idx="2">
                  <c:v>101.4</c:v>
                </c:pt>
                <c:pt idx="3">
                  <c:v>100.6</c:v>
                </c:pt>
              </c:numCache>
            </c:numRef>
          </c:val>
        </c:ser>
        <c:shape val="box"/>
        <c:axId val="48955392"/>
        <c:axId val="48956928"/>
        <c:axId val="0"/>
      </c:bar3DChart>
      <c:catAx>
        <c:axId val="489553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48956928"/>
        <c:crosses val="autoZero"/>
        <c:auto val="1"/>
        <c:lblAlgn val="ctr"/>
        <c:lblOffset val="100"/>
      </c:catAx>
      <c:valAx>
        <c:axId val="489569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pPr>
            <a:endParaRPr lang="ru-RU"/>
          </a:p>
        </c:txPr>
        <c:crossAx val="4895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64498062306872"/>
          <c:y val="0.12366849811300425"/>
          <c:w val="0.36205197555080276"/>
          <c:h val="9.7443928789057166E-2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422911946981746"/>
          <c:y val="0.13886747801261506"/>
          <c:w val="0.66023184632146403"/>
          <c:h val="0.744593337343641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Розничная торговля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102.5</c:v>
                </c:pt>
                <c:pt idx="1">
                  <c:v>88</c:v>
                </c:pt>
                <c:pt idx="2">
                  <c:v>101.7</c:v>
                </c:pt>
                <c:pt idx="3">
                  <c:v>102.1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Общественное питание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102.2</c:v>
                </c:pt>
                <c:pt idx="1">
                  <c:v>89.1</c:v>
                </c:pt>
                <c:pt idx="2">
                  <c:v>101.1</c:v>
                </c:pt>
                <c:pt idx="3">
                  <c:v>102.2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Платные услуги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103</c:v>
                </c:pt>
                <c:pt idx="1">
                  <c:v>82.6</c:v>
                </c:pt>
                <c:pt idx="2">
                  <c:v>101.1</c:v>
                </c:pt>
                <c:pt idx="3">
                  <c:v>101.1</c:v>
                </c:pt>
              </c:numCache>
            </c:numRef>
          </c:val>
        </c:ser>
        <c:shape val="cylinder"/>
        <c:axId val="48993408"/>
        <c:axId val="48994944"/>
        <c:axId val="0"/>
      </c:bar3DChart>
      <c:catAx>
        <c:axId val="4899340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66FF33"/>
                </a:solidFill>
              </a:defRPr>
            </a:pPr>
            <a:endParaRPr lang="ru-RU"/>
          </a:p>
        </c:txPr>
        <c:crossAx val="48994944"/>
        <c:crosses val="autoZero"/>
        <c:auto val="1"/>
        <c:lblAlgn val="ctr"/>
        <c:lblOffset val="100"/>
      </c:catAx>
      <c:valAx>
        <c:axId val="4899494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solidFill>
                  <a:srgbClr val="66FF33"/>
                </a:solidFill>
              </a:defRPr>
            </a:pPr>
            <a:endParaRPr lang="ru-RU"/>
          </a:p>
        </c:txPr>
        <c:crossAx val="4899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58215100282942"/>
          <c:y val="0.16893632189016047"/>
          <c:w val="0.25697156431731688"/>
          <c:h val="0.19180924341739819"/>
        </c:manualLayout>
      </c:layout>
      <c:txPr>
        <a:bodyPr/>
        <a:lstStyle/>
        <a:p>
          <a:pPr>
            <a:defRPr sz="1400">
              <a:solidFill>
                <a:srgbClr val="66FF33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solidFill>
            <a:srgbClr val="FFFF00"/>
          </a:solidFill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0.07563</cdr:x>
      <cdr:y>0.08</cdr:y>
    </cdr:from>
    <cdr:to>
      <cdr:x>0.31093</cdr:x>
      <cdr:y>0.14666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648072" y="288032"/>
          <a:ext cx="2016274" cy="240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rIns="0" bIns="0" anchor="b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u="none" strike="noStrike" kern="1200" cap="none" spc="0" normalizeH="0" baseline="0" noProof="0" dirty="0" smtClean="0">
              <a:ln>
                <a:noFill/>
              </a:ln>
              <a:solidFill>
                <a:srgbClr val="66FF33"/>
              </a:solidFill>
              <a:effectLst/>
              <a:uLnTx/>
              <a:uFillTx/>
              <a:latin typeface="Georgia"/>
            </a:rPr>
            <a:t>% к предыд. году</a:t>
          </a:r>
          <a:endParaRPr kumimoji="0" lang="ru-RU" sz="1600" u="sng" strike="noStrike" kern="1200" cap="none" spc="0" normalizeH="0" baseline="0" noProof="0" dirty="0">
            <a:ln>
              <a:noFill/>
            </a:ln>
            <a:solidFill>
              <a:srgbClr val="66FF33"/>
            </a:solidFill>
            <a:effectLst/>
            <a:uLnTx/>
            <a:uFillTx/>
            <a:latin typeface="Georgia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B42FA-F6AE-4D5F-BCDE-732BB906491E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2C842-240B-41C2-9CFF-FE5B794873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FF00"/>
                </a:solidFill>
              </a:rPr>
              <a:t>Прогноз социально-экономического развития ЗАТО г.Североморск</a:t>
            </a:r>
            <a:br>
              <a:rPr lang="ru-RU" sz="2800" b="1" dirty="0" smtClean="0">
                <a:solidFill>
                  <a:srgbClr val="00FF00"/>
                </a:solidFill>
              </a:rPr>
            </a:br>
            <a:r>
              <a:rPr lang="ru-RU" sz="2800" b="1" dirty="0" smtClean="0">
                <a:solidFill>
                  <a:srgbClr val="00FF00"/>
                </a:solidFill>
              </a:rPr>
              <a:t>на 2015 год и на период до 2017 года</a:t>
            </a:r>
            <a:endParaRPr lang="ru-RU" sz="2800" b="1" dirty="0">
              <a:solidFill>
                <a:srgbClr val="00FF00"/>
              </a:solidFill>
            </a:endParaRPr>
          </a:p>
        </p:txBody>
      </p:sp>
      <p:pic>
        <p:nvPicPr>
          <p:cNvPr id="1027" name="Picture 3" descr="D:\Бобрышева ЕК\Desktop\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47718"/>
            <a:ext cx="7992888" cy="4564530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01208"/>
            <a:ext cx="1212134" cy="11959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1124744"/>
          <a:ext cx="813690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FF00"/>
                </a:solidFill>
              </a:rPr>
              <a:t>Среднегодовая численность населения</a:t>
            </a:r>
            <a:endParaRPr lang="ru-RU" sz="3200" b="1" i="1" dirty="0">
              <a:solidFill>
                <a:srgbClr val="00FF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4437112"/>
            <a:ext cx="85689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MS Mincho" pitchFamily="49" charset="-128"/>
                <a:cs typeface="Times New Roman" pitchFamily="18" charset="0"/>
              </a:rPr>
              <a:t>В соответствии с Указом Президента Российской Федерации от 01.09.2014 № 603 «О преобразовании закрытого административно-территориального образования – города</a:t>
            </a:r>
            <a:endParaRPr kumimoji="0" lang="ru-RU" altLang="ja-JP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01208"/>
            <a:ext cx="1354201" cy="13361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5301208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MS Mincho" pitchFamily="49" charset="-128"/>
                <a:cs typeface="Times New Roman" pitchFamily="18" charset="0"/>
              </a:rPr>
              <a:t>Североморска Мурманской области» </a:t>
            </a:r>
            <a:r>
              <a:rPr kumimoji="0" lang="ru-RU" altLang="ja-JP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MS Mincho" pitchFamily="49" charset="-128"/>
                <a:cs typeface="Times New Roman" pitchFamily="18" charset="0"/>
              </a:rPr>
              <a:t>п.г.т.Росляково</a:t>
            </a:r>
            <a:r>
              <a:rPr kumimoji="0" lang="ru-RU" altLang="ja-JP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MS Mincho" pitchFamily="49" charset="-128"/>
                <a:cs typeface="Times New Roman" pitchFamily="18" charset="0"/>
              </a:rPr>
              <a:t> выведен из состава ЗАТО. И как следствие с 2015 года произошло сокращение численности населения на 12,5 %.</a:t>
            </a:r>
            <a:endParaRPr kumimoji="0" lang="ru-RU" altLang="ja-JP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692696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67544" y="4884112"/>
            <a:ext cx="7272808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Среднесписочная численность работников предприятий в 2015-2017 годах существенно не изменится.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В прогнозном периоде массовых сокращений работников не предвидится.</a:t>
            </a:r>
            <a:endParaRPr kumimoji="0" lang="ru-RU" sz="19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97360"/>
            <a:ext cx="1212134" cy="11959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solidFill>
                  <a:srgbClr val="66FF33"/>
                </a:solidFill>
              </a:rPr>
              <a:t>Среднемесячная номинальная заработная плата работников организаций (средняя численность работников которых превышает 15 чел.)</a:t>
            </a:r>
            <a:endParaRPr lang="ru-RU" sz="2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556792"/>
          <a:ext cx="83529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5085184"/>
            <a:ext cx="8568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Рост уровня заработной платы в бюджетном секторе обусловлен проведением мероприятий по </a:t>
            </a:r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Times New Roman" pitchFamily="18" charset="0"/>
                <a:cs typeface="Arial" pitchFamily="34" charset="0"/>
              </a:rPr>
              <a:t>повышению уровня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40652"/>
            <a:ext cx="1115616" cy="110071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5661248"/>
            <a:ext cx="77768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оплаты труда в целях реализации майских указов Президента Российской Федерации (в части отдельных категорий персонала).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67544" y="476672"/>
          <a:ext cx="83529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386104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Причина снижения показателя обусловлена тем, что на территории ЗАТО г.Североморск не будет осуществляться производство прочих неметаллических минеральных продуктов и производство транспортных средств и оборудования (ОАО «82 судоремонтный завод» и ОАО «195 РЗ РАВ») – связано это с тем, что данный вид деятельности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517232"/>
            <a:ext cx="7416824" cy="9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выполняют предприятия, расположенные в п.г.т. Росляково, который с 2015 года не входит в состав ЗАТО г.Североморск.</a:t>
            </a:r>
            <a:endParaRPr lang="ru-RU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7232"/>
            <a:ext cx="1115616" cy="110071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rgbClr val="79DCFF"/>
                </a:solidFill>
              </a:rPr>
              <a:t>Индекс физического объёма оборотов розничной торговли, общественного питания, платных услуг населению</a:t>
            </a:r>
            <a:endParaRPr lang="ru-RU" sz="2000" b="1" i="1" dirty="0">
              <a:solidFill>
                <a:srgbClr val="79DCFF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504" y="980728"/>
          <a:ext cx="856895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4660394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выходом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п.г.т.Росляково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 состава ЗАТО г.Североморск количество предприятий сферы торговли, общественного питания и услуг сократится, и как следствие снизятся общие показатели индексов. Однако сокращение не отразится на обеспеченности населения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предприятиями потребительского рынка, а также ассортименте товаров и услуг.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прогнозируемом периоде снижения объёмов не ожидается.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115616" cy="110071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239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Прогноз социально-экономического развития ЗАТО г.Североморск на 2015 год и на период до 2017 года</vt:lpstr>
      <vt:lpstr>Среднегодовая численность населения</vt:lpstr>
      <vt:lpstr>Слайд 3</vt:lpstr>
      <vt:lpstr>Среднемесячная номинальная заработная плата работников организаций (средняя численность работников которых превышает 15 чел.)</vt:lpstr>
      <vt:lpstr>Слайд 5</vt:lpstr>
      <vt:lpstr>Индекс физического объёма оборотов розничной торговли, общественного питания, платных услуг населению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Бобрышева</dc:creator>
  <cp:lastModifiedBy>Бобрышева</cp:lastModifiedBy>
  <cp:revision>60</cp:revision>
  <dcterms:created xsi:type="dcterms:W3CDTF">2015-08-18T05:40:41Z</dcterms:created>
  <dcterms:modified xsi:type="dcterms:W3CDTF">2015-08-20T08:56:00Z</dcterms:modified>
</cp:coreProperties>
</file>