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315" r:id="rId3"/>
    <p:sldId id="372" r:id="rId4"/>
    <p:sldId id="263" r:id="rId5"/>
    <p:sldId id="273" r:id="rId6"/>
    <p:sldId id="371" r:id="rId7"/>
    <p:sldId id="373" r:id="rId8"/>
    <p:sldId id="374" r:id="rId9"/>
    <p:sldId id="375" r:id="rId10"/>
    <p:sldId id="376" r:id="rId11"/>
    <p:sldId id="3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5" autoAdjust="0"/>
  </p:normalViewPr>
  <p:slideViewPr>
    <p:cSldViewPr>
      <p:cViewPr varScale="1">
        <p:scale>
          <a:sx n="111" d="100"/>
          <a:sy n="111" d="100"/>
        </p:scale>
        <p:origin x="1614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муниципальных целевых программ в общем объеме расходов бюджета, % 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5.9</c:v>
                </c:pt>
                <c:pt idx="1">
                  <c:v>14.3</c:v>
                </c:pt>
                <c:pt idx="2">
                  <c:v>65.7</c:v>
                </c:pt>
                <c:pt idx="3">
                  <c:v>76</c:v>
                </c:pt>
                <c:pt idx="4">
                  <c:v>84</c:v>
                </c:pt>
                <c:pt idx="5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339840"/>
        <c:axId val="223345440"/>
      </c:areaChart>
      <c:catAx>
        <c:axId val="2233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345440"/>
        <c:crosses val="autoZero"/>
        <c:auto val="1"/>
        <c:lblAlgn val="ctr"/>
        <c:lblOffset val="100"/>
        <c:noMultiLvlLbl val="0"/>
      </c:catAx>
      <c:valAx>
        <c:axId val="22334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3339840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Удельный вес в общем объеме расходов, предусмотренных</a:t>
            </a:r>
            <a:r>
              <a:rPr lang="ru-RU" baseline="0" dirty="0" smtClean="0"/>
              <a:t> на муниципальные программы, в</a:t>
            </a:r>
            <a:r>
              <a:rPr lang="ru-RU" dirty="0" smtClean="0"/>
              <a:t> </a:t>
            </a:r>
            <a:r>
              <a:rPr lang="ru-RU" dirty="0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4933569638373013E-2"/>
                  <c:y val="6.837558980676090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1,1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03871280295349"/>
                      <c:h val="6.162919827916048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130362966001525"/>
                  <c:y val="3.6466981230272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45192365042597"/>
                      <c:h val="6.16291982791604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840488012104136"/>
                  <c:y val="0.113959316344601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956305072077"/>
                      <c:h val="6.1629198279160483E-2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80,1%</a:t>
                    </a:r>
                    <a:endParaRPr lang="en-US" dirty="0"/>
                  </a:p>
                </c:rich>
              </c:tx>
              <c:dLblPos val="outEnd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129355099039993E-2"/>
                  <c:y val="7.0654776133652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16,7%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95218596362671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2192530585962649"/>
                  <c:y val="1.139593163446015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19458180215863669"/>
                  <c:y val="8.888826674878920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Улучшение качества и безопасности жизни населения</c:v>
                </c:pt>
                <c:pt idx="1">
                  <c:v>Развитие конкурентноспособной экономики</c:v>
                </c:pt>
                <c:pt idx="2">
                  <c:v>Развитие муниципального управления и гражданского общества</c:v>
                </c:pt>
                <c:pt idx="3">
                  <c:v>Развитие образования ЗАТО г. Североморск</c:v>
                </c:pt>
                <c:pt idx="4">
                  <c:v>Культура ЗАТО г. Североморск</c:v>
                </c:pt>
                <c:pt idx="5">
                  <c:v>Обеспечение комфортной городской среды 
ЗАТО г. Североморск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23042.2</c:v>
                </c:pt>
                <c:pt idx="1">
                  <c:v>1628</c:v>
                </c:pt>
                <c:pt idx="2">
                  <c:v>28827.4</c:v>
                </c:pt>
                <c:pt idx="3">
                  <c:v>1638370.3</c:v>
                </c:pt>
                <c:pt idx="4">
                  <c:v>340280.1</c:v>
                </c:pt>
                <c:pt idx="5">
                  <c:v>12148.4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245"/>
          <c:h val="0.841409691629955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11307.3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5996.1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5775.8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10848"/>
        <c:axId val="223911408"/>
        <c:axId val="0"/>
      </c:bar3DChart>
      <c:catAx>
        <c:axId val="22391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3911408"/>
        <c:crosses val="autoZero"/>
        <c:auto val="1"/>
        <c:lblAlgn val="ctr"/>
        <c:lblOffset val="100"/>
        <c:noMultiLvlLbl val="0"/>
      </c:catAx>
      <c:valAx>
        <c:axId val="22391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39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245"/>
          <c:h val="0.841409691629955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1538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14208"/>
        <c:axId val="223914768"/>
        <c:axId val="0"/>
      </c:bar3DChart>
      <c:catAx>
        <c:axId val="223914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3914768"/>
        <c:crosses val="autoZero"/>
        <c:auto val="1"/>
        <c:lblAlgn val="ctr"/>
        <c:lblOffset val="100"/>
        <c:noMultiLvlLbl val="0"/>
      </c:catAx>
      <c:valAx>
        <c:axId val="223914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391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245"/>
          <c:h val="0.841409691629955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5091392"/>
        <c:axId val="225091952"/>
        <c:axId val="0"/>
      </c:bar3DChart>
      <c:catAx>
        <c:axId val="22509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5091952"/>
        <c:crosses val="autoZero"/>
        <c:auto val="1"/>
        <c:lblAlgn val="ctr"/>
        <c:lblOffset val="100"/>
        <c:noMultiLvlLbl val="0"/>
      </c:catAx>
      <c:valAx>
        <c:axId val="225091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50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3"/>
          <a:stretch>
            <a:fillRect/>
          </a:stretch>
        </a:blipFill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739360449579E-2"/>
          <c:y val="2.9635416703127576E-3"/>
          <c:w val="0.63934426229508245"/>
          <c:h val="0.7688029135114867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20455.7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8224.4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155068913916129E-2"/>
                  <c:y val="-1.1854166681251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147.30000000000001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5095312"/>
        <c:axId val="225095872"/>
        <c:axId val="0"/>
      </c:bar3DChart>
      <c:catAx>
        <c:axId val="225095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5095872"/>
        <c:crosses val="autoZero"/>
        <c:auto val="1"/>
        <c:lblAlgn val="ctr"/>
        <c:lblOffset val="100"/>
        <c:noMultiLvlLbl val="0"/>
      </c:catAx>
      <c:valAx>
        <c:axId val="225095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509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245"/>
          <c:h val="0.841409691629955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fld id="{41C6AB37-3C7A-4ECC-8FA5-69552ED444B3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517776.8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3850229713053773E-2"/>
                  <c:y val="8.8906250109382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91203.199999999997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540091885221546E-2"/>
                  <c:y val="-1.926302085703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29390.3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277328"/>
        <c:axId val="223277888"/>
        <c:axId val="0"/>
      </c:bar3DChart>
      <c:catAx>
        <c:axId val="22327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3277888"/>
        <c:crosses val="autoZero"/>
        <c:auto val="1"/>
        <c:lblAlgn val="ctr"/>
        <c:lblOffset val="100"/>
        <c:noMultiLvlLbl val="0"/>
      </c:catAx>
      <c:valAx>
        <c:axId val="2232778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2327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245"/>
          <c:h val="0.841409691629955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139973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Sheet1!$B$5</c:f>
              <c:numCache>
                <c:formatCode>#,##0.00</c:formatCode>
                <c:ptCount val="1"/>
                <c:pt idx="0">
                  <c:v>116383.1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775344569580655E-3"/>
                  <c:y val="7.4088541757818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Sheet1!$B$6</c:f>
              <c:numCache>
                <c:formatCode>#,##0.00</c:formatCode>
                <c:ptCount val="1"/>
                <c:pt idx="0">
                  <c:v>67231.100000000006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155068913916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Sheet1!$B$7</c:f>
              <c:numCache>
                <c:formatCode>#,##0.00</c:formatCode>
                <c:ptCount val="1"/>
                <c:pt idx="0">
                  <c:v>12819.9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19557956086753E-17"/>
                  <c:y val="-3.55625000437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Sheet1!$B$8</c:f>
              <c:numCache>
                <c:formatCode>#,##0.00</c:formatCode>
                <c:ptCount val="1"/>
                <c:pt idx="0">
                  <c:v>3873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2105600"/>
        <c:axId val="222106160"/>
        <c:axId val="0"/>
      </c:bar3DChart>
      <c:catAx>
        <c:axId val="22210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2106160"/>
        <c:crosses val="autoZero"/>
        <c:auto val="1"/>
        <c:lblAlgn val="ctr"/>
        <c:lblOffset val="100"/>
        <c:noMultiLvlLbl val="0"/>
      </c:catAx>
      <c:valAx>
        <c:axId val="222106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210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245"/>
          <c:h val="0.841409691629955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12148.4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2108400"/>
        <c:axId val="222108960"/>
        <c:axId val="0"/>
      </c:bar3DChart>
      <c:catAx>
        <c:axId val="22210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2108960"/>
        <c:crosses val="autoZero"/>
        <c:auto val="1"/>
        <c:lblAlgn val="ctr"/>
        <c:lblOffset val="100"/>
        <c:noMultiLvlLbl val="0"/>
      </c:catAx>
      <c:valAx>
        <c:axId val="222108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210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FEE36-352C-4657-BBFF-B1FA0A4CC9E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9A3D3-182F-4AA0-954B-83903185A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4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5453D-C60E-4074-93D5-D557CF0149B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\\Buh\mb\Информационно-технический отдел\Пехтерев АВ\ФОТО\Инфа на отправку\Обложка\Город7.jpg"/>
          <p:cNvPicPr>
            <a:picLocks noChangeAspect="1" noChangeArrowheads="1"/>
          </p:cNvPicPr>
          <p:nvPr/>
        </p:nvPicPr>
        <p:blipFill>
          <a:blip r:embed="rId2" cstate="print">
            <a:lum bright="17000" contrast="-3000"/>
          </a:blip>
          <a:srcRect/>
          <a:stretch>
            <a:fillRect/>
          </a:stretch>
        </p:blipFill>
        <p:spPr bwMode="auto">
          <a:xfrm>
            <a:off x="285721" y="142852"/>
            <a:ext cx="8429684" cy="6572296"/>
          </a:xfrm>
          <a:prstGeom prst="rect">
            <a:avLst/>
          </a:prstGeom>
          <a:blipFill dpi="0" rotWithShape="0">
            <a:blip r:embed="rId3" cstate="print">
              <a:alphaModFix amt="37000"/>
              <a:lum bright="17000" contrast="-3000"/>
            </a:blip>
            <a:srcRect/>
            <a:tile tx="0" ty="0" sx="100000" sy="100000" flip="none" algn="ctr"/>
          </a:blipFill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685799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Итоги выполнения муниципальных программ ЗАТО г. Североморск за 2014 год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500166" cy="14801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12739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12 148,40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3789040"/>
            <a:ext cx="5460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благоприятных условий  для проживания  жителей  ЗАТО г. Североморск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 -</a:t>
            </a:r>
            <a:r>
              <a:rPr lang="ru-RU" sz="900" i="1" dirty="0" smtClean="0">
                <a:solidFill>
                  <a:srgbClr val="0070C0"/>
                </a:solidFill>
              </a:rPr>
              <a:t> сохранность автомобильных дорог  общего пользования  местного значения – отремонтировано  9946,3  м2  дорог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комфортной городской среды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2014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2377" y="4437112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100</a:t>
            </a:r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3973" y="4989560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val="3316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612068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500" b="1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</a:rPr>
              <a:t>Благодарим  за внимание!</a:t>
            </a:r>
            <a:endParaRPr lang="ru-RU" sz="6500" b="1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4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943608"/>
            <a:ext cx="7672366" cy="12612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Целевые ориентиры определены </a:t>
            </a:r>
            <a:br>
              <a:rPr lang="ru-RU" sz="22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6 муниципальными программами, направленными на улучшение качества жизни населения: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04864"/>
            <a:ext cx="846445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«Обеспечение комфортной городской среды в ЗАТО г.Североморск» на 2014 - 2020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«Улучшение качества и безопасности жизни населения»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«Развитие образования ЗАТО г.Североморск»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«Культура ЗАТО г.Североморск»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«Развитие конкурентоспособной экономики ЗАТО г.Североморск»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«Развитие </a:t>
            </a:r>
            <a:r>
              <a:rPr lang="ru-RU" sz="2000" dirty="0" err="1" smtClean="0"/>
              <a:t>муници</a:t>
            </a:r>
            <a:r>
              <a:rPr lang="ru-RU" sz="2000" dirty="0" smtClean="0"/>
              <a:t>- -</a:t>
            </a:r>
            <a:br>
              <a:rPr lang="ru-RU" sz="2000" dirty="0" smtClean="0"/>
            </a:br>
            <a:r>
              <a:rPr lang="ru-RU" sz="2000" dirty="0" err="1" smtClean="0"/>
              <a:t>пального</a:t>
            </a:r>
            <a:r>
              <a:rPr lang="ru-RU" sz="2000" dirty="0" smtClean="0"/>
              <a:t> управления и гражданского общества» на 2014-2020 годы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29001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муниципальной политики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285720" y="142852"/>
          <a:ext cx="83907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768643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2014 году была продолжена работа по переходу на программно-целевой бюджет, с этой целью осуществлял деятельность Программно-целевой совет ЗАТО г.Североморск. Исполнение расходов в программном виде составило 2 044,3 млн. рублей, или 65,4 % общего объёма расходов бюджета. Процент исполнения программ в 2014 году превысил уровень 2013 года почти на 6,7%.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53534172"/>
              </p:ext>
            </p:extLst>
          </p:nvPr>
        </p:nvGraphicFramePr>
        <p:xfrm>
          <a:off x="0" y="980728"/>
          <a:ext cx="8748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61248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выполнение муниципальных программ</a:t>
            </a:r>
            <a:endParaRPr lang="ru-RU" sz="36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56668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23 049,20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населения, создание доступной среды для людей с ограниченными </a:t>
            </a: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9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улучшение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социально-бытовых условий ветеранов Великой Отечественной войны, оплата отдельных видов медицинских услуг инвалидов, социальная помощь людям, оказавшимся в трудной жизненной ситуации- всего более 500 чел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- адаптация объектов социальной инфраструктуры с целью их доступности для людей с ограниченными возможностями – 6 объектов,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доступности  информации для инвалидов – приобретено 921 издание для слепых и слабовидящих 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молодежи, развитие физической культуры и спорта, стимулирование здорового образа жизни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ЗАТО г. Североморск в 41 городском, областном  и всероссийском молодежном проекте, направленном на поддержку  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детских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молодежных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объединений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организация и проведение 51 спортивного мероприятия с участием жителей всех возрастов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и школьников в мероприятиях, направленных на профилактику наркомании,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алкоголизма, </a:t>
            </a:r>
            <a:r>
              <a:rPr lang="ru-RU" sz="900" i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таксикомании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приобретение наглядной агитации и средств профилактики – 1500  </a:t>
            </a:r>
            <a:r>
              <a:rPr lang="ru-RU" sz="900" i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безопасного проживания граждан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улучшение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обстановки,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несанкционированных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свалок- 491 м3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модернизация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обслуживание системы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Безопасный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город»,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развертывание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МАСЦО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- содержание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системы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видеофиксации  нарушений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БДД,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обустройство опасных участков дорог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пешеходных переходов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и безопасности жизни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2014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442607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3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1 628,0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429000"/>
            <a:ext cx="55161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</a:t>
            </a:r>
            <a:r>
              <a:rPr lang="ru-RU" sz="900" b="1" dirty="0" smtClean="0">
                <a:solidFill>
                  <a:srgbClr val="00B050"/>
                </a:solidFill>
              </a:rPr>
              <a:t> Поддержка малого и среднего предпринимательства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информационно-консультационная, имущественная и  финансовая поддержка субъектов малого и среднего предпринимательства- прошли обучение около 100 потенциальных предпринимателей, выданы  гранты 4 начинающим предпринимателям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-популяризация товаров и услуг местных товаропроизводителей – в  </a:t>
            </a:r>
            <a:r>
              <a:rPr lang="ru-RU" sz="900" i="1" dirty="0" err="1" smtClean="0">
                <a:solidFill>
                  <a:srgbClr val="00B050"/>
                </a:solidFill>
              </a:rPr>
              <a:t>различныъх</a:t>
            </a:r>
            <a:r>
              <a:rPr lang="ru-RU" sz="900" i="1" dirty="0" smtClean="0">
                <a:solidFill>
                  <a:srgbClr val="00B050"/>
                </a:solidFill>
              </a:rPr>
              <a:t> конкурсах приняли участие около 30 субъектов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   </a:t>
            </a:r>
            <a:r>
              <a:rPr lang="ru-RU" sz="900" b="1" dirty="0" smtClean="0"/>
              <a:t>   </a:t>
            </a:r>
            <a:r>
              <a:rPr lang="ru-RU" sz="900" b="1" dirty="0" smtClean="0">
                <a:solidFill>
                  <a:srgbClr val="00B0F0"/>
                </a:solidFill>
              </a:rPr>
              <a:t> Совершенствование потребительского рынка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</a:t>
            </a:r>
            <a:r>
              <a:rPr lang="ru-RU" sz="900" i="1" dirty="0" smtClean="0">
                <a:solidFill>
                  <a:srgbClr val="00B0F0"/>
                </a:solidFill>
              </a:rPr>
              <a:t> - информационно-консультационная поддержка  субъектов потребительского рынка</a:t>
            </a: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совершенствование схем  размещения  объектов торговли и услуг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конкурентноспособной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экономики»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2014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859631"/>
            <a:ext cx="1030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8600" y="4224857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2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95%</a:t>
            </a:r>
          </a:p>
          <a:p>
            <a:pPr algn="ctr" rtl="0">
              <a:defRPr sz="1000"/>
            </a:pPr>
            <a:endParaRPr lang="ru-RU" sz="12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2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15616" y="4581128"/>
            <a:ext cx="61905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1538</a:t>
            </a:r>
          </a:p>
          <a:p>
            <a:pPr algn="ctr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05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V="1">
            <a:off x="899592" y="5877271"/>
            <a:ext cx="936104" cy="1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 90</a:t>
            </a: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800" b="1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val="3940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829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28 827,40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80929"/>
            <a:ext cx="56601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</a:t>
            </a:r>
            <a:r>
              <a:rPr lang="ru-RU" sz="900" b="1" dirty="0" smtClean="0"/>
              <a:t>           </a:t>
            </a:r>
            <a:r>
              <a:rPr lang="ru-RU" sz="900" b="1" dirty="0" smtClean="0">
                <a:solidFill>
                  <a:srgbClr val="C00000"/>
                </a:solidFill>
              </a:rPr>
              <a:t>Поддержка общественных объединений ЗАТО г. Североморск</a:t>
            </a:r>
          </a:p>
          <a:p>
            <a:endParaRPr lang="ru-RU" sz="900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C00000"/>
                </a:solidFill>
              </a:rPr>
              <a:t>    </a:t>
            </a:r>
            <a:r>
              <a:rPr lang="ru-RU" sz="900" i="1" dirty="0" smtClean="0">
                <a:solidFill>
                  <a:srgbClr val="C00000"/>
                </a:solidFill>
              </a:rPr>
              <a:t>- популяризация общественно-полезной деятельности, сохранение и развитие историко-патриотических традиций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 </a:t>
            </a:r>
            <a:r>
              <a:rPr lang="ru-RU" sz="900" b="1" dirty="0" smtClean="0"/>
              <a:t> </a:t>
            </a:r>
            <a:r>
              <a:rPr lang="ru-RU" sz="900" b="1" dirty="0" smtClean="0">
                <a:solidFill>
                  <a:srgbClr val="00B050"/>
                </a:solidFill>
              </a:rPr>
              <a:t>Повышение эффективности муниципального управления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</a:t>
            </a:r>
            <a:r>
              <a:rPr lang="ru-RU" sz="900" i="1" dirty="0" smtClean="0"/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- обеспечение сбалансированности бюджета, внедрение программно-целевых принципов организации деятельности органов    местного самоуправления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- увеличение количества объектов муниципального имущества, вовлеченных в хозяйственный оборот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 - повышение квалификационного уровня муниципальных служащих</a:t>
            </a: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r>
              <a:rPr lang="ru-RU" sz="900" b="1" dirty="0" smtClean="0"/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/>
              <a:t>      </a:t>
            </a:r>
            <a:r>
              <a:rPr lang="ru-RU" sz="900" b="1" dirty="0" smtClean="0">
                <a:solidFill>
                  <a:srgbClr val="0070C0"/>
                </a:solidFill>
              </a:rPr>
              <a:t>Развитие информационного общества ЗАТО г. Североморск</a:t>
            </a:r>
            <a:r>
              <a:rPr lang="ru-RU" sz="900" dirty="0" smtClean="0">
                <a:solidFill>
                  <a:srgbClr val="0070C0"/>
                </a:solidFill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 </a:t>
            </a:r>
            <a:r>
              <a:rPr lang="ru-RU" sz="900" i="1" dirty="0" smtClean="0">
                <a:solidFill>
                  <a:srgbClr val="0070C0"/>
                </a:solidFill>
              </a:rPr>
              <a:t> - создание системы «Электронный муниципалитет»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 - развитие информационных систем органов местного самоуправления, муниципальных учреждений образования, культуры, ЖКХ,   муниципальных средств информации и др.</a:t>
            </a:r>
          </a:p>
          <a:p>
            <a:endParaRPr lang="ru-RU" sz="900" dirty="0" smtClean="0"/>
          </a:p>
          <a:p>
            <a:endParaRPr lang="ru-RU" sz="900" i="1" dirty="0" smtClean="0"/>
          </a:p>
          <a:p>
            <a:endParaRPr lang="ru-RU" sz="900" i="1" dirty="0" smtClean="0"/>
          </a:p>
          <a:p>
            <a:r>
              <a:rPr lang="ru-RU" sz="900" i="1" dirty="0" smtClean="0"/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муниципального управления и гражданского общества»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2014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72809"/>
              </p:ext>
            </p:extLst>
          </p:nvPr>
        </p:nvGraphicFramePr>
        <p:xfrm>
          <a:off x="-540568" y="1124744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19672" y="2996952"/>
            <a:ext cx="541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0,5%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52377" y="4575618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2377" y="3388310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28,5%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098539" y="380164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098539" y="5046326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547664" y="3212976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val="2446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19569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1 638 370,30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</a:rPr>
              <a:t>Развитие системы опеки и попечительства, профилактика семейного неблагополучия  и социального сиротства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</a:t>
            </a:r>
            <a:r>
              <a:rPr lang="ru-RU" sz="900" i="1" dirty="0" smtClean="0">
                <a:solidFill>
                  <a:srgbClr val="C00000"/>
                </a:solidFill>
              </a:rPr>
              <a:t>количество детей-сирот, переданных на воспитание в семьи – 86% от общей численности детей-сирот</a:t>
            </a:r>
            <a:endParaRPr lang="ru-RU" sz="900" i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Повышение качества и доступности школьного питания, отдыха и оздоровления детей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</a:t>
            </a:r>
            <a:r>
              <a:rPr lang="ru-RU" sz="900" i="1" dirty="0" smtClean="0">
                <a:solidFill>
                  <a:srgbClr val="00B050"/>
                </a:solidFill>
              </a:rPr>
              <a:t>- предоставление горячего питания обучающимся  образовательных учреждений  – 95% от  общего числа обучающихся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количество отдохнувших и оздоровившихся детей – 44,4% от количества детей в возрасте 6-18 лет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</a:rPr>
              <a:t>Совершенствование системы образования ЗАТО г. Североморск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</a:t>
            </a:r>
            <a:r>
              <a:rPr lang="ru-RU" sz="900" i="1" dirty="0" smtClean="0">
                <a:solidFill>
                  <a:srgbClr val="0070C0"/>
                </a:solidFill>
              </a:rPr>
              <a:t>- повышение доступности и качества дошкольного образования – доступность 92,4% от количества детей в возрасте 3-7 лет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доступность общего образования- 98,4% от численности населения в возрасте 5-18 лет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охват детей  программами дополнительного образования – 80% от числа детей в возрасте 5-18 лет</a:t>
            </a:r>
          </a:p>
          <a:p>
            <a:r>
              <a:rPr lang="ru-RU" sz="900" dirty="0" smtClean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2014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03186" y="321535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3175" y="4728646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92 %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3175" y="3687422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32451" y="342416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1642" y="3894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81018" y="5157192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</a:t>
            </a:r>
            <a:r>
              <a:rPr lang="ru-RU" sz="800" b="1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руб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val="2588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340 280,10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chemeClr val="tx2"/>
                </a:solidFill>
              </a:rPr>
              <a:t> Охрана памятников истории и культуры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i="1" dirty="0" smtClean="0">
                <a:solidFill>
                  <a:schemeClr val="tx2"/>
                </a:solidFill>
              </a:rPr>
              <a:t>количество жителей, посетивших мероприятия по популяризации памятников истории и культуры- 5 194 чел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i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92D050"/>
                </a:solidFill>
              </a:rPr>
              <a:t>Обеспечение реализации муниципальной программы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solidFill>
                <a:srgbClr val="92D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92D050"/>
                </a:solidFill>
              </a:rPr>
              <a:t>- финансовое обеспечение деятельности муниципальных учреждений культуры- 15 учреждений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rgbClr val="FF0000"/>
                </a:solidFill>
              </a:rPr>
              <a:t> Удовлетворение информационных потребностей жителей  ЗАТО г. Североморск</a:t>
            </a:r>
          </a:p>
          <a:p>
            <a:r>
              <a:rPr lang="ru-RU" sz="9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-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900" dirty="0" smtClean="0">
                <a:solidFill>
                  <a:srgbClr val="FF0000"/>
                </a:solidFill>
              </a:rPr>
              <a:t>количество документов, выданных из фондов библиотек – 868101 единиц 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Предоставление услуг дополнительного образования в сфере культуры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-</a:t>
            </a:r>
            <a:r>
              <a:rPr lang="ru-RU" sz="900" i="1" dirty="0" smtClean="0">
                <a:solidFill>
                  <a:srgbClr val="00B050"/>
                </a:solidFill>
              </a:rPr>
              <a:t> доля детей, получающих услуги дополнительного образования в сфере культуры – 24% от численности детского населения</a:t>
            </a:r>
          </a:p>
          <a:p>
            <a:r>
              <a:rPr lang="ru-RU" sz="900" dirty="0" smtClean="0">
                <a:solidFill>
                  <a:srgbClr val="00B050"/>
                </a:solidFill>
              </a:rPr>
              <a:t> </a:t>
            </a:r>
          </a:p>
          <a:p>
            <a:pPr indent="342900" algn="just"/>
            <a:r>
              <a:rPr lang="ru-RU" sz="900" b="1" dirty="0" smtClean="0">
                <a:solidFill>
                  <a:srgbClr val="0070C0"/>
                </a:solidFill>
              </a:rPr>
              <a:t>Организация досуга населения  ЗАТО г. Североморск</a:t>
            </a:r>
          </a:p>
          <a:p>
            <a:pPr indent="342900" algn="just"/>
            <a:endParaRPr lang="ru-RU" sz="900" b="1" dirty="0" smtClean="0">
              <a:solidFill>
                <a:srgbClr val="0070C0"/>
              </a:solidFill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-</a:t>
            </a:r>
            <a:r>
              <a:rPr lang="ru-RU" sz="900" i="1" dirty="0" smtClean="0">
                <a:solidFill>
                  <a:srgbClr val="0070C0"/>
                </a:solidFill>
              </a:rPr>
              <a:t> посещаемость мероприятий клубных учреждений – 293,9 тыс. посещений в год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-  посещаемость музея - 61,2 тыс. посещений в год , количество экспонатов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музея- 6782 единиц</a:t>
            </a:r>
          </a:p>
          <a:p>
            <a:r>
              <a:rPr lang="ru-RU" sz="9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900" dirty="0" smtClean="0"/>
              <a:t>            </a:t>
            </a:r>
          </a:p>
          <a:p>
            <a:r>
              <a:rPr lang="ru-RU" sz="900" dirty="0" smtClean="0"/>
              <a:t> 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«Культура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2014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87624" y="3717032"/>
            <a:ext cx="541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20%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41%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34%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25449" y="3601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6371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25380" y="55964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944" y="3538390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29311" y="3219359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1%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005049" y="3356896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 </a:t>
            </a: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025380" y="4062480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2496</TotalTime>
  <Words>992</Words>
  <Application>Microsoft Office PowerPoint</Application>
  <PresentationFormat>Экран (4:3)</PresentationFormat>
  <Paragraphs>222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Cyr</vt:lpstr>
      <vt:lpstr>Arial Narrow</vt:lpstr>
      <vt:lpstr>Calibri</vt:lpstr>
      <vt:lpstr>Century Schoolbook</vt:lpstr>
      <vt:lpstr>Times New Roman</vt:lpstr>
      <vt:lpstr>Wingdings</vt:lpstr>
      <vt:lpstr>Wingdings 2</vt:lpstr>
      <vt:lpstr>Эркер</vt:lpstr>
      <vt:lpstr>Итоги выполнения муниципальных программ ЗАТО г. Североморск за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FedorovDM</dc:creator>
  <cp:lastModifiedBy>Ерасова ВВ</cp:lastModifiedBy>
  <cp:revision>276</cp:revision>
  <dcterms:created xsi:type="dcterms:W3CDTF">2015-05-05T05:53:21Z</dcterms:created>
  <dcterms:modified xsi:type="dcterms:W3CDTF">2015-08-20T08:53:28Z</dcterms:modified>
</cp:coreProperties>
</file>